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924" r:id="rId1"/>
    <p:sldMasterId id="2147485061" r:id="rId2"/>
    <p:sldMasterId id="2147485073" r:id="rId3"/>
  </p:sldMasterIdLst>
  <p:notesMasterIdLst>
    <p:notesMasterId r:id="rId91"/>
  </p:notesMasterIdLst>
  <p:handoutMasterIdLst>
    <p:handoutMasterId r:id="rId92"/>
  </p:handoutMasterIdLst>
  <p:sldIdLst>
    <p:sldId id="395" r:id="rId4"/>
    <p:sldId id="396" r:id="rId5"/>
    <p:sldId id="397" r:id="rId6"/>
    <p:sldId id="533" r:id="rId7"/>
    <p:sldId id="525" r:id="rId8"/>
    <p:sldId id="404" r:id="rId9"/>
    <p:sldId id="705" r:id="rId10"/>
    <p:sldId id="704" r:id="rId11"/>
    <p:sldId id="521" r:id="rId12"/>
    <p:sldId id="600" r:id="rId13"/>
    <p:sldId id="601" r:id="rId14"/>
    <p:sldId id="602" r:id="rId15"/>
    <p:sldId id="603" r:id="rId16"/>
    <p:sldId id="604" r:id="rId17"/>
    <p:sldId id="605" r:id="rId18"/>
    <p:sldId id="606" r:id="rId19"/>
    <p:sldId id="607" r:id="rId20"/>
    <p:sldId id="608" r:id="rId21"/>
    <p:sldId id="609" r:id="rId22"/>
    <p:sldId id="610" r:id="rId23"/>
    <p:sldId id="611" r:id="rId24"/>
    <p:sldId id="612" r:id="rId25"/>
    <p:sldId id="613" r:id="rId26"/>
    <p:sldId id="614" r:id="rId27"/>
    <p:sldId id="615" r:id="rId28"/>
    <p:sldId id="616" r:id="rId29"/>
    <p:sldId id="617" r:id="rId30"/>
    <p:sldId id="618" r:id="rId31"/>
    <p:sldId id="657" r:id="rId32"/>
    <p:sldId id="620" r:id="rId33"/>
    <p:sldId id="663" r:id="rId34"/>
    <p:sldId id="664" r:id="rId35"/>
    <p:sldId id="665" r:id="rId36"/>
    <p:sldId id="668" r:id="rId37"/>
    <p:sldId id="669" r:id="rId38"/>
    <p:sldId id="670" r:id="rId39"/>
    <p:sldId id="671" r:id="rId40"/>
    <p:sldId id="672" r:id="rId41"/>
    <p:sldId id="673" r:id="rId42"/>
    <p:sldId id="702" r:id="rId43"/>
    <p:sldId id="667" r:id="rId44"/>
    <p:sldId id="555" r:id="rId45"/>
    <p:sldId id="632" r:id="rId46"/>
    <p:sldId id="633" r:id="rId47"/>
    <p:sldId id="635" r:id="rId48"/>
    <p:sldId id="636" r:id="rId49"/>
    <p:sldId id="680" r:id="rId50"/>
    <p:sldId id="706" r:id="rId51"/>
    <p:sldId id="681" r:id="rId52"/>
    <p:sldId id="638" r:id="rId53"/>
    <p:sldId id="595" r:id="rId54"/>
    <p:sldId id="643" r:id="rId55"/>
    <p:sldId id="682" r:id="rId56"/>
    <p:sldId id="598" r:id="rId57"/>
    <p:sldId id="697" r:id="rId58"/>
    <p:sldId id="646" r:id="rId59"/>
    <p:sldId id="674" r:id="rId60"/>
    <p:sldId id="675" r:id="rId61"/>
    <p:sldId id="698" r:id="rId62"/>
    <p:sldId id="684" r:id="rId63"/>
    <p:sldId id="685" r:id="rId64"/>
    <p:sldId id="686" r:id="rId65"/>
    <p:sldId id="584" r:id="rId66"/>
    <p:sldId id="514" r:id="rId67"/>
    <p:sldId id="599" r:id="rId68"/>
    <p:sldId id="659" r:id="rId69"/>
    <p:sldId id="660" r:id="rId70"/>
    <p:sldId id="661" r:id="rId71"/>
    <p:sldId id="662" r:id="rId72"/>
    <p:sldId id="630" r:id="rId73"/>
    <p:sldId id="631" r:id="rId74"/>
    <p:sldId id="703" r:id="rId75"/>
    <p:sldId id="590" r:id="rId76"/>
    <p:sldId id="700" r:id="rId77"/>
    <p:sldId id="701" r:id="rId78"/>
    <p:sldId id="624" r:id="rId79"/>
    <p:sldId id="625" r:id="rId80"/>
    <p:sldId id="626" r:id="rId81"/>
    <p:sldId id="627" r:id="rId82"/>
    <p:sldId id="628" r:id="rId83"/>
    <p:sldId id="629" r:id="rId84"/>
    <p:sldId id="676" r:id="rId85"/>
    <p:sldId id="677" r:id="rId86"/>
    <p:sldId id="678" r:id="rId87"/>
    <p:sldId id="679" r:id="rId88"/>
    <p:sldId id="689" r:id="rId89"/>
    <p:sldId id="591" r:id="rId90"/>
  </p:sldIdLst>
  <p:sldSz cx="6858000" cy="9906000" type="A4"/>
  <p:notesSz cx="9902825" cy="6770688"/>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33" userDrawn="1">
          <p15:clr>
            <a:srgbClr val="A4A3A4"/>
          </p15:clr>
        </p15:guide>
        <p15:guide id="2" pos="312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6A6A6"/>
    <a:srgbClr val="FFFE9C"/>
    <a:srgbClr val="0000FF"/>
    <a:srgbClr val="F7FFEF"/>
    <a:srgbClr val="66FF66"/>
    <a:srgbClr val="FF6699"/>
    <a:srgbClr val="FFCCFF"/>
    <a:srgbClr val="FFFF99"/>
    <a:srgbClr val="CCFFFF"/>
    <a:srgbClr val="CC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01" autoAdjust="0"/>
    <p:restoredTop sz="94424" autoAdjust="0"/>
  </p:normalViewPr>
  <p:slideViewPr>
    <p:cSldViewPr>
      <p:cViewPr>
        <p:scale>
          <a:sx n="100" d="100"/>
          <a:sy n="100" d="100"/>
        </p:scale>
        <p:origin x="2634" y="-792"/>
      </p:cViewPr>
      <p:guideLst>
        <p:guide orient="horz" pos="3120"/>
        <p:guide pos="2160"/>
      </p:guideLst>
    </p:cSldViewPr>
  </p:slideViewPr>
  <p:outlineViewPr>
    <p:cViewPr>
      <p:scale>
        <a:sx n="33" d="100"/>
        <a:sy n="33" d="100"/>
      </p:scale>
      <p:origin x="0" y="1620"/>
    </p:cViewPr>
  </p:outlineViewPr>
  <p:notesTextViewPr>
    <p:cViewPr>
      <p:scale>
        <a:sx n="100" d="100"/>
        <a:sy n="100" d="100"/>
      </p:scale>
      <p:origin x="0" y="0"/>
    </p:cViewPr>
  </p:notesTextViewPr>
  <p:sorterViewPr>
    <p:cViewPr>
      <p:scale>
        <a:sx n="50" d="100"/>
        <a:sy n="50" d="100"/>
      </p:scale>
      <p:origin x="0" y="1152"/>
    </p:cViewPr>
  </p:sorterViewPr>
  <p:notesViewPr>
    <p:cSldViewPr>
      <p:cViewPr varScale="1">
        <p:scale>
          <a:sx n="71" d="100"/>
          <a:sy n="71" d="100"/>
        </p:scale>
        <p:origin x="-1764" y="-102"/>
      </p:cViewPr>
      <p:guideLst>
        <p:guide orient="horz" pos="2133"/>
        <p:guide pos="312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84" Type="http://schemas.openxmlformats.org/officeDocument/2006/relationships/slide" Target="slides/slide81.xml"/><Relationship Id="rId89" Type="http://schemas.openxmlformats.org/officeDocument/2006/relationships/slide" Target="slides/slide86.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slide" Target="slides/slide76.xml"/><Relationship Id="rId87" Type="http://schemas.openxmlformats.org/officeDocument/2006/relationships/slide" Target="slides/slide84.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slide" Target="slides/slide79.xml"/><Relationship Id="rId90" Type="http://schemas.openxmlformats.org/officeDocument/2006/relationships/slide" Target="slides/slide87.xml"/><Relationship Id="rId95" Type="http://schemas.openxmlformats.org/officeDocument/2006/relationships/theme" Target="theme/theme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291685" cy="376991"/>
          </a:xfrm>
          <a:prstGeom prst="rect">
            <a:avLst/>
          </a:prstGeom>
          <a:noFill/>
          <a:ln w="9525">
            <a:noFill/>
            <a:miter lim="800000"/>
            <a:headEnd/>
            <a:tailEnd/>
          </a:ln>
          <a:effectLst/>
        </p:spPr>
        <p:txBody>
          <a:bodyPr vert="horz" wrap="square" lIns="91736" tIns="45866" rIns="91736" bIns="45866"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611144" y="0"/>
            <a:ext cx="4291685" cy="376991"/>
          </a:xfrm>
          <a:prstGeom prst="rect">
            <a:avLst/>
          </a:prstGeom>
          <a:noFill/>
          <a:ln w="9525">
            <a:noFill/>
            <a:miter lim="800000"/>
            <a:headEnd/>
            <a:tailEnd/>
          </a:ln>
          <a:effectLst/>
        </p:spPr>
        <p:txBody>
          <a:bodyPr vert="horz" wrap="square" lIns="91736" tIns="45866" rIns="91736" bIns="45866"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393702"/>
            <a:ext cx="4291685" cy="376990"/>
          </a:xfrm>
          <a:prstGeom prst="rect">
            <a:avLst/>
          </a:prstGeom>
          <a:noFill/>
          <a:ln w="9525">
            <a:noFill/>
            <a:miter lim="800000"/>
            <a:headEnd/>
            <a:tailEnd/>
          </a:ln>
          <a:effectLst/>
        </p:spPr>
        <p:txBody>
          <a:bodyPr vert="horz" wrap="square" lIns="91736" tIns="45866" rIns="91736" bIns="45866"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611144" y="6393702"/>
            <a:ext cx="4291685" cy="376990"/>
          </a:xfrm>
          <a:prstGeom prst="rect">
            <a:avLst/>
          </a:prstGeom>
          <a:noFill/>
          <a:ln w="9525">
            <a:noFill/>
            <a:miter lim="800000"/>
            <a:headEnd/>
            <a:tailEnd/>
          </a:ln>
          <a:effectLst/>
        </p:spPr>
        <p:txBody>
          <a:bodyPr vert="horz" wrap="square" lIns="91736" tIns="45866" rIns="91736" bIns="45866"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291685" cy="376991"/>
          </a:xfrm>
          <a:prstGeom prst="rect">
            <a:avLst/>
          </a:prstGeom>
          <a:noFill/>
          <a:ln w="9525">
            <a:noFill/>
            <a:miter lim="800000"/>
            <a:headEnd/>
            <a:tailEnd/>
          </a:ln>
          <a:effectLst/>
        </p:spPr>
        <p:txBody>
          <a:bodyPr vert="horz" wrap="square" lIns="91736" tIns="45866" rIns="91736" bIns="45866"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611144" y="0"/>
            <a:ext cx="4291685" cy="376991"/>
          </a:xfrm>
          <a:prstGeom prst="rect">
            <a:avLst/>
          </a:prstGeom>
          <a:noFill/>
          <a:ln w="9525">
            <a:noFill/>
            <a:miter lim="800000"/>
            <a:headEnd/>
            <a:tailEnd/>
          </a:ln>
          <a:effectLst/>
        </p:spPr>
        <p:txBody>
          <a:bodyPr vert="horz" wrap="square" lIns="91736" tIns="45866" rIns="91736" bIns="45866"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65588" y="527050"/>
            <a:ext cx="1770062" cy="2557463"/>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20994" y="3233944"/>
            <a:ext cx="7260843" cy="3009868"/>
          </a:xfrm>
          <a:prstGeom prst="rect">
            <a:avLst/>
          </a:prstGeom>
          <a:noFill/>
          <a:ln w="9525">
            <a:noFill/>
            <a:miter lim="800000"/>
            <a:headEnd/>
            <a:tailEnd/>
          </a:ln>
          <a:effectLst/>
        </p:spPr>
        <p:txBody>
          <a:bodyPr vert="horz" wrap="square" lIns="91736" tIns="45866" rIns="91736" bIns="45866"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393702"/>
            <a:ext cx="4291685" cy="376990"/>
          </a:xfrm>
          <a:prstGeom prst="rect">
            <a:avLst/>
          </a:prstGeom>
          <a:noFill/>
          <a:ln w="9525">
            <a:noFill/>
            <a:miter lim="800000"/>
            <a:headEnd/>
            <a:tailEnd/>
          </a:ln>
          <a:effectLst/>
        </p:spPr>
        <p:txBody>
          <a:bodyPr vert="horz" wrap="square" lIns="91736" tIns="45866" rIns="91736" bIns="45866"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611144" y="6393702"/>
            <a:ext cx="4291685" cy="376990"/>
          </a:xfrm>
          <a:prstGeom prst="rect">
            <a:avLst/>
          </a:prstGeom>
          <a:noFill/>
          <a:ln w="9525">
            <a:noFill/>
            <a:miter lim="800000"/>
            <a:headEnd/>
            <a:tailEnd/>
          </a:ln>
          <a:effectLst/>
        </p:spPr>
        <p:txBody>
          <a:bodyPr vert="horz" wrap="square" lIns="91736" tIns="45866" rIns="91736" bIns="45866"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pPr>
                <a:defRPr/>
              </a:pPr>
              <a:t>3</a:t>
            </a:fld>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4</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7</a:t>
            </a:fld>
            <a:endParaRPr lang="en-US" altLang="ja-JP"/>
          </a:p>
        </p:txBody>
      </p:sp>
    </p:spTree>
    <p:extLst>
      <p:ext uri="{BB962C8B-B14F-4D97-AF65-F5344CB8AC3E}">
        <p14:creationId xmlns:p14="http://schemas.microsoft.com/office/powerpoint/2010/main" val="1641494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25</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65</a:t>
            </a:fld>
            <a:endParaRPr lang="en-US" altLang="ja-JP"/>
          </a:p>
        </p:txBody>
      </p:sp>
    </p:spTree>
    <p:extLst>
      <p:ext uri="{BB962C8B-B14F-4D97-AF65-F5344CB8AC3E}">
        <p14:creationId xmlns:p14="http://schemas.microsoft.com/office/powerpoint/2010/main" val="2251699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467011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0647094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488685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6097210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047422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326386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2186214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35684928"/>
      </p:ext>
    </p:extLst>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91237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745494357"/>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531874076"/>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7056259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9868823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1619293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71955683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9352691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3380780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3612009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8719586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8531555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42669932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416224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983688911"/>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extLst>
      <p:ext uri="{BB962C8B-B14F-4D97-AF65-F5344CB8AC3E}">
        <p14:creationId xmlns:p14="http://schemas.microsoft.com/office/powerpoint/2010/main" val="2436333882"/>
      </p:ext>
    </p:extLst>
  </p:cSld>
  <p:clrMap bg1="lt1" tx1="dk1" bg2="lt2" tx2="dk2" accent1="accent1" accent2="accent2" accent3="accent3" accent4="accent4" accent5="accent5" accent6="accent6" hlink="hlink" folHlink="folHlink"/>
  <p:sldLayoutIdLst>
    <p:sldLayoutId id="2147485074" r:id="rId1"/>
    <p:sldLayoutId id="2147485075" r:id="rId2"/>
    <p:sldLayoutId id="2147485076" r:id="rId3"/>
    <p:sldLayoutId id="2147485077" r:id="rId4"/>
    <p:sldLayoutId id="2147485078" r:id="rId5"/>
    <p:sldLayoutId id="2147485079" r:id="rId6"/>
    <p:sldLayoutId id="2147485080" r:id="rId7"/>
    <p:sldLayoutId id="2147485081" r:id="rId8"/>
    <p:sldLayoutId id="2147485082" r:id="rId9"/>
    <p:sldLayoutId id="2147485083" r:id="rId10"/>
    <p:sldLayoutId id="2147485084"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3" Type="http://schemas.openxmlformats.org/officeDocument/2006/relationships/image" Target="../media/image5.jpe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jpeg"/><Relationship Id="rId15" Type="http://schemas.openxmlformats.org/officeDocument/2006/relationships/image" Target="../media/image17.jpeg"/><Relationship Id="rId10" Type="http://schemas.openxmlformats.org/officeDocument/2006/relationships/image" Target="../media/image12.png"/><Relationship Id="rId4" Type="http://schemas.openxmlformats.org/officeDocument/2006/relationships/image" Target="../media/image6.jpeg"/><Relationship Id="rId9" Type="http://schemas.openxmlformats.org/officeDocument/2006/relationships/image" Target="../media/image11.png"/><Relationship Id="rId14" Type="http://schemas.openxmlformats.org/officeDocument/2006/relationships/image" Target="../media/image16.jpeg"/></Relationships>
</file>

<file path=ppt/slides/_rels/slide2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6.xml"/><Relationship Id="rId1" Type="http://schemas.openxmlformats.org/officeDocument/2006/relationships/slideLayout" Target="../slideLayouts/slideLayout18.xml"/><Relationship Id="rId4" Type="http://schemas.openxmlformats.org/officeDocument/2006/relationships/image" Target="../media/image31.emf"/></Relationships>
</file>

<file path=ppt/slides/_rels/slide27.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png"/><Relationship Id="rId1" Type="http://schemas.openxmlformats.org/officeDocument/2006/relationships/slideLayout" Target="../slideLayouts/slideLayout18.xml"/><Relationship Id="rId4" Type="http://schemas.openxmlformats.org/officeDocument/2006/relationships/image" Target="../media/image34.emf"/></Relationships>
</file>

<file path=ppt/slides/_rels/slide28.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png"/><Relationship Id="rId1" Type="http://schemas.openxmlformats.org/officeDocument/2006/relationships/slideLayout" Target="../slideLayouts/slideLayout18.xml"/><Relationship Id="rId4" Type="http://schemas.openxmlformats.org/officeDocument/2006/relationships/image" Target="../media/image37.emf"/></Relationships>
</file>

<file path=ppt/slides/_rels/slide29.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5.png"/><Relationship Id="rId1" Type="http://schemas.openxmlformats.org/officeDocument/2006/relationships/slideLayout" Target="../slideLayouts/slideLayout18.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42.emf"/><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image" Target="../media/image43.png"/><Relationship Id="rId1" Type="http://schemas.openxmlformats.org/officeDocument/2006/relationships/slideLayout" Target="../slideLayouts/slideLayout18.xml"/><Relationship Id="rId6" Type="http://schemas.openxmlformats.org/officeDocument/2006/relationships/image" Target="../media/image47.png"/><Relationship Id="rId5" Type="http://schemas.openxmlformats.org/officeDocument/2006/relationships/image" Target="../media/image46.emf"/><Relationship Id="rId4" Type="http://schemas.openxmlformats.org/officeDocument/2006/relationships/image" Target="../media/image45.emf"/></Relationships>
</file>

<file path=ppt/slides/_rels/slide32.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3.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3.png"/><Relationship Id="rId1" Type="http://schemas.openxmlformats.org/officeDocument/2006/relationships/slideLayout" Target="../slideLayouts/slideLayout18.xml"/><Relationship Id="rId4" Type="http://schemas.openxmlformats.org/officeDocument/2006/relationships/image" Target="../media/image50.emf"/></Relationships>
</file>

<file path=ppt/slides/_rels/slide35.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32.png"/><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52.png"/><Relationship Id="rId1" Type="http://schemas.openxmlformats.org/officeDocument/2006/relationships/slideLayout" Target="../slideLayouts/slideLayout18.xml"/><Relationship Id="rId4" Type="http://schemas.openxmlformats.org/officeDocument/2006/relationships/image" Target="../media/image54.png"/></Relationships>
</file>

<file path=ppt/slides/_rels/slide37.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32.png"/><Relationship Id="rId1" Type="http://schemas.openxmlformats.org/officeDocument/2006/relationships/slideLayout" Target="../slideLayouts/slideLayout18.xml"/><Relationship Id="rId4" Type="http://schemas.openxmlformats.org/officeDocument/2006/relationships/image" Target="../media/image56.emf"/></Relationships>
</file>

<file path=ppt/slides/_rels/slide38.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57.png"/><Relationship Id="rId1" Type="http://schemas.openxmlformats.org/officeDocument/2006/relationships/slideLayout" Target="../slideLayouts/slideLayout18.xml"/><Relationship Id="rId5" Type="http://schemas.openxmlformats.org/officeDocument/2006/relationships/image" Target="../media/image60.emf"/><Relationship Id="rId4" Type="http://schemas.openxmlformats.org/officeDocument/2006/relationships/image" Target="../media/image59.emf"/></Relationships>
</file>

<file path=ppt/slides/_rels/slide39.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57.png"/><Relationship Id="rId7" Type="http://schemas.openxmlformats.org/officeDocument/2006/relationships/image" Target="../media/image65.png"/><Relationship Id="rId2" Type="http://schemas.openxmlformats.org/officeDocument/2006/relationships/image" Target="../media/image61.emf"/><Relationship Id="rId1" Type="http://schemas.openxmlformats.org/officeDocument/2006/relationships/slideLayout" Target="../slideLayouts/slideLayout18.xml"/><Relationship Id="rId6" Type="http://schemas.openxmlformats.org/officeDocument/2006/relationships/image" Target="../media/image64.png"/><Relationship Id="rId5" Type="http://schemas.openxmlformats.org/officeDocument/2006/relationships/image" Target="../media/image63.emf"/><Relationship Id="rId4" Type="http://schemas.openxmlformats.org/officeDocument/2006/relationships/image" Target="../media/image62.emf"/><Relationship Id="rId9" Type="http://schemas.openxmlformats.org/officeDocument/2006/relationships/image" Target="../media/image6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57.png"/><Relationship Id="rId1" Type="http://schemas.openxmlformats.org/officeDocument/2006/relationships/slideLayout" Target="../slideLayouts/slideLayout18.xml"/><Relationship Id="rId4" Type="http://schemas.openxmlformats.org/officeDocument/2006/relationships/image" Target="../media/image69.emf"/></Relationships>
</file>

<file path=ppt/slides/_rels/slide41.xml.rels><?xml version="1.0" encoding="UTF-8" standalone="yes"?>
<Relationships xmlns="http://schemas.openxmlformats.org/package/2006/relationships"><Relationship Id="rId3" Type="http://schemas.openxmlformats.org/officeDocument/2006/relationships/image" Target="../media/image70.emf"/><Relationship Id="rId2" Type="http://schemas.openxmlformats.org/officeDocument/2006/relationships/image" Target="../media/image57.png"/><Relationship Id="rId1" Type="http://schemas.openxmlformats.org/officeDocument/2006/relationships/slideLayout" Target="../slideLayouts/slideLayout18.xml"/><Relationship Id="rId4" Type="http://schemas.openxmlformats.org/officeDocument/2006/relationships/image" Target="../media/image71.png"/></Relationships>
</file>

<file path=ppt/slides/_rels/slide42.xml.rels><?xml version="1.0" encoding="UTF-8" standalone="yes"?>
<Relationships xmlns="http://schemas.openxmlformats.org/package/2006/relationships"><Relationship Id="rId8" Type="http://schemas.openxmlformats.org/officeDocument/2006/relationships/image" Target="../media/image77.emf"/><Relationship Id="rId3" Type="http://schemas.openxmlformats.org/officeDocument/2006/relationships/image" Target="../media/image73.png"/><Relationship Id="rId7" Type="http://schemas.openxmlformats.org/officeDocument/2006/relationships/image" Target="../media/image76.emf"/><Relationship Id="rId2" Type="http://schemas.openxmlformats.org/officeDocument/2006/relationships/image" Target="../media/image72.png"/><Relationship Id="rId1" Type="http://schemas.openxmlformats.org/officeDocument/2006/relationships/slideLayout" Target="../slideLayouts/slideLayout29.xml"/><Relationship Id="rId6" Type="http://schemas.openxmlformats.org/officeDocument/2006/relationships/image" Target="../media/image75.emf"/><Relationship Id="rId11" Type="http://schemas.openxmlformats.org/officeDocument/2006/relationships/image" Target="../media/image80.emf"/><Relationship Id="rId5" Type="http://schemas.openxmlformats.org/officeDocument/2006/relationships/image" Target="../media/image57.png"/><Relationship Id="rId10" Type="http://schemas.openxmlformats.org/officeDocument/2006/relationships/image" Target="../media/image79.emf"/><Relationship Id="rId4" Type="http://schemas.openxmlformats.org/officeDocument/2006/relationships/image" Target="../media/image74.jpeg"/><Relationship Id="rId9" Type="http://schemas.openxmlformats.org/officeDocument/2006/relationships/image" Target="../media/image78.emf"/></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8.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_rels/slide48.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8.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_rels/slide49.xml.rels><?xml version="1.0" encoding="UTF-8" standalone="yes"?>
<Relationships xmlns="http://schemas.openxmlformats.org/package/2006/relationships"><Relationship Id="rId3" Type="http://schemas.openxmlformats.org/officeDocument/2006/relationships/image" Target="../media/image87.emf"/><Relationship Id="rId2" Type="http://schemas.openxmlformats.org/officeDocument/2006/relationships/image" Target="../media/image86.emf"/><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jpeg"/><Relationship Id="rId7"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19.jpeg"/><Relationship Id="rId9" Type="http://schemas.openxmlformats.org/officeDocument/2006/relationships/image" Target="../media/image2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image" Target="../media/image88.emf"/><Relationship Id="rId1" Type="http://schemas.openxmlformats.org/officeDocument/2006/relationships/slideLayout" Target="../slideLayouts/slideLayout18.xml"/><Relationship Id="rId4" Type="http://schemas.openxmlformats.org/officeDocument/2006/relationships/image" Target="../media/image90.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image" Target="../media/image91.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3" Type="http://schemas.openxmlformats.org/officeDocument/2006/relationships/image" Target="../media/image97.emf"/><Relationship Id="rId2" Type="http://schemas.openxmlformats.org/officeDocument/2006/relationships/image" Target="../media/image96.emf"/><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3" Type="http://schemas.openxmlformats.org/officeDocument/2006/relationships/image" Target="../media/image99.emf"/><Relationship Id="rId2" Type="http://schemas.openxmlformats.org/officeDocument/2006/relationships/image" Target="../media/image98.emf"/><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100.emf"/><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image" Target="../media/image101.emf"/><Relationship Id="rId1" Type="http://schemas.openxmlformats.org/officeDocument/2006/relationships/slideLayout" Target="../slideLayouts/slideLayout18.xml"/><Relationship Id="rId5" Type="http://schemas.openxmlformats.org/officeDocument/2006/relationships/image" Target="../media/image104.emf"/><Relationship Id="rId4" Type="http://schemas.openxmlformats.org/officeDocument/2006/relationships/image" Target="../media/image103.emf"/></Relationships>
</file>

<file path=ppt/slides/_rels/slide68.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image" Target="../media/image105.emf"/><Relationship Id="rId1" Type="http://schemas.openxmlformats.org/officeDocument/2006/relationships/slideLayout" Target="../slideLayouts/slideLayout18.xml"/><Relationship Id="rId5" Type="http://schemas.openxmlformats.org/officeDocument/2006/relationships/image" Target="../media/image108.emf"/><Relationship Id="rId4" Type="http://schemas.openxmlformats.org/officeDocument/2006/relationships/image" Target="../media/image107.emf"/></Relationships>
</file>

<file path=ppt/slides/_rels/slide69.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109.emf"/><Relationship Id="rId1" Type="http://schemas.openxmlformats.org/officeDocument/2006/relationships/slideLayout" Target="../slideLayouts/slideLayout18.xml"/><Relationship Id="rId5" Type="http://schemas.openxmlformats.org/officeDocument/2006/relationships/image" Target="../media/image108.emf"/><Relationship Id="rId4" Type="http://schemas.openxmlformats.org/officeDocument/2006/relationships/image" Target="../media/image111.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emf"/><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4.emf"/><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29.xml"/></Relationships>
</file>

<file path=ppt/slides/_rels/slide73.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image" Target="../media/image116.emf"/><Relationship Id="rId1" Type="http://schemas.openxmlformats.org/officeDocument/2006/relationships/slideLayout" Target="../slideLayouts/slideLayout29.xml"/></Relationships>
</file>

<file path=ppt/slides/_rels/slide74.xml.rels><?xml version="1.0" encoding="UTF-8" standalone="yes"?>
<Relationships xmlns="http://schemas.openxmlformats.org/package/2006/relationships"><Relationship Id="rId2" Type="http://schemas.openxmlformats.org/officeDocument/2006/relationships/image" Target="../media/image118.emf"/><Relationship Id="rId1" Type="http://schemas.openxmlformats.org/officeDocument/2006/relationships/slideLayout" Target="../slideLayouts/slideLayout29.xml"/></Relationships>
</file>

<file path=ppt/slides/_rels/slide7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9.xml"/></Relationships>
</file>

<file path=ppt/slides/_rels/slide76.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9.xml"/></Relationships>
</file>

<file path=ppt/slides/_rels/slide77.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2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82.xml.rels><?xml version="1.0" encoding="UTF-8" standalone="yes"?>
<Relationships xmlns="http://schemas.openxmlformats.org/package/2006/relationships"><Relationship Id="rId2" Type="http://schemas.openxmlformats.org/officeDocument/2006/relationships/image" Target="../media/image122.emf"/><Relationship Id="rId1" Type="http://schemas.openxmlformats.org/officeDocument/2006/relationships/slideLayout" Target="../slideLayouts/slideLayout29.xml"/></Relationships>
</file>

<file path=ppt/slides/_rels/slide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5" Type="http://schemas.openxmlformats.org/officeDocument/2006/relationships/image" Target="../media/image125.emf"/><Relationship Id="rId4" Type="http://schemas.openxmlformats.org/officeDocument/2006/relationships/image" Target="../media/image124.jpeg"/></Relationships>
</file>

<file path=ppt/slides/_rels/slide84.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5" Type="http://schemas.openxmlformats.org/officeDocument/2006/relationships/image" Target="../media/image126.emf"/><Relationship Id="rId4" Type="http://schemas.openxmlformats.org/officeDocument/2006/relationships/image" Target="../media/image124.jpeg"/></Relationships>
</file>

<file path=ppt/slides/_rels/slide8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5" Type="http://schemas.openxmlformats.org/officeDocument/2006/relationships/image" Target="../media/image127.emf"/><Relationship Id="rId4" Type="http://schemas.openxmlformats.org/officeDocument/2006/relationships/image" Target="../media/image124.jpeg"/></Relationships>
</file>

<file path=ppt/slides/_rels/slide86.xml.rels><?xml version="1.0" encoding="UTF-8" standalone="yes"?>
<Relationships xmlns="http://schemas.openxmlformats.org/package/2006/relationships"><Relationship Id="rId3" Type="http://schemas.openxmlformats.org/officeDocument/2006/relationships/image" Target="../media/image129.png"/><Relationship Id="rId7" Type="http://schemas.openxmlformats.org/officeDocument/2006/relationships/image" Target="../media/image133.png"/><Relationship Id="rId2" Type="http://schemas.openxmlformats.org/officeDocument/2006/relationships/image" Target="../media/image128.png"/><Relationship Id="rId1" Type="http://schemas.openxmlformats.org/officeDocument/2006/relationships/slideLayout" Target="../slideLayouts/slideLayout29.xml"/><Relationship Id="rId6" Type="http://schemas.openxmlformats.org/officeDocument/2006/relationships/image" Target="../media/image132.png"/><Relationship Id="rId5" Type="http://schemas.openxmlformats.org/officeDocument/2006/relationships/image" Target="../media/image131.png"/><Relationship Id="rId4" Type="http://schemas.openxmlformats.org/officeDocument/2006/relationships/image" Target="../media/image130.png"/></Relationships>
</file>

<file path=ppt/slides/_rels/slide8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4" Type="http://schemas.openxmlformats.org/officeDocument/2006/relationships/image" Target="../media/image124.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7275" y="8247880"/>
            <a:ext cx="4743450" cy="369241"/>
          </a:xfrm>
          <a:prstGeom prst="rect">
            <a:avLst/>
          </a:prstGeom>
          <a:noFill/>
          <a:ln w="9525">
            <a:noFill/>
            <a:miter lim="800000"/>
            <a:headEnd/>
            <a:tailEnd/>
          </a:ln>
        </p:spPr>
        <p:txBody>
          <a:bodyPr lIns="91341" tIns="45675" rIns="91341" bIns="45675">
            <a:spAutoFit/>
          </a:bodyPr>
          <a:lstStyle/>
          <a:p>
            <a:pPr algn="ctr">
              <a:spcBef>
                <a:spcPct val="10000"/>
              </a:spcBef>
            </a:pPr>
            <a:r>
              <a:rPr lang="ja-JP" altLang="en-US" sz="1800" dirty="0">
                <a:solidFill>
                  <a:srgbClr val="FF0000"/>
                </a:solidFill>
              </a:rPr>
              <a:t>鹿児島県〇〇市町村〇〇課</a:t>
            </a:r>
            <a:endParaRPr lang="en-US" altLang="ja-JP" sz="1800" dirty="0">
              <a:solidFill>
                <a:srgbClr val="FF0000"/>
              </a:solidFill>
            </a:endParaRPr>
          </a:p>
        </p:txBody>
      </p:sp>
      <p:sp>
        <p:nvSpPr>
          <p:cNvPr id="11270" name="テキスト ボックス 5"/>
          <p:cNvSpPr txBox="1">
            <a:spLocks noChangeArrowheads="1"/>
          </p:cNvSpPr>
          <p:nvPr/>
        </p:nvSpPr>
        <p:spPr bwMode="auto">
          <a:xfrm>
            <a:off x="4725144" y="9129464"/>
            <a:ext cx="1772370" cy="369332"/>
          </a:xfrm>
          <a:prstGeom prst="rect">
            <a:avLst/>
          </a:prstGeom>
          <a:noFill/>
          <a:ln w="9525">
            <a:noFill/>
            <a:miter lim="800000"/>
            <a:headEnd/>
            <a:tailEnd/>
          </a:ln>
        </p:spPr>
        <p:txBody>
          <a:bodyPr wrap="square">
            <a:spAutoFit/>
          </a:bodyPr>
          <a:lstStyle/>
          <a:p>
            <a:r>
              <a:rPr lang="ja-JP" altLang="en-US" sz="1800" dirty="0">
                <a:solidFill>
                  <a:srgbClr val="FF0000"/>
                </a:solidFill>
                <a:latin typeface="ＤＦ特太ゴシック体" panose="020B0509000000000000" pitchFamily="49" charset="-128"/>
                <a:ea typeface="ＤＦ特太ゴシック体" panose="020B0509000000000000" pitchFamily="49" charset="-128"/>
              </a:rPr>
              <a:t>令和５年４月</a:t>
            </a:r>
          </a:p>
        </p:txBody>
      </p:sp>
      <p:sp>
        <p:nvSpPr>
          <p:cNvPr id="6" name="テキスト ボックス 5"/>
          <p:cNvSpPr txBox="1">
            <a:spLocks noChangeArrowheads="1"/>
          </p:cNvSpPr>
          <p:nvPr/>
        </p:nvSpPr>
        <p:spPr bwMode="auto">
          <a:xfrm>
            <a:off x="460301" y="568326"/>
            <a:ext cx="2376264" cy="369332"/>
          </a:xfrm>
          <a:prstGeom prst="rect">
            <a:avLst/>
          </a:prstGeom>
          <a:solidFill>
            <a:schemeClr val="accent4">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令和５年度改訂版</a:t>
            </a:r>
          </a:p>
        </p:txBody>
      </p:sp>
      <p:sp>
        <p:nvSpPr>
          <p:cNvPr id="10"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広域活動組織用</a:t>
            </a:r>
            <a:endParaRPr lang="en-US" altLang="ja-JP" sz="3200" dirty="0">
              <a:solidFill>
                <a:srgbClr val="FF0000"/>
              </a:solidFill>
              <a:ea typeface="ＤＦ特太ゴシック体" pitchFamily="1" charset="-128"/>
            </a:endParaRPr>
          </a:p>
        </p:txBody>
      </p:sp>
      <p:sp>
        <p:nvSpPr>
          <p:cNvPr id="7" name="Text Box 2"/>
          <p:cNvSpPr txBox="1">
            <a:spLocks noChangeArrowheads="1"/>
          </p:cNvSpPr>
          <p:nvPr/>
        </p:nvSpPr>
        <p:spPr bwMode="auto">
          <a:xfrm>
            <a:off x="794840" y="6222981"/>
            <a:ext cx="5268320" cy="1231106"/>
          </a:xfrm>
          <a:prstGeom prst="rect">
            <a:avLst/>
          </a:prstGeom>
          <a:noFill/>
          <a:ln w="9525">
            <a:noFill/>
            <a:miter lim="800000"/>
            <a:headEnd/>
            <a:tailEnd/>
          </a:ln>
        </p:spPr>
        <p:txBody>
          <a:bodyPr wrap="square" lIns="0" tIns="0" rIns="0" bIns="0">
            <a:spAutoFit/>
          </a:bodyPr>
          <a:lstStyle/>
          <a:p>
            <a:pPr algn="ctr">
              <a:spcBef>
                <a:spcPts val="0"/>
              </a:spcBef>
            </a:pPr>
            <a:r>
              <a:rPr lang="ja-JP" altLang="en-US" sz="8000" dirty="0">
                <a:solidFill>
                  <a:srgbClr val="FF0000">
                    <a:alpha val="44000"/>
                  </a:srgbClr>
                </a:solidFill>
                <a:ea typeface="ＤＦ特太ゴシック体" pitchFamily="1" charset="-128"/>
              </a:rPr>
              <a:t>（ひな形）</a:t>
            </a:r>
            <a:endParaRPr lang="en-US" altLang="ja-JP" sz="8000" dirty="0">
              <a:solidFill>
                <a:srgbClr val="FF0000">
                  <a:alpha val="44000"/>
                </a:srgbClr>
              </a:solidFill>
              <a:ea typeface="ＤＦ特太ゴシック体" pitchFamily="1" charset="-128"/>
            </a:endParaRPr>
          </a:p>
        </p:txBody>
      </p:sp>
      <p:sp>
        <p:nvSpPr>
          <p:cNvPr id="8" name="四角形吹き出し 7"/>
          <p:cNvSpPr/>
          <p:nvPr/>
        </p:nvSpPr>
        <p:spPr>
          <a:xfrm>
            <a:off x="1581848" y="7590254"/>
            <a:ext cx="3694304"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本ひな形を参考に、地域の実情を踏まえ必要な追記・修正を行った上で、市町村名義で対象組織に配布等して下さい。</a:t>
            </a:r>
            <a:endParaRPr lang="en-US" altLang="ja-JP" sz="1050" dirty="0">
              <a:solidFill>
                <a:srgbClr val="FF0000"/>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角丸四角形 152"/>
          <p:cNvSpPr/>
          <p:nvPr/>
        </p:nvSpPr>
        <p:spPr>
          <a:xfrm>
            <a:off x="504000" y="1568624"/>
            <a:ext cx="6120000" cy="1692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51" name="Rectangle 2"/>
          <p:cNvSpPr>
            <a:spLocks noChangeArrowheads="1"/>
          </p:cNvSpPr>
          <p:nvPr/>
        </p:nvSpPr>
        <p:spPr bwMode="auto">
          <a:xfrm>
            <a:off x="9448" y="34912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広域活動組織の設立</a:t>
            </a:r>
          </a:p>
        </p:txBody>
      </p:sp>
      <p:sp>
        <p:nvSpPr>
          <p:cNvPr id="52" name="Rectangle 3"/>
          <p:cNvSpPr>
            <a:spLocks noChangeArrowheads="1"/>
          </p:cNvSpPr>
          <p:nvPr/>
        </p:nvSpPr>
        <p:spPr bwMode="auto">
          <a:xfrm>
            <a:off x="238048" y="412750"/>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graphicFrame>
        <p:nvGraphicFramePr>
          <p:cNvPr id="18" name="表 17"/>
          <p:cNvGraphicFramePr>
            <a:graphicFrameLocks noGrp="1"/>
          </p:cNvGraphicFramePr>
          <p:nvPr>
            <p:extLst>
              <p:ext uri="{D42A27DB-BD31-4B8C-83A1-F6EECF244321}">
                <p14:modId xmlns:p14="http://schemas.microsoft.com/office/powerpoint/2010/main" val="2845259828"/>
              </p:ext>
            </p:extLst>
          </p:nvPr>
        </p:nvGraphicFramePr>
        <p:xfrm>
          <a:off x="404514" y="4160912"/>
          <a:ext cx="6192838" cy="4396545"/>
        </p:xfrm>
        <a:graphic>
          <a:graphicData uri="http://schemas.openxmlformats.org/drawingml/2006/table">
            <a:tbl>
              <a:tblPr firstRow="1" bandRow="1">
                <a:tableStyleId>{5C22544A-7EE6-4342-B048-85BDC9FD1C3A}</a:tableStyleId>
              </a:tblPr>
              <a:tblGrid>
                <a:gridCol w="3096555">
                  <a:extLst>
                    <a:ext uri="{9D8B030D-6E8A-4147-A177-3AD203B41FA5}">
                      <a16:colId xmlns:a16="http://schemas.microsoft.com/office/drawing/2014/main" val="20000"/>
                    </a:ext>
                  </a:extLst>
                </a:gridCol>
                <a:gridCol w="3096283">
                  <a:extLst>
                    <a:ext uri="{9D8B030D-6E8A-4147-A177-3AD203B41FA5}">
                      <a16:colId xmlns:a16="http://schemas.microsoft.com/office/drawing/2014/main" val="20001"/>
                    </a:ext>
                  </a:extLst>
                </a:gridCol>
              </a:tblGrid>
              <a:tr h="26326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集落毎に活動組織を</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設立する場合</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広域エリアにおいて広域活動組織を　　　　　　　　設立する場合</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3002085">
                <a:tc>
                  <a:txBody>
                    <a:bodyPr/>
                    <a:lstStyle/>
                    <a:p>
                      <a:endParaRPr kumimoji="1" lang="ja-JP" altLang="en-US" sz="1800" dirty="0"/>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800" dirty="0"/>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839156">
                <a:tc>
                  <a:txBody>
                    <a:bodyPr/>
                    <a:lstStyle/>
                    <a:p>
                      <a:pPr marL="72000" indent="-72000">
                        <a:lnSpc>
                          <a:spcPct val="100000"/>
                        </a:lnSpc>
                        <a:spcAft>
                          <a:spcPts val="600"/>
                        </a:spcAft>
                      </a:pPr>
                      <a:r>
                        <a:rPr kumimoji="1" lang="ja-JP" altLang="en-US" sz="1050" dirty="0">
                          <a:latin typeface="ＭＳ Ｐ明朝" pitchFamily="18" charset="-128"/>
                          <a:ea typeface="ＭＳ Ｐ明朝" pitchFamily="18" charset="-128"/>
                        </a:rPr>
                        <a:t>①</a:t>
                      </a:r>
                      <a:r>
                        <a:rPr kumimoji="1" lang="en-US" altLang="ja-JP" sz="1050" dirty="0">
                          <a:latin typeface="ＭＳ Ｐ明朝" pitchFamily="18" charset="-128"/>
                          <a:ea typeface="ＭＳ Ｐ明朝" pitchFamily="18" charset="-128"/>
                        </a:rPr>
                        <a:t>A</a:t>
                      </a:r>
                      <a:r>
                        <a:rPr kumimoji="1" lang="ja-JP" altLang="en-US" sz="1050" dirty="0">
                          <a:latin typeface="ＭＳ Ｐ明朝" pitchFamily="18" charset="-128"/>
                          <a:ea typeface="ＭＳ Ｐ明朝" pitchFamily="18" charset="-128"/>
                        </a:rPr>
                        <a:t>～</a:t>
                      </a:r>
                      <a:r>
                        <a:rPr kumimoji="1" lang="en-US" altLang="ja-JP" sz="1050" dirty="0">
                          <a:latin typeface="ＭＳ Ｐ明朝" pitchFamily="18" charset="-128"/>
                          <a:ea typeface="ＭＳ Ｐ明朝" pitchFamily="18" charset="-128"/>
                        </a:rPr>
                        <a:t>D</a:t>
                      </a:r>
                      <a:r>
                        <a:rPr kumimoji="1" lang="ja-JP" altLang="en-US" sz="1050" dirty="0">
                          <a:latin typeface="ＭＳ Ｐ明朝" pitchFamily="18" charset="-128"/>
                          <a:ea typeface="ＭＳ Ｐ明朝" pitchFamily="18" charset="-128"/>
                        </a:rPr>
                        <a:t>の各集落等がそれぞれ事務手続きを実施</a:t>
                      </a:r>
                      <a:endParaRPr kumimoji="1" lang="en-US" altLang="ja-JP" sz="1050" dirty="0">
                        <a:latin typeface="ＭＳ Ｐ明朝" pitchFamily="18" charset="-128"/>
                        <a:ea typeface="ＭＳ Ｐ明朝" pitchFamily="18" charset="-128"/>
                      </a:endParaRPr>
                    </a:p>
                    <a:p>
                      <a:pPr marL="72000" indent="-72000">
                        <a:lnSpc>
                          <a:spcPct val="100000"/>
                        </a:lnSpc>
                        <a:spcAft>
                          <a:spcPts val="600"/>
                        </a:spcAft>
                      </a:pPr>
                      <a:r>
                        <a:rPr lang="ja-JP" altLang="en-US" sz="1050" dirty="0">
                          <a:latin typeface="ＭＳ Ｐ明朝" pitchFamily="18" charset="-128"/>
                          <a:ea typeface="ＭＳ Ｐ明朝" pitchFamily="18" charset="-128"/>
                        </a:rPr>
                        <a:t>②組織の規模によっては、地域住民との交流活動や多面的機能の増進を図る活動等の実施のハードルが高い。</a:t>
                      </a:r>
                      <a:endParaRPr kumimoji="1" lang="ja-JP" altLang="en-US" sz="1050" dirty="0">
                        <a:latin typeface="ＭＳ Ｐ明朝" pitchFamily="18" charset="-128"/>
                        <a:ea typeface="ＭＳ Ｐ明朝" pitchFamily="18"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72000">
                        <a:lnSpc>
                          <a:spcPct val="100000"/>
                        </a:lnSpc>
                        <a:spcAft>
                          <a:spcPts val="600"/>
                        </a:spcAft>
                      </a:pPr>
                      <a:r>
                        <a:rPr kumimoji="1" lang="ja-JP" altLang="en-US" sz="1050" dirty="0">
                          <a:latin typeface="ＭＳ Ｐ明朝" pitchFamily="18" charset="-128"/>
                          <a:ea typeface="ＭＳ Ｐ明朝" pitchFamily="18" charset="-128"/>
                        </a:rPr>
                        <a:t>①</a:t>
                      </a:r>
                      <a:r>
                        <a:rPr kumimoji="1" lang="en-US" altLang="ja-JP" sz="1050" dirty="0">
                          <a:latin typeface="ＭＳ Ｐ明朝" pitchFamily="18" charset="-128"/>
                          <a:ea typeface="ＭＳ Ｐ明朝" pitchFamily="18" charset="-128"/>
                        </a:rPr>
                        <a:t>A</a:t>
                      </a:r>
                      <a:r>
                        <a:rPr kumimoji="1" lang="ja-JP" altLang="en-US" sz="1050" dirty="0">
                          <a:latin typeface="ＭＳ Ｐ明朝" pitchFamily="18" charset="-128"/>
                          <a:ea typeface="ＭＳ Ｐ明朝" pitchFamily="18" charset="-128"/>
                        </a:rPr>
                        <a:t>～</a:t>
                      </a:r>
                      <a:r>
                        <a:rPr kumimoji="1" lang="en-US" altLang="ja-JP" sz="1050" dirty="0">
                          <a:latin typeface="ＭＳ Ｐ明朝" pitchFamily="18" charset="-128"/>
                          <a:ea typeface="ＭＳ Ｐ明朝" pitchFamily="18" charset="-128"/>
                        </a:rPr>
                        <a:t>D</a:t>
                      </a:r>
                      <a:r>
                        <a:rPr kumimoji="1" lang="ja-JP" altLang="en-US" sz="1050" dirty="0">
                          <a:latin typeface="ＭＳ Ｐ明朝" pitchFamily="18" charset="-128"/>
                          <a:ea typeface="ＭＳ Ｐ明朝" pitchFamily="18" charset="-128"/>
                        </a:rPr>
                        <a:t>の各集落等の申請、報告等の事務手続きを一括して行えるため事務負担が低減</a:t>
                      </a:r>
                      <a:endParaRPr kumimoji="1" lang="en-US" altLang="ja-JP" sz="1050" dirty="0">
                        <a:latin typeface="ＭＳ Ｐ明朝" pitchFamily="18" charset="-128"/>
                        <a:ea typeface="ＭＳ Ｐ明朝" pitchFamily="18" charset="-128"/>
                      </a:endParaRPr>
                    </a:p>
                    <a:p>
                      <a:pPr marL="72000" indent="-72000">
                        <a:lnSpc>
                          <a:spcPct val="100000"/>
                        </a:lnSpc>
                        <a:spcAft>
                          <a:spcPts val="600"/>
                        </a:spcAft>
                      </a:pPr>
                      <a:r>
                        <a:rPr lang="ja-JP" altLang="en-US" sz="1050" dirty="0">
                          <a:latin typeface="ＭＳ Ｐ明朝" pitchFamily="18" charset="-128"/>
                          <a:ea typeface="ＭＳ Ｐ明朝" pitchFamily="18" charset="-128"/>
                        </a:rPr>
                        <a:t>②組織の規模が大きくなることで、単独組織では実施のハードルが高い、地域住民との交流活動や多面的機能の増進を図る活動を進めやすくなる。</a:t>
                      </a:r>
                      <a:endParaRPr kumimoji="1" lang="ja-JP" altLang="en-US" sz="1050" u="sng" dirty="0">
                        <a:latin typeface="ＭＳ Ｐ明朝" pitchFamily="18" charset="-128"/>
                        <a:ea typeface="ＭＳ Ｐ明朝" pitchFamily="18"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0" name="AutoShape 10"/>
          <p:cNvSpPr>
            <a:spLocks noChangeArrowheads="1"/>
          </p:cNvSpPr>
          <p:nvPr/>
        </p:nvSpPr>
        <p:spPr bwMode="auto">
          <a:xfrm>
            <a:off x="333077" y="3728864"/>
            <a:ext cx="2844800"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r>
              <a:rPr lang="ja-JP" altLang="en-US" dirty="0">
                <a:ea typeface="HG丸ｺﾞｼｯｸM-PRO" pitchFamily="50" charset="-128"/>
              </a:rPr>
              <a:t>活動組織と広域活動組織との対比</a:t>
            </a:r>
          </a:p>
        </p:txBody>
      </p:sp>
      <p:grpSp>
        <p:nvGrpSpPr>
          <p:cNvPr id="21" name="グループ化 1"/>
          <p:cNvGrpSpPr>
            <a:grpSpLocks/>
          </p:cNvGrpSpPr>
          <p:nvPr/>
        </p:nvGrpSpPr>
        <p:grpSpPr bwMode="auto">
          <a:xfrm>
            <a:off x="593427" y="5065455"/>
            <a:ext cx="8373960" cy="1611312"/>
            <a:chOff x="1133021" y="6138635"/>
            <a:chExt cx="8373960" cy="1611313"/>
          </a:xfrm>
        </p:grpSpPr>
        <p:sp>
          <p:nvSpPr>
            <p:cNvPr id="22" name="Freeform 39"/>
            <p:cNvSpPr>
              <a:spLocks/>
            </p:cNvSpPr>
            <p:nvPr/>
          </p:nvSpPr>
          <p:spPr bwMode="auto">
            <a:xfrm>
              <a:off x="2985633" y="6340248"/>
              <a:ext cx="773113" cy="598488"/>
            </a:xfrm>
            <a:custGeom>
              <a:avLst/>
              <a:gdLst>
                <a:gd name="T0" fmla="*/ 0 w 975"/>
                <a:gd name="T1" fmla="*/ 2147483647 h 754"/>
                <a:gd name="T2" fmla="*/ 2147483647 w 975"/>
                <a:gd name="T3" fmla="*/ 2147483647 h 754"/>
                <a:gd name="T4" fmla="*/ 2147483647 w 975"/>
                <a:gd name="T5" fmla="*/ 2147483647 h 754"/>
                <a:gd name="T6" fmla="*/ 2147483647 w 975"/>
                <a:gd name="T7" fmla="*/ 2147483647 h 754"/>
                <a:gd name="T8" fmla="*/ 2147483647 w 975"/>
                <a:gd name="T9" fmla="*/ 2147483647 h 754"/>
                <a:gd name="T10" fmla="*/ 2147483647 w 975"/>
                <a:gd name="T11" fmla="*/ 2147483647 h 754"/>
                <a:gd name="T12" fmla="*/ 2147483647 w 975"/>
                <a:gd name="T13" fmla="*/ 2147483647 h 754"/>
                <a:gd name="T14" fmla="*/ 2147483647 w 975"/>
                <a:gd name="T15" fmla="*/ 2147483647 h 754"/>
                <a:gd name="T16" fmla="*/ 2147483647 w 975"/>
                <a:gd name="T17" fmla="*/ 2147483647 h 754"/>
                <a:gd name="T18" fmla="*/ 2147483647 w 975"/>
                <a:gd name="T19" fmla="*/ 2147483647 h 754"/>
                <a:gd name="T20" fmla="*/ 2147483647 w 975"/>
                <a:gd name="T21" fmla="*/ 2147483647 h 754"/>
                <a:gd name="T22" fmla="*/ 2147483647 w 975"/>
                <a:gd name="T23" fmla="*/ 2147483647 h 754"/>
                <a:gd name="T24" fmla="*/ 2147483647 w 975"/>
                <a:gd name="T25" fmla="*/ 2147483647 h 754"/>
                <a:gd name="T26" fmla="*/ 2147483647 w 975"/>
                <a:gd name="T27" fmla="*/ 2147483647 h 754"/>
                <a:gd name="T28" fmla="*/ 2147483647 w 975"/>
                <a:gd name="T29" fmla="*/ 2147483647 h 754"/>
                <a:gd name="T30" fmla="*/ 2147483647 w 975"/>
                <a:gd name="T31" fmla="*/ 2147483647 h 754"/>
                <a:gd name="T32" fmla="*/ 2147483647 w 975"/>
                <a:gd name="T33" fmla="*/ 2147483647 h 754"/>
                <a:gd name="T34" fmla="*/ 2147483647 w 975"/>
                <a:gd name="T35" fmla="*/ 2147483647 h 754"/>
                <a:gd name="T36" fmla="*/ 2147483647 w 975"/>
                <a:gd name="T37" fmla="*/ 2147483647 h 754"/>
                <a:gd name="T38" fmla="*/ 2147483647 w 975"/>
                <a:gd name="T39" fmla="*/ 2147483647 h 754"/>
                <a:gd name="T40" fmla="*/ 2147483647 w 975"/>
                <a:gd name="T41" fmla="*/ 2147483647 h 754"/>
                <a:gd name="T42" fmla="*/ 2147483647 w 975"/>
                <a:gd name="T43" fmla="*/ 2147483647 h 754"/>
                <a:gd name="T44" fmla="*/ 2147483647 w 975"/>
                <a:gd name="T45" fmla="*/ 2147483647 h 754"/>
                <a:gd name="T46" fmla="*/ 2147483647 w 975"/>
                <a:gd name="T47" fmla="*/ 2147483647 h 754"/>
                <a:gd name="T48" fmla="*/ 2147483647 w 975"/>
                <a:gd name="T49" fmla="*/ 2147483647 h 754"/>
                <a:gd name="T50" fmla="*/ 2147483647 w 975"/>
                <a:gd name="T51" fmla="*/ 2147483647 h 754"/>
                <a:gd name="T52" fmla="*/ 2147483647 w 975"/>
                <a:gd name="T53" fmla="*/ 2147483647 h 754"/>
                <a:gd name="T54" fmla="*/ 2147483647 w 975"/>
                <a:gd name="T55" fmla="*/ 2147483647 h 754"/>
                <a:gd name="T56" fmla="*/ 2147483647 w 975"/>
                <a:gd name="T57" fmla="*/ 2147483647 h 754"/>
                <a:gd name="T58" fmla="*/ 2147483647 w 975"/>
                <a:gd name="T59" fmla="*/ 2147483647 h 754"/>
                <a:gd name="T60" fmla="*/ 2147483647 w 975"/>
                <a:gd name="T61" fmla="*/ 2147483647 h 754"/>
                <a:gd name="T62" fmla="*/ 2147483647 w 975"/>
                <a:gd name="T63" fmla="*/ 2147483647 h 754"/>
                <a:gd name="T64" fmla="*/ 2147483647 w 975"/>
                <a:gd name="T65" fmla="*/ 2147483647 h 754"/>
                <a:gd name="T66" fmla="*/ 2147483647 w 975"/>
                <a:gd name="T67" fmla="*/ 2147483647 h 754"/>
                <a:gd name="T68" fmla="*/ 2147483647 w 975"/>
                <a:gd name="T69" fmla="*/ 2147483647 h 754"/>
                <a:gd name="T70" fmla="*/ 2147483647 w 975"/>
                <a:gd name="T71" fmla="*/ 2147483647 h 754"/>
                <a:gd name="T72" fmla="*/ 2147483647 w 975"/>
                <a:gd name="T73" fmla="*/ 2147483647 h 754"/>
                <a:gd name="T74" fmla="*/ 2147483647 w 975"/>
                <a:gd name="T75" fmla="*/ 0 h 754"/>
                <a:gd name="T76" fmla="*/ 0 w 975"/>
                <a:gd name="T77" fmla="*/ 0 h 754"/>
                <a:gd name="T78" fmla="*/ 0 w 975"/>
                <a:gd name="T79" fmla="*/ 2147483647 h 754"/>
                <a:gd name="T80" fmla="*/ 0 w 975"/>
                <a:gd name="T81" fmla="*/ 2147483647 h 7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5"/>
                <a:gd name="T124" fmla="*/ 0 h 754"/>
                <a:gd name="T125" fmla="*/ 975 w 975"/>
                <a:gd name="T126" fmla="*/ 754 h 7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5" h="754">
                  <a:moveTo>
                    <a:pt x="0" y="629"/>
                  </a:moveTo>
                  <a:lnTo>
                    <a:pt x="964" y="754"/>
                  </a:lnTo>
                  <a:lnTo>
                    <a:pt x="964" y="751"/>
                  </a:lnTo>
                  <a:lnTo>
                    <a:pt x="964" y="746"/>
                  </a:lnTo>
                  <a:lnTo>
                    <a:pt x="964" y="738"/>
                  </a:lnTo>
                  <a:lnTo>
                    <a:pt x="965" y="729"/>
                  </a:lnTo>
                  <a:lnTo>
                    <a:pt x="966" y="718"/>
                  </a:lnTo>
                  <a:lnTo>
                    <a:pt x="967" y="705"/>
                  </a:lnTo>
                  <a:lnTo>
                    <a:pt x="969" y="680"/>
                  </a:lnTo>
                  <a:lnTo>
                    <a:pt x="972" y="654"/>
                  </a:lnTo>
                  <a:lnTo>
                    <a:pt x="973" y="643"/>
                  </a:lnTo>
                  <a:lnTo>
                    <a:pt x="974" y="632"/>
                  </a:lnTo>
                  <a:lnTo>
                    <a:pt x="975" y="622"/>
                  </a:lnTo>
                  <a:lnTo>
                    <a:pt x="975" y="614"/>
                  </a:lnTo>
                  <a:lnTo>
                    <a:pt x="975" y="609"/>
                  </a:lnTo>
                  <a:lnTo>
                    <a:pt x="975" y="606"/>
                  </a:lnTo>
                  <a:lnTo>
                    <a:pt x="974" y="574"/>
                  </a:lnTo>
                  <a:lnTo>
                    <a:pt x="974" y="544"/>
                  </a:lnTo>
                  <a:lnTo>
                    <a:pt x="973" y="515"/>
                  </a:lnTo>
                  <a:lnTo>
                    <a:pt x="972" y="488"/>
                  </a:lnTo>
                  <a:lnTo>
                    <a:pt x="972" y="463"/>
                  </a:lnTo>
                  <a:lnTo>
                    <a:pt x="971" y="439"/>
                  </a:lnTo>
                  <a:lnTo>
                    <a:pt x="971" y="416"/>
                  </a:lnTo>
                  <a:lnTo>
                    <a:pt x="969" y="395"/>
                  </a:lnTo>
                  <a:lnTo>
                    <a:pt x="969" y="375"/>
                  </a:lnTo>
                  <a:lnTo>
                    <a:pt x="969" y="355"/>
                  </a:lnTo>
                  <a:lnTo>
                    <a:pt x="968" y="319"/>
                  </a:lnTo>
                  <a:lnTo>
                    <a:pt x="967" y="286"/>
                  </a:lnTo>
                  <a:lnTo>
                    <a:pt x="967" y="254"/>
                  </a:lnTo>
                  <a:lnTo>
                    <a:pt x="966" y="225"/>
                  </a:lnTo>
                  <a:lnTo>
                    <a:pt x="966" y="197"/>
                  </a:lnTo>
                  <a:lnTo>
                    <a:pt x="965" y="168"/>
                  </a:lnTo>
                  <a:lnTo>
                    <a:pt x="965" y="139"/>
                  </a:lnTo>
                  <a:lnTo>
                    <a:pt x="965" y="108"/>
                  </a:lnTo>
                  <a:lnTo>
                    <a:pt x="964" y="75"/>
                  </a:lnTo>
                  <a:lnTo>
                    <a:pt x="964" y="39"/>
                  </a:lnTo>
                  <a:lnTo>
                    <a:pt x="964" y="20"/>
                  </a:lnTo>
                  <a:lnTo>
                    <a:pt x="964" y="0"/>
                  </a:lnTo>
                  <a:lnTo>
                    <a:pt x="0" y="0"/>
                  </a:lnTo>
                  <a:lnTo>
                    <a:pt x="0" y="629"/>
                  </a:lnTo>
                  <a:close/>
                </a:path>
              </a:pathLst>
            </a:custGeom>
            <a:solidFill>
              <a:srgbClr val="FFDFAF"/>
            </a:solidFill>
            <a:ln w="9525">
              <a:noFill/>
              <a:round/>
              <a:headEnd/>
              <a:tailEnd/>
            </a:ln>
          </p:spPr>
          <p:txBody>
            <a:bodyPr/>
            <a:lstStyle/>
            <a:p>
              <a:endParaRPr lang="ja-JP" altLang="en-US"/>
            </a:p>
          </p:txBody>
        </p:sp>
        <p:sp>
          <p:nvSpPr>
            <p:cNvPr id="23" name="Freeform 40"/>
            <p:cNvSpPr>
              <a:spLocks noEditPoints="1"/>
            </p:cNvSpPr>
            <p:nvPr/>
          </p:nvSpPr>
          <p:spPr bwMode="auto">
            <a:xfrm>
              <a:off x="2979283" y="6333898"/>
              <a:ext cx="787400" cy="611188"/>
            </a:xfrm>
            <a:custGeom>
              <a:avLst/>
              <a:gdLst>
                <a:gd name="T0" fmla="*/ 2147483647 w 992"/>
                <a:gd name="T1" fmla="*/ 2147483647 h 771"/>
                <a:gd name="T2" fmla="*/ 0 w 992"/>
                <a:gd name="T3" fmla="*/ 2147483647 h 771"/>
                <a:gd name="T4" fmla="*/ 2147483647 w 992"/>
                <a:gd name="T5" fmla="*/ 2147483647 h 771"/>
                <a:gd name="T6" fmla="*/ 0 w 992"/>
                <a:gd name="T7" fmla="*/ 2147483647 h 771"/>
                <a:gd name="T8" fmla="*/ 0 w 992"/>
                <a:gd name="T9" fmla="*/ 2147483647 h 771"/>
                <a:gd name="T10" fmla="*/ 2147483647 w 992"/>
                <a:gd name="T11" fmla="*/ 2147483647 h 771"/>
                <a:gd name="T12" fmla="*/ 0 w 992"/>
                <a:gd name="T13" fmla="*/ 2147483647 h 771"/>
                <a:gd name="T14" fmla="*/ 2147483647 w 992"/>
                <a:gd name="T15" fmla="*/ 2147483647 h 771"/>
                <a:gd name="T16" fmla="*/ 0 w 992"/>
                <a:gd name="T17" fmla="*/ 2147483647 h 771"/>
                <a:gd name="T18" fmla="*/ 2147483647 w 992"/>
                <a:gd name="T19" fmla="*/ 2147483647 h 771"/>
                <a:gd name="T20" fmla="*/ 2147483647 w 992"/>
                <a:gd name="T21" fmla="*/ 2147483647 h 771"/>
                <a:gd name="T22" fmla="*/ 2147483647 w 992"/>
                <a:gd name="T23" fmla="*/ 2147483647 h 771"/>
                <a:gd name="T24" fmla="*/ 2147483647 w 992"/>
                <a:gd name="T25" fmla="*/ 2147483647 h 771"/>
                <a:gd name="T26" fmla="*/ 2147483647 w 992"/>
                <a:gd name="T27" fmla="*/ 2147483647 h 771"/>
                <a:gd name="T28" fmla="*/ 2147483647 w 992"/>
                <a:gd name="T29" fmla="*/ 2147483647 h 771"/>
                <a:gd name="T30" fmla="*/ 2147483647 w 992"/>
                <a:gd name="T31" fmla="*/ 2147483647 h 771"/>
                <a:gd name="T32" fmla="*/ 2147483647 w 992"/>
                <a:gd name="T33" fmla="*/ 2147483647 h 771"/>
                <a:gd name="T34" fmla="*/ 2147483647 w 992"/>
                <a:gd name="T35" fmla="*/ 2147483647 h 771"/>
                <a:gd name="T36" fmla="*/ 2147483647 w 992"/>
                <a:gd name="T37" fmla="*/ 2147483647 h 771"/>
                <a:gd name="T38" fmla="*/ 2147483647 w 992"/>
                <a:gd name="T39" fmla="*/ 2147483647 h 771"/>
                <a:gd name="T40" fmla="*/ 2147483647 w 992"/>
                <a:gd name="T41" fmla="*/ 2147483647 h 771"/>
                <a:gd name="T42" fmla="*/ 2147483647 w 992"/>
                <a:gd name="T43" fmla="*/ 2147483647 h 771"/>
                <a:gd name="T44" fmla="*/ 2147483647 w 992"/>
                <a:gd name="T45" fmla="*/ 2147483647 h 771"/>
                <a:gd name="T46" fmla="*/ 2147483647 w 992"/>
                <a:gd name="T47" fmla="*/ 2147483647 h 771"/>
                <a:gd name="T48" fmla="*/ 2147483647 w 992"/>
                <a:gd name="T49" fmla="*/ 2147483647 h 771"/>
                <a:gd name="T50" fmla="*/ 2147483647 w 992"/>
                <a:gd name="T51" fmla="*/ 2147483647 h 771"/>
                <a:gd name="T52" fmla="*/ 2147483647 w 992"/>
                <a:gd name="T53" fmla="*/ 2147483647 h 771"/>
                <a:gd name="T54" fmla="*/ 2147483647 w 992"/>
                <a:gd name="T55" fmla="*/ 2147483647 h 771"/>
                <a:gd name="T56" fmla="*/ 2147483647 w 992"/>
                <a:gd name="T57" fmla="*/ 2147483647 h 771"/>
                <a:gd name="T58" fmla="*/ 2147483647 w 992"/>
                <a:gd name="T59" fmla="*/ 2147483647 h 771"/>
                <a:gd name="T60" fmla="*/ 2147483647 w 992"/>
                <a:gd name="T61" fmla="*/ 2147483647 h 771"/>
                <a:gd name="T62" fmla="*/ 2147483647 w 992"/>
                <a:gd name="T63" fmla="*/ 2147483647 h 771"/>
                <a:gd name="T64" fmla="*/ 2147483647 w 992"/>
                <a:gd name="T65" fmla="*/ 2147483647 h 771"/>
                <a:gd name="T66" fmla="*/ 2147483647 w 992"/>
                <a:gd name="T67" fmla="*/ 2147483647 h 771"/>
                <a:gd name="T68" fmla="*/ 2147483647 w 992"/>
                <a:gd name="T69" fmla="*/ 2147483647 h 771"/>
                <a:gd name="T70" fmla="*/ 2147483647 w 992"/>
                <a:gd name="T71" fmla="*/ 2147483647 h 771"/>
                <a:gd name="T72" fmla="*/ 2147483647 w 992"/>
                <a:gd name="T73" fmla="*/ 2147483647 h 771"/>
                <a:gd name="T74" fmla="*/ 2147483647 w 992"/>
                <a:gd name="T75" fmla="*/ 2147483647 h 771"/>
                <a:gd name="T76" fmla="*/ 2147483647 w 992"/>
                <a:gd name="T77" fmla="*/ 2147483647 h 771"/>
                <a:gd name="T78" fmla="*/ 2147483647 w 992"/>
                <a:gd name="T79" fmla="*/ 2147483647 h 771"/>
                <a:gd name="T80" fmla="*/ 2147483647 w 992"/>
                <a:gd name="T81" fmla="*/ 2147483647 h 771"/>
                <a:gd name="T82" fmla="*/ 2147483647 w 992"/>
                <a:gd name="T83" fmla="*/ 2147483647 h 771"/>
                <a:gd name="T84" fmla="*/ 2147483647 w 992"/>
                <a:gd name="T85" fmla="*/ 2147483647 h 771"/>
                <a:gd name="T86" fmla="*/ 2147483647 w 992"/>
                <a:gd name="T87" fmla="*/ 2147483647 h 771"/>
                <a:gd name="T88" fmla="*/ 2147483647 w 992"/>
                <a:gd name="T89" fmla="*/ 2147483647 h 771"/>
                <a:gd name="T90" fmla="*/ 2147483647 w 992"/>
                <a:gd name="T91" fmla="*/ 2147483647 h 771"/>
                <a:gd name="T92" fmla="*/ 2147483647 w 992"/>
                <a:gd name="T93" fmla="*/ 2147483647 h 771"/>
                <a:gd name="T94" fmla="*/ 2147483647 w 992"/>
                <a:gd name="T95" fmla="*/ 0 h 771"/>
                <a:gd name="T96" fmla="*/ 2147483647 w 992"/>
                <a:gd name="T97" fmla="*/ 2147483647 h 771"/>
                <a:gd name="T98" fmla="*/ 2147483647 w 992"/>
                <a:gd name="T99" fmla="*/ 2147483647 h 771"/>
                <a:gd name="T100" fmla="*/ 2147483647 w 992"/>
                <a:gd name="T101" fmla="*/ 0 h 771"/>
                <a:gd name="T102" fmla="*/ 2147483647 w 992"/>
                <a:gd name="T103" fmla="*/ 0 h 771"/>
                <a:gd name="T104" fmla="*/ 2147483647 w 992"/>
                <a:gd name="T105" fmla="*/ 0 h 771"/>
                <a:gd name="T106" fmla="*/ 2147483647 w 992"/>
                <a:gd name="T107" fmla="*/ 0 h 771"/>
                <a:gd name="T108" fmla="*/ 2147483647 w 992"/>
                <a:gd name="T109" fmla="*/ 0 h 771"/>
                <a:gd name="T110" fmla="*/ 2147483647 w 992"/>
                <a:gd name="T111" fmla="*/ 0 h 771"/>
                <a:gd name="T112" fmla="*/ 2147483647 w 992"/>
                <a:gd name="T113" fmla="*/ 0 h 771"/>
                <a:gd name="T114" fmla="*/ 2147483647 w 992"/>
                <a:gd name="T115" fmla="*/ 0 h 771"/>
                <a:gd name="T116" fmla="*/ 2147483647 w 992"/>
                <a:gd name="T117" fmla="*/ 0 h 771"/>
                <a:gd name="T118" fmla="*/ 2147483647 w 992"/>
                <a:gd name="T119" fmla="*/ 0 h 771"/>
                <a:gd name="T120" fmla="*/ 2147483647 w 992"/>
                <a:gd name="T121" fmla="*/ 0 h 771"/>
                <a:gd name="T122" fmla="*/ 2147483647 w 992"/>
                <a:gd name="T123" fmla="*/ 0 h 771"/>
                <a:gd name="T124" fmla="*/ 2147483647 w 992"/>
                <a:gd name="T125" fmla="*/ 0 h 7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771"/>
                <a:gd name="T191" fmla="*/ 992 w 992"/>
                <a:gd name="T192" fmla="*/ 771 h 7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771">
                  <a:moveTo>
                    <a:pt x="0" y="9"/>
                  </a:moveTo>
                  <a:lnTo>
                    <a:pt x="0" y="77"/>
                  </a:lnTo>
                  <a:lnTo>
                    <a:pt x="18" y="77"/>
                  </a:lnTo>
                  <a:lnTo>
                    <a:pt x="18" y="9"/>
                  </a:lnTo>
                  <a:lnTo>
                    <a:pt x="0" y="9"/>
                  </a:lnTo>
                  <a:close/>
                  <a:moveTo>
                    <a:pt x="0" y="129"/>
                  </a:moveTo>
                  <a:lnTo>
                    <a:pt x="0" y="198"/>
                  </a:lnTo>
                  <a:lnTo>
                    <a:pt x="18" y="198"/>
                  </a:lnTo>
                  <a:lnTo>
                    <a:pt x="18" y="129"/>
                  </a:lnTo>
                  <a:lnTo>
                    <a:pt x="0" y="129"/>
                  </a:lnTo>
                  <a:close/>
                  <a:moveTo>
                    <a:pt x="0" y="249"/>
                  </a:moveTo>
                  <a:lnTo>
                    <a:pt x="0" y="318"/>
                  </a:lnTo>
                  <a:lnTo>
                    <a:pt x="18" y="318"/>
                  </a:lnTo>
                  <a:lnTo>
                    <a:pt x="18" y="249"/>
                  </a:lnTo>
                  <a:lnTo>
                    <a:pt x="0" y="249"/>
                  </a:lnTo>
                  <a:close/>
                  <a:moveTo>
                    <a:pt x="0" y="370"/>
                  </a:moveTo>
                  <a:lnTo>
                    <a:pt x="0" y="438"/>
                  </a:lnTo>
                  <a:lnTo>
                    <a:pt x="18" y="438"/>
                  </a:lnTo>
                  <a:lnTo>
                    <a:pt x="18" y="370"/>
                  </a:lnTo>
                  <a:lnTo>
                    <a:pt x="0" y="370"/>
                  </a:lnTo>
                  <a:close/>
                  <a:moveTo>
                    <a:pt x="0" y="490"/>
                  </a:moveTo>
                  <a:lnTo>
                    <a:pt x="0" y="559"/>
                  </a:lnTo>
                  <a:lnTo>
                    <a:pt x="18" y="559"/>
                  </a:lnTo>
                  <a:lnTo>
                    <a:pt x="18" y="490"/>
                  </a:lnTo>
                  <a:lnTo>
                    <a:pt x="0" y="490"/>
                  </a:lnTo>
                  <a:close/>
                  <a:moveTo>
                    <a:pt x="0" y="610"/>
                  </a:moveTo>
                  <a:lnTo>
                    <a:pt x="0" y="638"/>
                  </a:lnTo>
                  <a:lnTo>
                    <a:pt x="0" y="641"/>
                  </a:lnTo>
                  <a:lnTo>
                    <a:pt x="2" y="644"/>
                  </a:lnTo>
                  <a:lnTo>
                    <a:pt x="4" y="646"/>
                  </a:lnTo>
                  <a:lnTo>
                    <a:pt x="7" y="647"/>
                  </a:lnTo>
                  <a:lnTo>
                    <a:pt x="52" y="653"/>
                  </a:lnTo>
                  <a:lnTo>
                    <a:pt x="55" y="636"/>
                  </a:lnTo>
                  <a:lnTo>
                    <a:pt x="10" y="629"/>
                  </a:lnTo>
                  <a:lnTo>
                    <a:pt x="18" y="638"/>
                  </a:lnTo>
                  <a:lnTo>
                    <a:pt x="18" y="610"/>
                  </a:lnTo>
                  <a:lnTo>
                    <a:pt x="0" y="610"/>
                  </a:lnTo>
                  <a:close/>
                  <a:moveTo>
                    <a:pt x="108" y="660"/>
                  </a:moveTo>
                  <a:lnTo>
                    <a:pt x="182" y="669"/>
                  </a:lnTo>
                  <a:lnTo>
                    <a:pt x="184" y="652"/>
                  </a:lnTo>
                  <a:lnTo>
                    <a:pt x="110" y="643"/>
                  </a:lnTo>
                  <a:lnTo>
                    <a:pt x="108" y="660"/>
                  </a:lnTo>
                  <a:close/>
                  <a:moveTo>
                    <a:pt x="238" y="676"/>
                  </a:moveTo>
                  <a:lnTo>
                    <a:pt x="312" y="686"/>
                  </a:lnTo>
                  <a:lnTo>
                    <a:pt x="314" y="669"/>
                  </a:lnTo>
                  <a:lnTo>
                    <a:pt x="240" y="660"/>
                  </a:lnTo>
                  <a:lnTo>
                    <a:pt x="238" y="676"/>
                  </a:lnTo>
                  <a:close/>
                  <a:moveTo>
                    <a:pt x="368" y="693"/>
                  </a:moveTo>
                  <a:lnTo>
                    <a:pt x="443" y="703"/>
                  </a:lnTo>
                  <a:lnTo>
                    <a:pt x="445" y="686"/>
                  </a:lnTo>
                  <a:lnTo>
                    <a:pt x="371" y="676"/>
                  </a:lnTo>
                  <a:lnTo>
                    <a:pt x="368" y="693"/>
                  </a:lnTo>
                  <a:close/>
                  <a:moveTo>
                    <a:pt x="498" y="710"/>
                  </a:moveTo>
                  <a:lnTo>
                    <a:pt x="573" y="719"/>
                  </a:lnTo>
                  <a:lnTo>
                    <a:pt x="575" y="703"/>
                  </a:lnTo>
                  <a:lnTo>
                    <a:pt x="501" y="693"/>
                  </a:lnTo>
                  <a:lnTo>
                    <a:pt x="498" y="710"/>
                  </a:lnTo>
                  <a:close/>
                  <a:moveTo>
                    <a:pt x="628" y="728"/>
                  </a:moveTo>
                  <a:lnTo>
                    <a:pt x="702" y="737"/>
                  </a:lnTo>
                  <a:lnTo>
                    <a:pt x="706" y="719"/>
                  </a:lnTo>
                  <a:lnTo>
                    <a:pt x="630" y="710"/>
                  </a:lnTo>
                  <a:lnTo>
                    <a:pt x="628" y="728"/>
                  </a:lnTo>
                  <a:close/>
                  <a:moveTo>
                    <a:pt x="759" y="744"/>
                  </a:moveTo>
                  <a:lnTo>
                    <a:pt x="833" y="754"/>
                  </a:lnTo>
                  <a:lnTo>
                    <a:pt x="836" y="737"/>
                  </a:lnTo>
                  <a:lnTo>
                    <a:pt x="761" y="727"/>
                  </a:lnTo>
                  <a:lnTo>
                    <a:pt x="759" y="744"/>
                  </a:lnTo>
                  <a:close/>
                  <a:moveTo>
                    <a:pt x="889" y="761"/>
                  </a:moveTo>
                  <a:lnTo>
                    <a:pt x="963" y="771"/>
                  </a:lnTo>
                  <a:lnTo>
                    <a:pt x="965" y="754"/>
                  </a:lnTo>
                  <a:lnTo>
                    <a:pt x="891" y="744"/>
                  </a:lnTo>
                  <a:lnTo>
                    <a:pt x="889" y="761"/>
                  </a:lnTo>
                  <a:close/>
                  <a:moveTo>
                    <a:pt x="984" y="719"/>
                  </a:moveTo>
                  <a:lnTo>
                    <a:pt x="984" y="715"/>
                  </a:lnTo>
                  <a:lnTo>
                    <a:pt x="985" y="703"/>
                  </a:lnTo>
                  <a:lnTo>
                    <a:pt x="986" y="690"/>
                  </a:lnTo>
                  <a:lnTo>
                    <a:pt x="988" y="677"/>
                  </a:lnTo>
                  <a:lnTo>
                    <a:pt x="990" y="664"/>
                  </a:lnTo>
                  <a:lnTo>
                    <a:pt x="991" y="652"/>
                  </a:lnTo>
                  <a:lnTo>
                    <a:pt x="991" y="651"/>
                  </a:lnTo>
                  <a:lnTo>
                    <a:pt x="972" y="650"/>
                  </a:lnTo>
                  <a:lnTo>
                    <a:pt x="972" y="651"/>
                  </a:lnTo>
                  <a:lnTo>
                    <a:pt x="971" y="663"/>
                  </a:lnTo>
                  <a:lnTo>
                    <a:pt x="970" y="675"/>
                  </a:lnTo>
                  <a:lnTo>
                    <a:pt x="967" y="688"/>
                  </a:lnTo>
                  <a:lnTo>
                    <a:pt x="966" y="701"/>
                  </a:lnTo>
                  <a:lnTo>
                    <a:pt x="965" y="714"/>
                  </a:lnTo>
                  <a:lnTo>
                    <a:pt x="965" y="717"/>
                  </a:lnTo>
                  <a:lnTo>
                    <a:pt x="984" y="719"/>
                  </a:lnTo>
                  <a:close/>
                  <a:moveTo>
                    <a:pt x="992" y="598"/>
                  </a:moveTo>
                  <a:lnTo>
                    <a:pt x="992" y="583"/>
                  </a:lnTo>
                  <a:lnTo>
                    <a:pt x="991" y="568"/>
                  </a:lnTo>
                  <a:lnTo>
                    <a:pt x="991" y="553"/>
                  </a:lnTo>
                  <a:lnTo>
                    <a:pt x="991" y="538"/>
                  </a:lnTo>
                  <a:lnTo>
                    <a:pt x="990" y="529"/>
                  </a:lnTo>
                  <a:lnTo>
                    <a:pt x="971" y="530"/>
                  </a:lnTo>
                  <a:lnTo>
                    <a:pt x="972" y="538"/>
                  </a:lnTo>
                  <a:lnTo>
                    <a:pt x="972" y="553"/>
                  </a:lnTo>
                  <a:lnTo>
                    <a:pt x="972" y="568"/>
                  </a:lnTo>
                  <a:lnTo>
                    <a:pt x="973" y="583"/>
                  </a:lnTo>
                  <a:lnTo>
                    <a:pt x="973" y="599"/>
                  </a:lnTo>
                  <a:lnTo>
                    <a:pt x="992" y="598"/>
                  </a:lnTo>
                  <a:close/>
                  <a:moveTo>
                    <a:pt x="988" y="478"/>
                  </a:moveTo>
                  <a:lnTo>
                    <a:pt x="988" y="472"/>
                  </a:lnTo>
                  <a:lnTo>
                    <a:pt x="988" y="447"/>
                  </a:lnTo>
                  <a:lnTo>
                    <a:pt x="987" y="425"/>
                  </a:lnTo>
                  <a:lnTo>
                    <a:pt x="987" y="409"/>
                  </a:lnTo>
                  <a:lnTo>
                    <a:pt x="969" y="410"/>
                  </a:lnTo>
                  <a:lnTo>
                    <a:pt x="969" y="425"/>
                  </a:lnTo>
                  <a:lnTo>
                    <a:pt x="970" y="448"/>
                  </a:lnTo>
                  <a:lnTo>
                    <a:pt x="970" y="472"/>
                  </a:lnTo>
                  <a:lnTo>
                    <a:pt x="970" y="479"/>
                  </a:lnTo>
                  <a:lnTo>
                    <a:pt x="988" y="478"/>
                  </a:lnTo>
                  <a:close/>
                  <a:moveTo>
                    <a:pt x="986" y="357"/>
                  </a:moveTo>
                  <a:lnTo>
                    <a:pt x="986" y="345"/>
                  </a:lnTo>
                  <a:lnTo>
                    <a:pt x="985" y="328"/>
                  </a:lnTo>
                  <a:lnTo>
                    <a:pt x="985" y="311"/>
                  </a:lnTo>
                  <a:lnTo>
                    <a:pt x="985" y="295"/>
                  </a:lnTo>
                  <a:lnTo>
                    <a:pt x="985" y="289"/>
                  </a:lnTo>
                  <a:lnTo>
                    <a:pt x="966" y="290"/>
                  </a:lnTo>
                  <a:lnTo>
                    <a:pt x="966" y="295"/>
                  </a:lnTo>
                  <a:lnTo>
                    <a:pt x="966" y="311"/>
                  </a:lnTo>
                  <a:lnTo>
                    <a:pt x="966" y="328"/>
                  </a:lnTo>
                  <a:lnTo>
                    <a:pt x="967" y="345"/>
                  </a:lnTo>
                  <a:lnTo>
                    <a:pt x="967" y="358"/>
                  </a:lnTo>
                  <a:lnTo>
                    <a:pt x="986" y="357"/>
                  </a:lnTo>
                  <a:close/>
                  <a:moveTo>
                    <a:pt x="984" y="237"/>
                  </a:moveTo>
                  <a:lnTo>
                    <a:pt x="984" y="234"/>
                  </a:lnTo>
                  <a:lnTo>
                    <a:pt x="983" y="206"/>
                  </a:lnTo>
                  <a:lnTo>
                    <a:pt x="983" y="177"/>
                  </a:lnTo>
                  <a:lnTo>
                    <a:pt x="983" y="169"/>
                  </a:lnTo>
                  <a:lnTo>
                    <a:pt x="964" y="169"/>
                  </a:lnTo>
                  <a:lnTo>
                    <a:pt x="964" y="177"/>
                  </a:lnTo>
                  <a:lnTo>
                    <a:pt x="964" y="206"/>
                  </a:lnTo>
                  <a:lnTo>
                    <a:pt x="965" y="234"/>
                  </a:lnTo>
                  <a:lnTo>
                    <a:pt x="965" y="238"/>
                  </a:lnTo>
                  <a:lnTo>
                    <a:pt x="984" y="237"/>
                  </a:lnTo>
                  <a:close/>
                  <a:moveTo>
                    <a:pt x="982" y="118"/>
                  </a:moveTo>
                  <a:lnTo>
                    <a:pt x="982" y="117"/>
                  </a:lnTo>
                  <a:lnTo>
                    <a:pt x="982" y="101"/>
                  </a:lnTo>
                  <a:lnTo>
                    <a:pt x="982" y="84"/>
                  </a:lnTo>
                  <a:lnTo>
                    <a:pt x="982" y="66"/>
                  </a:lnTo>
                  <a:lnTo>
                    <a:pt x="982" y="49"/>
                  </a:lnTo>
                  <a:lnTo>
                    <a:pt x="963" y="49"/>
                  </a:lnTo>
                  <a:lnTo>
                    <a:pt x="963" y="66"/>
                  </a:lnTo>
                  <a:lnTo>
                    <a:pt x="963" y="84"/>
                  </a:lnTo>
                  <a:lnTo>
                    <a:pt x="963" y="101"/>
                  </a:lnTo>
                  <a:lnTo>
                    <a:pt x="963" y="117"/>
                  </a:lnTo>
                  <a:lnTo>
                    <a:pt x="963" y="118"/>
                  </a:lnTo>
                  <a:lnTo>
                    <a:pt x="982" y="118"/>
                  </a:lnTo>
                  <a:close/>
                  <a:moveTo>
                    <a:pt x="959" y="0"/>
                  </a:moveTo>
                  <a:lnTo>
                    <a:pt x="883" y="0"/>
                  </a:lnTo>
                  <a:lnTo>
                    <a:pt x="883" y="18"/>
                  </a:lnTo>
                  <a:lnTo>
                    <a:pt x="959" y="18"/>
                  </a:lnTo>
                  <a:lnTo>
                    <a:pt x="959" y="0"/>
                  </a:lnTo>
                  <a:close/>
                  <a:moveTo>
                    <a:pt x="827" y="0"/>
                  </a:moveTo>
                  <a:lnTo>
                    <a:pt x="752" y="0"/>
                  </a:lnTo>
                  <a:lnTo>
                    <a:pt x="752" y="18"/>
                  </a:lnTo>
                  <a:lnTo>
                    <a:pt x="827" y="18"/>
                  </a:lnTo>
                  <a:lnTo>
                    <a:pt x="827" y="0"/>
                  </a:lnTo>
                  <a:close/>
                  <a:moveTo>
                    <a:pt x="696" y="0"/>
                  </a:moveTo>
                  <a:lnTo>
                    <a:pt x="621" y="0"/>
                  </a:lnTo>
                  <a:lnTo>
                    <a:pt x="621" y="18"/>
                  </a:lnTo>
                  <a:lnTo>
                    <a:pt x="696" y="18"/>
                  </a:lnTo>
                  <a:lnTo>
                    <a:pt x="696" y="0"/>
                  </a:lnTo>
                  <a:close/>
                  <a:moveTo>
                    <a:pt x="564" y="0"/>
                  </a:moveTo>
                  <a:lnTo>
                    <a:pt x="489" y="0"/>
                  </a:lnTo>
                  <a:lnTo>
                    <a:pt x="489" y="18"/>
                  </a:lnTo>
                  <a:lnTo>
                    <a:pt x="564" y="18"/>
                  </a:lnTo>
                  <a:lnTo>
                    <a:pt x="564" y="0"/>
                  </a:lnTo>
                  <a:close/>
                  <a:moveTo>
                    <a:pt x="433" y="0"/>
                  </a:moveTo>
                  <a:lnTo>
                    <a:pt x="358" y="0"/>
                  </a:lnTo>
                  <a:lnTo>
                    <a:pt x="358" y="18"/>
                  </a:lnTo>
                  <a:lnTo>
                    <a:pt x="433" y="18"/>
                  </a:lnTo>
                  <a:lnTo>
                    <a:pt x="433" y="0"/>
                  </a:lnTo>
                  <a:close/>
                  <a:moveTo>
                    <a:pt x="301" y="0"/>
                  </a:moveTo>
                  <a:lnTo>
                    <a:pt x="226" y="0"/>
                  </a:lnTo>
                  <a:lnTo>
                    <a:pt x="226" y="18"/>
                  </a:lnTo>
                  <a:lnTo>
                    <a:pt x="301" y="18"/>
                  </a:lnTo>
                  <a:lnTo>
                    <a:pt x="301" y="0"/>
                  </a:lnTo>
                  <a:close/>
                  <a:moveTo>
                    <a:pt x="170" y="0"/>
                  </a:moveTo>
                  <a:lnTo>
                    <a:pt x="95" y="0"/>
                  </a:lnTo>
                  <a:lnTo>
                    <a:pt x="95" y="18"/>
                  </a:lnTo>
                  <a:lnTo>
                    <a:pt x="170" y="18"/>
                  </a:lnTo>
                  <a:lnTo>
                    <a:pt x="170" y="0"/>
                  </a:lnTo>
                  <a:close/>
                  <a:moveTo>
                    <a:pt x="38" y="0"/>
                  </a:moveTo>
                  <a:lnTo>
                    <a:pt x="8" y="0"/>
                  </a:lnTo>
                  <a:lnTo>
                    <a:pt x="8" y="18"/>
                  </a:lnTo>
                  <a:lnTo>
                    <a:pt x="38" y="18"/>
                  </a:lnTo>
                  <a:lnTo>
                    <a:pt x="38" y="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4" name="Freeform 41"/>
            <p:cNvSpPr>
              <a:spLocks/>
            </p:cNvSpPr>
            <p:nvPr/>
          </p:nvSpPr>
          <p:spPr bwMode="auto">
            <a:xfrm>
              <a:off x="2985633" y="6906985"/>
              <a:ext cx="763588" cy="790575"/>
            </a:xfrm>
            <a:custGeom>
              <a:avLst/>
              <a:gdLst>
                <a:gd name="T0" fmla="*/ 2147483647 w 963"/>
                <a:gd name="T1" fmla="*/ 2147483647 h 997"/>
                <a:gd name="T2" fmla="*/ 0 w 963"/>
                <a:gd name="T3" fmla="*/ 0 h 997"/>
                <a:gd name="T4" fmla="*/ 0 w 963"/>
                <a:gd name="T5" fmla="*/ 2147483647 h 997"/>
                <a:gd name="T6" fmla="*/ 2147483647 w 963"/>
                <a:gd name="T7" fmla="*/ 2147483647 h 997"/>
                <a:gd name="T8" fmla="*/ 2147483647 w 963"/>
                <a:gd name="T9" fmla="*/ 2147483647 h 997"/>
                <a:gd name="T10" fmla="*/ 2147483647 w 963"/>
                <a:gd name="T11" fmla="*/ 2147483647 h 997"/>
                <a:gd name="T12" fmla="*/ 2147483647 w 963"/>
                <a:gd name="T13" fmla="*/ 2147483647 h 997"/>
                <a:gd name="T14" fmla="*/ 2147483647 w 963"/>
                <a:gd name="T15" fmla="*/ 2147483647 h 997"/>
                <a:gd name="T16" fmla="*/ 2147483647 w 963"/>
                <a:gd name="T17" fmla="*/ 2147483647 h 997"/>
                <a:gd name="T18" fmla="*/ 2147483647 w 963"/>
                <a:gd name="T19" fmla="*/ 2147483647 h 997"/>
                <a:gd name="T20" fmla="*/ 2147483647 w 963"/>
                <a:gd name="T21" fmla="*/ 2147483647 h 9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3"/>
                <a:gd name="T34" fmla="*/ 0 h 997"/>
                <a:gd name="T35" fmla="*/ 963 w 963"/>
                <a:gd name="T36" fmla="*/ 997 h 9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3" h="997">
                  <a:moveTo>
                    <a:pt x="950" y="128"/>
                  </a:moveTo>
                  <a:lnTo>
                    <a:pt x="0" y="0"/>
                  </a:lnTo>
                  <a:lnTo>
                    <a:pt x="0" y="997"/>
                  </a:lnTo>
                  <a:lnTo>
                    <a:pt x="963" y="997"/>
                  </a:lnTo>
                  <a:lnTo>
                    <a:pt x="962" y="889"/>
                  </a:lnTo>
                  <a:lnTo>
                    <a:pt x="961" y="781"/>
                  </a:lnTo>
                  <a:lnTo>
                    <a:pt x="956" y="563"/>
                  </a:lnTo>
                  <a:lnTo>
                    <a:pt x="952" y="343"/>
                  </a:lnTo>
                  <a:lnTo>
                    <a:pt x="951" y="235"/>
                  </a:lnTo>
                  <a:lnTo>
                    <a:pt x="950" y="128"/>
                  </a:lnTo>
                  <a:close/>
                </a:path>
              </a:pathLst>
            </a:custGeom>
            <a:solidFill>
              <a:srgbClr val="FFDFAF"/>
            </a:solidFill>
            <a:ln w="9525">
              <a:noFill/>
              <a:round/>
              <a:headEnd/>
              <a:tailEnd/>
            </a:ln>
          </p:spPr>
          <p:txBody>
            <a:bodyPr/>
            <a:lstStyle/>
            <a:p>
              <a:endParaRPr lang="ja-JP" altLang="en-US"/>
            </a:p>
          </p:txBody>
        </p:sp>
        <p:sp>
          <p:nvSpPr>
            <p:cNvPr id="25" name="Freeform 42"/>
            <p:cNvSpPr>
              <a:spLocks noEditPoints="1"/>
            </p:cNvSpPr>
            <p:nvPr/>
          </p:nvSpPr>
          <p:spPr bwMode="auto">
            <a:xfrm>
              <a:off x="2979283" y="6902223"/>
              <a:ext cx="777875" cy="801688"/>
            </a:xfrm>
            <a:custGeom>
              <a:avLst/>
              <a:gdLst>
                <a:gd name="T0" fmla="*/ 2147483647 w 981"/>
                <a:gd name="T1" fmla="*/ 2147483647 h 1011"/>
                <a:gd name="T2" fmla="*/ 2147483647 w 981"/>
                <a:gd name="T3" fmla="*/ 2147483647 h 1011"/>
                <a:gd name="T4" fmla="*/ 2147483647 w 981"/>
                <a:gd name="T5" fmla="*/ 2147483647 h 1011"/>
                <a:gd name="T6" fmla="*/ 2147483647 w 981"/>
                <a:gd name="T7" fmla="*/ 2147483647 h 1011"/>
                <a:gd name="T8" fmla="*/ 2147483647 w 981"/>
                <a:gd name="T9" fmla="*/ 2147483647 h 1011"/>
                <a:gd name="T10" fmla="*/ 2147483647 w 981"/>
                <a:gd name="T11" fmla="*/ 2147483647 h 1011"/>
                <a:gd name="T12" fmla="*/ 2147483647 w 981"/>
                <a:gd name="T13" fmla="*/ 2147483647 h 1011"/>
                <a:gd name="T14" fmla="*/ 2147483647 w 981"/>
                <a:gd name="T15" fmla="*/ 2147483647 h 1011"/>
                <a:gd name="T16" fmla="*/ 2147483647 w 981"/>
                <a:gd name="T17" fmla="*/ 2147483647 h 1011"/>
                <a:gd name="T18" fmla="*/ 2147483647 w 981"/>
                <a:gd name="T19" fmla="*/ 2147483647 h 1011"/>
                <a:gd name="T20" fmla="*/ 2147483647 w 981"/>
                <a:gd name="T21" fmla="*/ 0 h 1011"/>
                <a:gd name="T22" fmla="*/ 2147483647 w 981"/>
                <a:gd name="T23" fmla="*/ 0 h 1011"/>
                <a:gd name="T24" fmla="*/ 2147483647 w 981"/>
                <a:gd name="T25" fmla="*/ 0 h 1011"/>
                <a:gd name="T26" fmla="*/ 2147483647 w 981"/>
                <a:gd name="T27" fmla="*/ 0 h 1011"/>
                <a:gd name="T28" fmla="*/ 0 w 981"/>
                <a:gd name="T29" fmla="*/ 0 h 1011"/>
                <a:gd name="T30" fmla="*/ 0 w 981"/>
                <a:gd name="T31" fmla="*/ 0 h 1011"/>
                <a:gd name="T32" fmla="*/ 0 w 981"/>
                <a:gd name="T33" fmla="*/ 0 h 1011"/>
                <a:gd name="T34" fmla="*/ 0 w 981"/>
                <a:gd name="T35" fmla="*/ 2147483647 h 1011"/>
                <a:gd name="T36" fmla="*/ 0 w 981"/>
                <a:gd name="T37" fmla="*/ 2147483647 h 1011"/>
                <a:gd name="T38" fmla="*/ 0 w 981"/>
                <a:gd name="T39" fmla="*/ 2147483647 h 1011"/>
                <a:gd name="T40" fmla="*/ 0 w 981"/>
                <a:gd name="T41" fmla="*/ 2147483647 h 1011"/>
                <a:gd name="T42" fmla="*/ 0 w 981"/>
                <a:gd name="T43" fmla="*/ 2147483647 h 1011"/>
                <a:gd name="T44" fmla="*/ 0 w 981"/>
                <a:gd name="T45" fmla="*/ 2147483647 h 1011"/>
                <a:gd name="T46" fmla="*/ 0 w 981"/>
                <a:gd name="T47" fmla="*/ 2147483647 h 1011"/>
                <a:gd name="T48" fmla="*/ 0 w 981"/>
                <a:gd name="T49" fmla="*/ 2147483647 h 1011"/>
                <a:gd name="T50" fmla="*/ 0 w 981"/>
                <a:gd name="T51" fmla="*/ 2147483647 h 1011"/>
                <a:gd name="T52" fmla="*/ 0 w 981"/>
                <a:gd name="T53" fmla="*/ 2147483647 h 1011"/>
                <a:gd name="T54" fmla="*/ 0 w 981"/>
                <a:gd name="T55" fmla="*/ 2147483647 h 1011"/>
                <a:gd name="T56" fmla="*/ 0 w 981"/>
                <a:gd name="T57" fmla="*/ 2147483647 h 1011"/>
                <a:gd name="T58" fmla="*/ 0 w 981"/>
                <a:gd name="T59" fmla="*/ 2147483647 h 1011"/>
                <a:gd name="T60" fmla="*/ 0 w 981"/>
                <a:gd name="T61" fmla="*/ 2147483647 h 1011"/>
                <a:gd name="T62" fmla="*/ 0 w 981"/>
                <a:gd name="T63" fmla="*/ 2147483647 h 1011"/>
                <a:gd name="T64" fmla="*/ 0 w 981"/>
                <a:gd name="T65" fmla="*/ 2147483647 h 1011"/>
                <a:gd name="T66" fmla="*/ 2147483647 w 981"/>
                <a:gd name="T67" fmla="*/ 2147483647 h 1011"/>
                <a:gd name="T68" fmla="*/ 2147483647 w 981"/>
                <a:gd name="T69" fmla="*/ 2147483647 h 1011"/>
                <a:gd name="T70" fmla="*/ 2147483647 w 981"/>
                <a:gd name="T71" fmla="*/ 2147483647 h 1011"/>
                <a:gd name="T72" fmla="*/ 2147483647 w 981"/>
                <a:gd name="T73" fmla="*/ 2147483647 h 1011"/>
                <a:gd name="T74" fmla="*/ 2147483647 w 981"/>
                <a:gd name="T75" fmla="*/ 2147483647 h 1011"/>
                <a:gd name="T76" fmla="*/ 2147483647 w 981"/>
                <a:gd name="T77" fmla="*/ 2147483647 h 1011"/>
                <a:gd name="T78" fmla="*/ 2147483647 w 981"/>
                <a:gd name="T79" fmla="*/ 2147483647 h 1011"/>
                <a:gd name="T80" fmla="*/ 2147483647 w 981"/>
                <a:gd name="T81" fmla="*/ 2147483647 h 1011"/>
                <a:gd name="T82" fmla="*/ 2147483647 w 981"/>
                <a:gd name="T83" fmla="*/ 2147483647 h 1011"/>
                <a:gd name="T84" fmla="*/ 2147483647 w 981"/>
                <a:gd name="T85" fmla="*/ 2147483647 h 1011"/>
                <a:gd name="T86" fmla="*/ 2147483647 w 981"/>
                <a:gd name="T87" fmla="*/ 2147483647 h 1011"/>
                <a:gd name="T88" fmla="*/ 2147483647 w 981"/>
                <a:gd name="T89" fmla="*/ 2147483647 h 1011"/>
                <a:gd name="T90" fmla="*/ 2147483647 w 981"/>
                <a:gd name="T91" fmla="*/ 2147483647 h 1011"/>
                <a:gd name="T92" fmla="*/ 2147483647 w 981"/>
                <a:gd name="T93" fmla="*/ 2147483647 h 1011"/>
                <a:gd name="T94" fmla="*/ 2147483647 w 981"/>
                <a:gd name="T95" fmla="*/ 2147483647 h 1011"/>
                <a:gd name="T96" fmla="*/ 2147483647 w 981"/>
                <a:gd name="T97" fmla="*/ 2147483647 h 1011"/>
                <a:gd name="T98" fmla="*/ 2147483647 w 981"/>
                <a:gd name="T99" fmla="*/ 2147483647 h 1011"/>
                <a:gd name="T100" fmla="*/ 2147483647 w 981"/>
                <a:gd name="T101" fmla="*/ 2147483647 h 1011"/>
                <a:gd name="T102" fmla="*/ 2147483647 w 981"/>
                <a:gd name="T103" fmla="*/ 2147483647 h 1011"/>
                <a:gd name="T104" fmla="*/ 2147483647 w 981"/>
                <a:gd name="T105" fmla="*/ 2147483647 h 1011"/>
                <a:gd name="T106" fmla="*/ 2147483647 w 981"/>
                <a:gd name="T107" fmla="*/ 2147483647 h 1011"/>
                <a:gd name="T108" fmla="*/ 2147483647 w 981"/>
                <a:gd name="T109" fmla="*/ 2147483647 h 1011"/>
                <a:gd name="T110" fmla="*/ 2147483647 w 981"/>
                <a:gd name="T111" fmla="*/ 2147483647 h 1011"/>
                <a:gd name="T112" fmla="*/ 2147483647 w 981"/>
                <a:gd name="T113" fmla="*/ 2147483647 h 1011"/>
                <a:gd name="T114" fmla="*/ 2147483647 w 981"/>
                <a:gd name="T115" fmla="*/ 2147483647 h 1011"/>
                <a:gd name="T116" fmla="*/ 2147483647 w 981"/>
                <a:gd name="T117" fmla="*/ 2147483647 h 1011"/>
                <a:gd name="T118" fmla="*/ 2147483647 w 981"/>
                <a:gd name="T119" fmla="*/ 2147483647 h 10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1"/>
                <a:gd name="T181" fmla="*/ 0 h 1011"/>
                <a:gd name="T182" fmla="*/ 981 w 981"/>
                <a:gd name="T183" fmla="*/ 1011 h 10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1" h="1011">
                  <a:moveTo>
                    <a:pt x="967" y="187"/>
                  </a:moveTo>
                  <a:lnTo>
                    <a:pt x="966" y="133"/>
                  </a:lnTo>
                  <a:lnTo>
                    <a:pt x="966" y="130"/>
                  </a:lnTo>
                  <a:lnTo>
                    <a:pt x="964" y="127"/>
                  </a:lnTo>
                  <a:lnTo>
                    <a:pt x="962" y="126"/>
                  </a:lnTo>
                  <a:lnTo>
                    <a:pt x="959" y="125"/>
                  </a:lnTo>
                  <a:lnTo>
                    <a:pt x="942" y="122"/>
                  </a:lnTo>
                  <a:lnTo>
                    <a:pt x="939" y="139"/>
                  </a:lnTo>
                  <a:lnTo>
                    <a:pt x="955" y="141"/>
                  </a:lnTo>
                  <a:lnTo>
                    <a:pt x="948" y="133"/>
                  </a:lnTo>
                  <a:lnTo>
                    <a:pt x="949" y="187"/>
                  </a:lnTo>
                  <a:lnTo>
                    <a:pt x="967" y="187"/>
                  </a:lnTo>
                  <a:close/>
                  <a:moveTo>
                    <a:pt x="886" y="115"/>
                  </a:moveTo>
                  <a:lnTo>
                    <a:pt x="812" y="105"/>
                  </a:lnTo>
                  <a:lnTo>
                    <a:pt x="809" y="122"/>
                  </a:lnTo>
                  <a:lnTo>
                    <a:pt x="883" y="132"/>
                  </a:lnTo>
                  <a:lnTo>
                    <a:pt x="886" y="115"/>
                  </a:lnTo>
                  <a:close/>
                  <a:moveTo>
                    <a:pt x="756" y="98"/>
                  </a:moveTo>
                  <a:lnTo>
                    <a:pt x="681" y="87"/>
                  </a:lnTo>
                  <a:lnTo>
                    <a:pt x="679" y="105"/>
                  </a:lnTo>
                  <a:lnTo>
                    <a:pt x="753" y="115"/>
                  </a:lnTo>
                  <a:lnTo>
                    <a:pt x="756" y="98"/>
                  </a:lnTo>
                  <a:close/>
                  <a:moveTo>
                    <a:pt x="626" y="79"/>
                  </a:moveTo>
                  <a:lnTo>
                    <a:pt x="552" y="70"/>
                  </a:lnTo>
                  <a:lnTo>
                    <a:pt x="549" y="86"/>
                  </a:lnTo>
                  <a:lnTo>
                    <a:pt x="623" y="97"/>
                  </a:lnTo>
                  <a:lnTo>
                    <a:pt x="626" y="79"/>
                  </a:lnTo>
                  <a:close/>
                  <a:moveTo>
                    <a:pt x="496" y="62"/>
                  </a:moveTo>
                  <a:lnTo>
                    <a:pt x="422" y="52"/>
                  </a:lnTo>
                  <a:lnTo>
                    <a:pt x="418" y="69"/>
                  </a:lnTo>
                  <a:lnTo>
                    <a:pt x="493" y="79"/>
                  </a:lnTo>
                  <a:lnTo>
                    <a:pt x="496" y="62"/>
                  </a:lnTo>
                  <a:close/>
                  <a:moveTo>
                    <a:pt x="365" y="45"/>
                  </a:moveTo>
                  <a:lnTo>
                    <a:pt x="291" y="35"/>
                  </a:lnTo>
                  <a:lnTo>
                    <a:pt x="289" y="52"/>
                  </a:lnTo>
                  <a:lnTo>
                    <a:pt x="363" y="62"/>
                  </a:lnTo>
                  <a:lnTo>
                    <a:pt x="365" y="45"/>
                  </a:lnTo>
                  <a:close/>
                  <a:moveTo>
                    <a:pt x="236" y="28"/>
                  </a:moveTo>
                  <a:lnTo>
                    <a:pt x="161" y="18"/>
                  </a:lnTo>
                  <a:lnTo>
                    <a:pt x="159" y="35"/>
                  </a:lnTo>
                  <a:lnTo>
                    <a:pt x="233" y="44"/>
                  </a:lnTo>
                  <a:lnTo>
                    <a:pt x="236" y="28"/>
                  </a:lnTo>
                  <a:close/>
                  <a:moveTo>
                    <a:pt x="106" y="10"/>
                  </a:moveTo>
                  <a:lnTo>
                    <a:pt x="32" y="0"/>
                  </a:lnTo>
                  <a:lnTo>
                    <a:pt x="28" y="17"/>
                  </a:lnTo>
                  <a:lnTo>
                    <a:pt x="102" y="27"/>
                  </a:lnTo>
                  <a:lnTo>
                    <a:pt x="106" y="10"/>
                  </a:lnTo>
                  <a:close/>
                  <a:moveTo>
                    <a:pt x="0" y="38"/>
                  </a:moveTo>
                  <a:lnTo>
                    <a:pt x="0" y="107"/>
                  </a:lnTo>
                  <a:lnTo>
                    <a:pt x="18" y="107"/>
                  </a:lnTo>
                  <a:lnTo>
                    <a:pt x="18" y="38"/>
                  </a:lnTo>
                  <a:lnTo>
                    <a:pt x="0" y="38"/>
                  </a:lnTo>
                  <a:close/>
                  <a:moveTo>
                    <a:pt x="0" y="158"/>
                  </a:moveTo>
                  <a:lnTo>
                    <a:pt x="0" y="227"/>
                  </a:lnTo>
                  <a:lnTo>
                    <a:pt x="18" y="227"/>
                  </a:lnTo>
                  <a:lnTo>
                    <a:pt x="18" y="158"/>
                  </a:lnTo>
                  <a:lnTo>
                    <a:pt x="0" y="158"/>
                  </a:lnTo>
                  <a:close/>
                  <a:moveTo>
                    <a:pt x="0" y="279"/>
                  </a:moveTo>
                  <a:lnTo>
                    <a:pt x="0" y="347"/>
                  </a:lnTo>
                  <a:lnTo>
                    <a:pt x="18" y="347"/>
                  </a:lnTo>
                  <a:lnTo>
                    <a:pt x="18" y="279"/>
                  </a:lnTo>
                  <a:lnTo>
                    <a:pt x="0" y="279"/>
                  </a:lnTo>
                  <a:close/>
                  <a:moveTo>
                    <a:pt x="0" y="399"/>
                  </a:moveTo>
                  <a:lnTo>
                    <a:pt x="0" y="468"/>
                  </a:lnTo>
                  <a:lnTo>
                    <a:pt x="18" y="468"/>
                  </a:lnTo>
                  <a:lnTo>
                    <a:pt x="18" y="399"/>
                  </a:lnTo>
                  <a:lnTo>
                    <a:pt x="0" y="399"/>
                  </a:lnTo>
                  <a:close/>
                  <a:moveTo>
                    <a:pt x="0" y="519"/>
                  </a:moveTo>
                  <a:lnTo>
                    <a:pt x="0" y="588"/>
                  </a:lnTo>
                  <a:lnTo>
                    <a:pt x="18" y="588"/>
                  </a:lnTo>
                  <a:lnTo>
                    <a:pt x="18" y="519"/>
                  </a:lnTo>
                  <a:lnTo>
                    <a:pt x="0" y="519"/>
                  </a:lnTo>
                  <a:close/>
                  <a:moveTo>
                    <a:pt x="0" y="640"/>
                  </a:moveTo>
                  <a:lnTo>
                    <a:pt x="0" y="708"/>
                  </a:lnTo>
                  <a:lnTo>
                    <a:pt x="18" y="708"/>
                  </a:lnTo>
                  <a:lnTo>
                    <a:pt x="18" y="640"/>
                  </a:lnTo>
                  <a:lnTo>
                    <a:pt x="0" y="640"/>
                  </a:lnTo>
                  <a:close/>
                  <a:moveTo>
                    <a:pt x="0" y="760"/>
                  </a:moveTo>
                  <a:lnTo>
                    <a:pt x="0" y="829"/>
                  </a:lnTo>
                  <a:lnTo>
                    <a:pt x="18" y="829"/>
                  </a:lnTo>
                  <a:lnTo>
                    <a:pt x="18" y="760"/>
                  </a:lnTo>
                  <a:lnTo>
                    <a:pt x="0" y="760"/>
                  </a:lnTo>
                  <a:close/>
                  <a:moveTo>
                    <a:pt x="0" y="880"/>
                  </a:moveTo>
                  <a:lnTo>
                    <a:pt x="0" y="949"/>
                  </a:lnTo>
                  <a:lnTo>
                    <a:pt x="18" y="949"/>
                  </a:lnTo>
                  <a:lnTo>
                    <a:pt x="18" y="880"/>
                  </a:lnTo>
                  <a:lnTo>
                    <a:pt x="0" y="880"/>
                  </a:lnTo>
                  <a:close/>
                  <a:moveTo>
                    <a:pt x="0" y="1001"/>
                  </a:moveTo>
                  <a:lnTo>
                    <a:pt x="0" y="1002"/>
                  </a:lnTo>
                  <a:lnTo>
                    <a:pt x="0" y="1005"/>
                  </a:lnTo>
                  <a:lnTo>
                    <a:pt x="2" y="1008"/>
                  </a:lnTo>
                  <a:lnTo>
                    <a:pt x="5" y="1010"/>
                  </a:lnTo>
                  <a:lnTo>
                    <a:pt x="8" y="1011"/>
                  </a:lnTo>
                  <a:lnTo>
                    <a:pt x="82" y="1011"/>
                  </a:lnTo>
                  <a:lnTo>
                    <a:pt x="82" y="993"/>
                  </a:lnTo>
                  <a:lnTo>
                    <a:pt x="8" y="993"/>
                  </a:lnTo>
                  <a:lnTo>
                    <a:pt x="18" y="1002"/>
                  </a:lnTo>
                  <a:lnTo>
                    <a:pt x="18" y="1001"/>
                  </a:lnTo>
                  <a:lnTo>
                    <a:pt x="0" y="1001"/>
                  </a:lnTo>
                  <a:close/>
                  <a:moveTo>
                    <a:pt x="139" y="1011"/>
                  </a:moveTo>
                  <a:lnTo>
                    <a:pt x="214" y="1011"/>
                  </a:lnTo>
                  <a:lnTo>
                    <a:pt x="214" y="993"/>
                  </a:lnTo>
                  <a:lnTo>
                    <a:pt x="139" y="993"/>
                  </a:lnTo>
                  <a:lnTo>
                    <a:pt x="139" y="1011"/>
                  </a:lnTo>
                  <a:close/>
                  <a:moveTo>
                    <a:pt x="270" y="1011"/>
                  </a:moveTo>
                  <a:lnTo>
                    <a:pt x="345" y="1011"/>
                  </a:lnTo>
                  <a:lnTo>
                    <a:pt x="345" y="993"/>
                  </a:lnTo>
                  <a:lnTo>
                    <a:pt x="270" y="993"/>
                  </a:lnTo>
                  <a:lnTo>
                    <a:pt x="270" y="1011"/>
                  </a:lnTo>
                  <a:close/>
                  <a:moveTo>
                    <a:pt x="402" y="1011"/>
                  </a:moveTo>
                  <a:lnTo>
                    <a:pt x="477" y="1011"/>
                  </a:lnTo>
                  <a:lnTo>
                    <a:pt x="477" y="993"/>
                  </a:lnTo>
                  <a:lnTo>
                    <a:pt x="402" y="993"/>
                  </a:lnTo>
                  <a:lnTo>
                    <a:pt x="402" y="1011"/>
                  </a:lnTo>
                  <a:close/>
                  <a:moveTo>
                    <a:pt x="533" y="1011"/>
                  </a:moveTo>
                  <a:lnTo>
                    <a:pt x="608" y="1011"/>
                  </a:lnTo>
                  <a:lnTo>
                    <a:pt x="608" y="993"/>
                  </a:lnTo>
                  <a:lnTo>
                    <a:pt x="533" y="993"/>
                  </a:lnTo>
                  <a:lnTo>
                    <a:pt x="533" y="1011"/>
                  </a:lnTo>
                  <a:close/>
                  <a:moveTo>
                    <a:pt x="665" y="1011"/>
                  </a:moveTo>
                  <a:lnTo>
                    <a:pt x="740" y="1011"/>
                  </a:lnTo>
                  <a:lnTo>
                    <a:pt x="740" y="993"/>
                  </a:lnTo>
                  <a:lnTo>
                    <a:pt x="665" y="993"/>
                  </a:lnTo>
                  <a:lnTo>
                    <a:pt x="665" y="1011"/>
                  </a:lnTo>
                  <a:close/>
                  <a:moveTo>
                    <a:pt x="796" y="1011"/>
                  </a:moveTo>
                  <a:lnTo>
                    <a:pt x="871" y="1011"/>
                  </a:lnTo>
                  <a:lnTo>
                    <a:pt x="871" y="993"/>
                  </a:lnTo>
                  <a:lnTo>
                    <a:pt x="796" y="993"/>
                  </a:lnTo>
                  <a:lnTo>
                    <a:pt x="796" y="1011"/>
                  </a:lnTo>
                  <a:close/>
                  <a:moveTo>
                    <a:pt x="928" y="1011"/>
                  </a:moveTo>
                  <a:lnTo>
                    <a:pt x="971" y="1011"/>
                  </a:lnTo>
                  <a:lnTo>
                    <a:pt x="974" y="1010"/>
                  </a:lnTo>
                  <a:lnTo>
                    <a:pt x="977" y="1008"/>
                  </a:lnTo>
                  <a:lnTo>
                    <a:pt x="980" y="1005"/>
                  </a:lnTo>
                  <a:lnTo>
                    <a:pt x="981" y="1002"/>
                  </a:lnTo>
                  <a:lnTo>
                    <a:pt x="980" y="973"/>
                  </a:lnTo>
                  <a:lnTo>
                    <a:pt x="961" y="973"/>
                  </a:lnTo>
                  <a:lnTo>
                    <a:pt x="962" y="1002"/>
                  </a:lnTo>
                  <a:lnTo>
                    <a:pt x="971" y="993"/>
                  </a:lnTo>
                  <a:lnTo>
                    <a:pt x="928" y="993"/>
                  </a:lnTo>
                  <a:lnTo>
                    <a:pt x="928" y="1011"/>
                  </a:lnTo>
                  <a:close/>
                  <a:moveTo>
                    <a:pt x="980" y="922"/>
                  </a:moveTo>
                  <a:lnTo>
                    <a:pt x="980" y="894"/>
                  </a:lnTo>
                  <a:lnTo>
                    <a:pt x="979" y="853"/>
                  </a:lnTo>
                  <a:lnTo>
                    <a:pt x="960" y="853"/>
                  </a:lnTo>
                  <a:lnTo>
                    <a:pt x="961" y="894"/>
                  </a:lnTo>
                  <a:lnTo>
                    <a:pt x="961" y="922"/>
                  </a:lnTo>
                  <a:lnTo>
                    <a:pt x="980" y="922"/>
                  </a:lnTo>
                  <a:close/>
                  <a:moveTo>
                    <a:pt x="977" y="801"/>
                  </a:moveTo>
                  <a:lnTo>
                    <a:pt x="977" y="786"/>
                  </a:lnTo>
                  <a:lnTo>
                    <a:pt x="976" y="732"/>
                  </a:lnTo>
                  <a:lnTo>
                    <a:pt x="958" y="733"/>
                  </a:lnTo>
                  <a:lnTo>
                    <a:pt x="959" y="786"/>
                  </a:lnTo>
                  <a:lnTo>
                    <a:pt x="959" y="801"/>
                  </a:lnTo>
                  <a:lnTo>
                    <a:pt x="977" y="801"/>
                  </a:lnTo>
                  <a:close/>
                  <a:moveTo>
                    <a:pt x="975" y="681"/>
                  </a:moveTo>
                  <a:lnTo>
                    <a:pt x="975" y="677"/>
                  </a:lnTo>
                  <a:lnTo>
                    <a:pt x="974" y="612"/>
                  </a:lnTo>
                  <a:lnTo>
                    <a:pt x="955" y="612"/>
                  </a:lnTo>
                  <a:lnTo>
                    <a:pt x="956" y="677"/>
                  </a:lnTo>
                  <a:lnTo>
                    <a:pt x="956" y="681"/>
                  </a:lnTo>
                  <a:lnTo>
                    <a:pt x="975" y="681"/>
                  </a:lnTo>
                  <a:close/>
                  <a:moveTo>
                    <a:pt x="973" y="561"/>
                  </a:moveTo>
                  <a:lnTo>
                    <a:pt x="972" y="492"/>
                  </a:lnTo>
                  <a:lnTo>
                    <a:pt x="953" y="492"/>
                  </a:lnTo>
                  <a:lnTo>
                    <a:pt x="954" y="561"/>
                  </a:lnTo>
                  <a:lnTo>
                    <a:pt x="973" y="561"/>
                  </a:lnTo>
                  <a:close/>
                  <a:moveTo>
                    <a:pt x="971" y="440"/>
                  </a:moveTo>
                  <a:lnTo>
                    <a:pt x="970" y="372"/>
                  </a:lnTo>
                  <a:lnTo>
                    <a:pt x="951" y="372"/>
                  </a:lnTo>
                  <a:lnTo>
                    <a:pt x="952" y="440"/>
                  </a:lnTo>
                  <a:lnTo>
                    <a:pt x="971" y="440"/>
                  </a:lnTo>
                  <a:close/>
                  <a:moveTo>
                    <a:pt x="969" y="320"/>
                  </a:moveTo>
                  <a:lnTo>
                    <a:pt x="967" y="251"/>
                  </a:lnTo>
                  <a:lnTo>
                    <a:pt x="949" y="251"/>
                  </a:lnTo>
                  <a:lnTo>
                    <a:pt x="950" y="320"/>
                  </a:lnTo>
                  <a:lnTo>
                    <a:pt x="969" y="320"/>
                  </a:lnTo>
                  <a:close/>
                  <a:moveTo>
                    <a:pt x="967" y="200"/>
                  </a:moveTo>
                  <a:lnTo>
                    <a:pt x="967" y="187"/>
                  </a:lnTo>
                  <a:lnTo>
                    <a:pt x="949" y="187"/>
                  </a:lnTo>
                  <a:lnTo>
                    <a:pt x="949" y="200"/>
                  </a:lnTo>
                  <a:lnTo>
                    <a:pt x="967" y="20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6" name="Freeform 43"/>
            <p:cNvSpPr>
              <a:spLocks/>
            </p:cNvSpPr>
            <p:nvPr/>
          </p:nvSpPr>
          <p:spPr bwMode="auto">
            <a:xfrm>
              <a:off x="2152196" y="6406923"/>
              <a:ext cx="787400" cy="1252538"/>
            </a:xfrm>
            <a:custGeom>
              <a:avLst/>
              <a:gdLst>
                <a:gd name="T0" fmla="*/ 2147483647 w 992"/>
                <a:gd name="T1" fmla="*/ 2147483647 h 1576"/>
                <a:gd name="T2" fmla="*/ 2147483647 w 992"/>
                <a:gd name="T3" fmla="*/ 2147483647 h 1576"/>
                <a:gd name="T4" fmla="*/ 2147483647 w 992"/>
                <a:gd name="T5" fmla="*/ 2147483647 h 1576"/>
                <a:gd name="T6" fmla="*/ 2147483647 w 992"/>
                <a:gd name="T7" fmla="*/ 2147483647 h 1576"/>
                <a:gd name="T8" fmla="*/ 2147483647 w 992"/>
                <a:gd name="T9" fmla="*/ 2147483647 h 1576"/>
                <a:gd name="T10" fmla="*/ 2147483647 w 992"/>
                <a:gd name="T11" fmla="*/ 2147483647 h 1576"/>
                <a:gd name="T12" fmla="*/ 2147483647 w 992"/>
                <a:gd name="T13" fmla="*/ 2147483647 h 1576"/>
                <a:gd name="T14" fmla="*/ 2147483647 w 992"/>
                <a:gd name="T15" fmla="*/ 2147483647 h 1576"/>
                <a:gd name="T16" fmla="*/ 2147483647 w 992"/>
                <a:gd name="T17" fmla="*/ 0 h 1576"/>
                <a:gd name="T18" fmla="*/ 2147483647 w 992"/>
                <a:gd name="T19" fmla="*/ 2147483647 h 1576"/>
                <a:gd name="T20" fmla="*/ 2147483647 w 992"/>
                <a:gd name="T21" fmla="*/ 2147483647 h 1576"/>
                <a:gd name="T22" fmla="*/ 2147483647 w 992"/>
                <a:gd name="T23" fmla="*/ 2147483647 h 1576"/>
                <a:gd name="T24" fmla="*/ 2147483647 w 992"/>
                <a:gd name="T25" fmla="*/ 2147483647 h 1576"/>
                <a:gd name="T26" fmla="*/ 2147483647 w 992"/>
                <a:gd name="T27" fmla="*/ 2147483647 h 1576"/>
                <a:gd name="T28" fmla="*/ 2147483647 w 992"/>
                <a:gd name="T29" fmla="*/ 2147483647 h 1576"/>
                <a:gd name="T30" fmla="*/ 2147483647 w 992"/>
                <a:gd name="T31" fmla="*/ 2147483647 h 1576"/>
                <a:gd name="T32" fmla="*/ 2147483647 w 992"/>
                <a:gd name="T33" fmla="*/ 2147483647 h 1576"/>
                <a:gd name="T34" fmla="*/ 2147483647 w 992"/>
                <a:gd name="T35" fmla="*/ 2147483647 h 1576"/>
                <a:gd name="T36" fmla="*/ 2147483647 w 992"/>
                <a:gd name="T37" fmla="*/ 2147483647 h 1576"/>
                <a:gd name="T38" fmla="*/ 2147483647 w 992"/>
                <a:gd name="T39" fmla="*/ 2147483647 h 1576"/>
                <a:gd name="T40" fmla="*/ 2147483647 w 992"/>
                <a:gd name="T41" fmla="*/ 2147483647 h 1576"/>
                <a:gd name="T42" fmla="*/ 2147483647 w 992"/>
                <a:gd name="T43" fmla="*/ 2147483647 h 1576"/>
                <a:gd name="T44" fmla="*/ 2147483647 w 992"/>
                <a:gd name="T45" fmla="*/ 2147483647 h 1576"/>
                <a:gd name="T46" fmla="*/ 2147483647 w 992"/>
                <a:gd name="T47" fmla="*/ 2147483647 h 1576"/>
                <a:gd name="T48" fmla="*/ 2147483647 w 992"/>
                <a:gd name="T49" fmla="*/ 2147483647 h 1576"/>
                <a:gd name="T50" fmla="*/ 2147483647 w 992"/>
                <a:gd name="T51" fmla="*/ 2147483647 h 1576"/>
                <a:gd name="T52" fmla="*/ 2147483647 w 992"/>
                <a:gd name="T53" fmla="*/ 2147483647 h 1576"/>
                <a:gd name="T54" fmla="*/ 2147483647 w 992"/>
                <a:gd name="T55" fmla="*/ 2147483647 h 1576"/>
                <a:gd name="T56" fmla="*/ 2147483647 w 992"/>
                <a:gd name="T57" fmla="*/ 2147483647 h 1576"/>
                <a:gd name="T58" fmla="*/ 2147483647 w 992"/>
                <a:gd name="T59" fmla="*/ 2147483647 h 1576"/>
                <a:gd name="T60" fmla="*/ 2147483647 w 992"/>
                <a:gd name="T61" fmla="*/ 2147483647 h 1576"/>
                <a:gd name="T62" fmla="*/ 2147483647 w 992"/>
                <a:gd name="T63" fmla="*/ 2147483647 h 1576"/>
                <a:gd name="T64" fmla="*/ 2147483647 w 992"/>
                <a:gd name="T65" fmla="*/ 2147483647 h 1576"/>
                <a:gd name="T66" fmla="*/ 0 w 992"/>
                <a:gd name="T67" fmla="*/ 2147483647 h 15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2"/>
                <a:gd name="T103" fmla="*/ 0 h 1576"/>
                <a:gd name="T104" fmla="*/ 992 w 992"/>
                <a:gd name="T105" fmla="*/ 1576 h 15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2" h="1576">
                  <a:moveTo>
                    <a:pt x="0" y="151"/>
                  </a:moveTo>
                  <a:lnTo>
                    <a:pt x="1" y="136"/>
                  </a:lnTo>
                  <a:lnTo>
                    <a:pt x="3" y="121"/>
                  </a:lnTo>
                  <a:lnTo>
                    <a:pt x="7" y="106"/>
                  </a:lnTo>
                  <a:lnTo>
                    <a:pt x="13" y="93"/>
                  </a:lnTo>
                  <a:lnTo>
                    <a:pt x="20" y="78"/>
                  </a:lnTo>
                  <a:lnTo>
                    <a:pt x="28" y="66"/>
                  </a:lnTo>
                  <a:lnTo>
                    <a:pt x="37" y="55"/>
                  </a:lnTo>
                  <a:lnTo>
                    <a:pt x="48" y="44"/>
                  </a:lnTo>
                  <a:lnTo>
                    <a:pt x="60" y="34"/>
                  </a:lnTo>
                  <a:lnTo>
                    <a:pt x="73" y="26"/>
                  </a:lnTo>
                  <a:lnTo>
                    <a:pt x="86" y="18"/>
                  </a:lnTo>
                  <a:lnTo>
                    <a:pt x="101" y="12"/>
                  </a:lnTo>
                  <a:lnTo>
                    <a:pt x="116" y="7"/>
                  </a:lnTo>
                  <a:lnTo>
                    <a:pt x="132" y="3"/>
                  </a:lnTo>
                  <a:lnTo>
                    <a:pt x="149" y="1"/>
                  </a:lnTo>
                  <a:lnTo>
                    <a:pt x="165" y="0"/>
                  </a:lnTo>
                  <a:lnTo>
                    <a:pt x="826" y="0"/>
                  </a:lnTo>
                  <a:lnTo>
                    <a:pt x="844" y="1"/>
                  </a:lnTo>
                  <a:lnTo>
                    <a:pt x="860" y="3"/>
                  </a:lnTo>
                  <a:lnTo>
                    <a:pt x="876" y="7"/>
                  </a:lnTo>
                  <a:lnTo>
                    <a:pt x="891" y="12"/>
                  </a:lnTo>
                  <a:lnTo>
                    <a:pt x="906" y="18"/>
                  </a:lnTo>
                  <a:lnTo>
                    <a:pt x="919" y="26"/>
                  </a:lnTo>
                  <a:lnTo>
                    <a:pt x="932" y="34"/>
                  </a:lnTo>
                  <a:lnTo>
                    <a:pt x="943" y="44"/>
                  </a:lnTo>
                  <a:lnTo>
                    <a:pt x="954" y="55"/>
                  </a:lnTo>
                  <a:lnTo>
                    <a:pt x="964" y="66"/>
                  </a:lnTo>
                  <a:lnTo>
                    <a:pt x="972" y="78"/>
                  </a:lnTo>
                  <a:lnTo>
                    <a:pt x="979" y="93"/>
                  </a:lnTo>
                  <a:lnTo>
                    <a:pt x="984" y="106"/>
                  </a:lnTo>
                  <a:lnTo>
                    <a:pt x="989" y="121"/>
                  </a:lnTo>
                  <a:lnTo>
                    <a:pt x="991" y="136"/>
                  </a:lnTo>
                  <a:lnTo>
                    <a:pt x="992" y="151"/>
                  </a:lnTo>
                  <a:lnTo>
                    <a:pt x="992" y="1424"/>
                  </a:lnTo>
                  <a:lnTo>
                    <a:pt x="991" y="1441"/>
                  </a:lnTo>
                  <a:lnTo>
                    <a:pt x="989" y="1456"/>
                  </a:lnTo>
                  <a:lnTo>
                    <a:pt x="984" y="1470"/>
                  </a:lnTo>
                  <a:lnTo>
                    <a:pt x="979" y="1484"/>
                  </a:lnTo>
                  <a:lnTo>
                    <a:pt x="972" y="1497"/>
                  </a:lnTo>
                  <a:lnTo>
                    <a:pt x="964" y="1509"/>
                  </a:lnTo>
                  <a:lnTo>
                    <a:pt x="954" y="1521"/>
                  </a:lnTo>
                  <a:lnTo>
                    <a:pt x="943" y="1532"/>
                  </a:lnTo>
                  <a:lnTo>
                    <a:pt x="932" y="1542"/>
                  </a:lnTo>
                  <a:lnTo>
                    <a:pt x="919" y="1551"/>
                  </a:lnTo>
                  <a:lnTo>
                    <a:pt x="906" y="1558"/>
                  </a:lnTo>
                  <a:lnTo>
                    <a:pt x="891" y="1564"/>
                  </a:lnTo>
                  <a:lnTo>
                    <a:pt x="876" y="1569"/>
                  </a:lnTo>
                  <a:lnTo>
                    <a:pt x="860" y="1573"/>
                  </a:lnTo>
                  <a:lnTo>
                    <a:pt x="844" y="1575"/>
                  </a:lnTo>
                  <a:lnTo>
                    <a:pt x="826" y="1576"/>
                  </a:lnTo>
                  <a:lnTo>
                    <a:pt x="165" y="1576"/>
                  </a:lnTo>
                  <a:lnTo>
                    <a:pt x="149" y="1575"/>
                  </a:lnTo>
                  <a:lnTo>
                    <a:pt x="132" y="1573"/>
                  </a:lnTo>
                  <a:lnTo>
                    <a:pt x="116" y="1569"/>
                  </a:lnTo>
                  <a:lnTo>
                    <a:pt x="101" y="1564"/>
                  </a:lnTo>
                  <a:lnTo>
                    <a:pt x="86" y="1558"/>
                  </a:lnTo>
                  <a:lnTo>
                    <a:pt x="73" y="1551"/>
                  </a:lnTo>
                  <a:lnTo>
                    <a:pt x="60" y="1542"/>
                  </a:lnTo>
                  <a:lnTo>
                    <a:pt x="48" y="1532"/>
                  </a:lnTo>
                  <a:lnTo>
                    <a:pt x="37" y="1521"/>
                  </a:lnTo>
                  <a:lnTo>
                    <a:pt x="28" y="1509"/>
                  </a:lnTo>
                  <a:lnTo>
                    <a:pt x="20" y="1497"/>
                  </a:lnTo>
                  <a:lnTo>
                    <a:pt x="13" y="1484"/>
                  </a:lnTo>
                  <a:lnTo>
                    <a:pt x="7" y="1470"/>
                  </a:lnTo>
                  <a:lnTo>
                    <a:pt x="3" y="1456"/>
                  </a:lnTo>
                  <a:lnTo>
                    <a:pt x="1" y="1441"/>
                  </a:lnTo>
                  <a:lnTo>
                    <a:pt x="0" y="1424"/>
                  </a:lnTo>
                  <a:lnTo>
                    <a:pt x="0" y="151"/>
                  </a:lnTo>
                  <a:close/>
                </a:path>
              </a:pathLst>
            </a:custGeom>
            <a:solidFill>
              <a:srgbClr val="FFDFAF"/>
            </a:solidFill>
            <a:ln w="9525">
              <a:noFill/>
              <a:round/>
              <a:headEnd/>
              <a:tailEnd/>
            </a:ln>
          </p:spPr>
          <p:txBody>
            <a:bodyPr/>
            <a:lstStyle/>
            <a:p>
              <a:endParaRPr lang="ja-JP" altLang="en-US"/>
            </a:p>
          </p:txBody>
        </p:sp>
        <p:sp>
          <p:nvSpPr>
            <p:cNvPr id="27" name="Freeform 44"/>
            <p:cNvSpPr>
              <a:spLocks noEditPoints="1"/>
            </p:cNvSpPr>
            <p:nvPr/>
          </p:nvSpPr>
          <p:spPr bwMode="auto">
            <a:xfrm>
              <a:off x="2144258" y="6400573"/>
              <a:ext cx="803275" cy="1265238"/>
            </a:xfrm>
            <a:custGeom>
              <a:avLst/>
              <a:gdLst>
                <a:gd name="T0" fmla="*/ 0 w 1011"/>
                <a:gd name="T1" fmla="*/ 2147483647 h 1594"/>
                <a:gd name="T2" fmla="*/ 0 w 1011"/>
                <a:gd name="T3" fmla="*/ 2147483647 h 1594"/>
                <a:gd name="T4" fmla="*/ 0 w 1011"/>
                <a:gd name="T5" fmla="*/ 2147483647 h 1594"/>
                <a:gd name="T6" fmla="*/ 0 w 1011"/>
                <a:gd name="T7" fmla="*/ 2147483647 h 1594"/>
                <a:gd name="T8" fmla="*/ 0 w 1011"/>
                <a:gd name="T9" fmla="*/ 2147483647 h 1594"/>
                <a:gd name="T10" fmla="*/ 0 w 1011"/>
                <a:gd name="T11" fmla="*/ 2147483647 h 1594"/>
                <a:gd name="T12" fmla="*/ 0 w 1011"/>
                <a:gd name="T13" fmla="*/ 2147483647 h 1594"/>
                <a:gd name="T14" fmla="*/ 0 w 1011"/>
                <a:gd name="T15" fmla="*/ 2147483647 h 1594"/>
                <a:gd name="T16" fmla="*/ 0 w 1011"/>
                <a:gd name="T17" fmla="*/ 2147483647 h 1594"/>
                <a:gd name="T18" fmla="*/ 0 w 1011"/>
                <a:gd name="T19" fmla="*/ 2147483647 h 1594"/>
                <a:gd name="T20" fmla="*/ 0 w 1011"/>
                <a:gd name="T21" fmla="*/ 2147483647 h 1594"/>
                <a:gd name="T22" fmla="*/ 2147483647 w 1011"/>
                <a:gd name="T23" fmla="*/ 2147483647 h 1594"/>
                <a:gd name="T24" fmla="*/ 2147483647 w 1011"/>
                <a:gd name="T25" fmla="*/ 2147483647 h 1594"/>
                <a:gd name="T26" fmla="*/ 2147483647 w 1011"/>
                <a:gd name="T27" fmla="*/ 2147483647 h 1594"/>
                <a:gd name="T28" fmla="*/ 2147483647 w 1011"/>
                <a:gd name="T29" fmla="*/ 0 h 1594"/>
                <a:gd name="T30" fmla="*/ 2147483647 w 1011"/>
                <a:gd name="T31" fmla="*/ 2147483647 h 1594"/>
                <a:gd name="T32" fmla="*/ 2147483647 w 1011"/>
                <a:gd name="T33" fmla="*/ 2147483647 h 1594"/>
                <a:gd name="T34" fmla="*/ 2147483647 w 1011"/>
                <a:gd name="T35" fmla="*/ 0 h 1594"/>
                <a:gd name="T36" fmla="*/ 2147483647 w 1011"/>
                <a:gd name="T37" fmla="*/ 0 h 1594"/>
                <a:gd name="T38" fmla="*/ 2147483647 w 1011"/>
                <a:gd name="T39" fmla="*/ 0 h 1594"/>
                <a:gd name="T40" fmla="*/ 2147483647 w 1011"/>
                <a:gd name="T41" fmla="*/ 0 h 1594"/>
                <a:gd name="T42" fmla="*/ 2147483647 w 1011"/>
                <a:gd name="T43" fmla="*/ 0 h 1594"/>
                <a:gd name="T44" fmla="*/ 2147483647 w 1011"/>
                <a:gd name="T45" fmla="*/ 2147483647 h 1594"/>
                <a:gd name="T46" fmla="*/ 2147483647 w 1011"/>
                <a:gd name="T47" fmla="*/ 2147483647 h 1594"/>
                <a:gd name="T48" fmla="*/ 2147483647 w 1011"/>
                <a:gd name="T49" fmla="*/ 2147483647 h 1594"/>
                <a:gd name="T50" fmla="*/ 2147483647 w 1011"/>
                <a:gd name="T51" fmla="*/ 2147483647 h 1594"/>
                <a:gd name="T52" fmla="*/ 2147483647 w 1011"/>
                <a:gd name="T53" fmla="*/ 2147483647 h 1594"/>
                <a:gd name="T54" fmla="*/ 2147483647 w 1011"/>
                <a:gd name="T55" fmla="*/ 2147483647 h 1594"/>
                <a:gd name="T56" fmla="*/ 2147483647 w 1011"/>
                <a:gd name="T57" fmla="*/ 2147483647 h 1594"/>
                <a:gd name="T58" fmla="*/ 2147483647 w 1011"/>
                <a:gd name="T59" fmla="*/ 2147483647 h 1594"/>
                <a:gd name="T60" fmla="*/ 2147483647 w 1011"/>
                <a:gd name="T61" fmla="*/ 2147483647 h 1594"/>
                <a:gd name="T62" fmla="*/ 2147483647 w 1011"/>
                <a:gd name="T63" fmla="*/ 2147483647 h 1594"/>
                <a:gd name="T64" fmla="*/ 2147483647 w 1011"/>
                <a:gd name="T65" fmla="*/ 2147483647 h 1594"/>
                <a:gd name="T66" fmla="*/ 2147483647 w 1011"/>
                <a:gd name="T67" fmla="*/ 2147483647 h 1594"/>
                <a:gd name="T68" fmla="*/ 2147483647 w 1011"/>
                <a:gd name="T69" fmla="*/ 2147483647 h 1594"/>
                <a:gd name="T70" fmla="*/ 2147483647 w 1011"/>
                <a:gd name="T71" fmla="*/ 2147483647 h 1594"/>
                <a:gd name="T72" fmla="*/ 2147483647 w 1011"/>
                <a:gd name="T73" fmla="*/ 2147483647 h 1594"/>
                <a:gd name="T74" fmla="*/ 2147483647 w 1011"/>
                <a:gd name="T75" fmla="*/ 2147483647 h 1594"/>
                <a:gd name="T76" fmla="*/ 2147483647 w 1011"/>
                <a:gd name="T77" fmla="*/ 2147483647 h 1594"/>
                <a:gd name="T78" fmla="*/ 2147483647 w 1011"/>
                <a:gd name="T79" fmla="*/ 2147483647 h 1594"/>
                <a:gd name="T80" fmla="*/ 2147483647 w 1011"/>
                <a:gd name="T81" fmla="*/ 2147483647 h 1594"/>
                <a:gd name="T82" fmla="*/ 2147483647 w 1011"/>
                <a:gd name="T83" fmla="*/ 2147483647 h 1594"/>
                <a:gd name="T84" fmla="*/ 2147483647 w 1011"/>
                <a:gd name="T85" fmla="*/ 2147483647 h 1594"/>
                <a:gd name="T86" fmla="*/ 2147483647 w 1011"/>
                <a:gd name="T87" fmla="*/ 2147483647 h 1594"/>
                <a:gd name="T88" fmla="*/ 2147483647 w 1011"/>
                <a:gd name="T89" fmla="*/ 2147483647 h 1594"/>
                <a:gd name="T90" fmla="*/ 2147483647 w 1011"/>
                <a:gd name="T91" fmla="*/ 2147483647 h 1594"/>
                <a:gd name="T92" fmla="*/ 2147483647 w 1011"/>
                <a:gd name="T93" fmla="*/ 2147483647 h 1594"/>
                <a:gd name="T94" fmla="*/ 2147483647 w 1011"/>
                <a:gd name="T95" fmla="*/ 2147483647 h 1594"/>
                <a:gd name="T96" fmla="*/ 2147483647 w 1011"/>
                <a:gd name="T97" fmla="*/ 2147483647 h 1594"/>
                <a:gd name="T98" fmla="*/ 2147483647 w 1011"/>
                <a:gd name="T99" fmla="*/ 2147483647 h 1594"/>
                <a:gd name="T100" fmla="*/ 2147483647 w 1011"/>
                <a:gd name="T101" fmla="*/ 2147483647 h 1594"/>
                <a:gd name="T102" fmla="*/ 2147483647 w 1011"/>
                <a:gd name="T103" fmla="*/ 2147483647 h 1594"/>
                <a:gd name="T104" fmla="*/ 2147483647 w 1011"/>
                <a:gd name="T105" fmla="*/ 2147483647 h 1594"/>
                <a:gd name="T106" fmla="*/ 2147483647 w 1011"/>
                <a:gd name="T107" fmla="*/ 2147483647 h 1594"/>
                <a:gd name="T108" fmla="*/ 2147483647 w 1011"/>
                <a:gd name="T109" fmla="*/ 2147483647 h 1594"/>
                <a:gd name="T110" fmla="*/ 2147483647 w 1011"/>
                <a:gd name="T111" fmla="*/ 2147483647 h 1594"/>
                <a:gd name="T112" fmla="*/ 2147483647 w 1011"/>
                <a:gd name="T113" fmla="*/ 2147483647 h 15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1"/>
                <a:gd name="T172" fmla="*/ 0 h 1594"/>
                <a:gd name="T173" fmla="*/ 1011 w 1011"/>
                <a:gd name="T174" fmla="*/ 1594 h 15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1" h="1594">
                  <a:moveTo>
                    <a:pt x="0" y="1433"/>
                  </a:moveTo>
                  <a:lnTo>
                    <a:pt x="0" y="1365"/>
                  </a:lnTo>
                  <a:lnTo>
                    <a:pt x="19" y="1365"/>
                  </a:lnTo>
                  <a:lnTo>
                    <a:pt x="19" y="1433"/>
                  </a:lnTo>
                  <a:lnTo>
                    <a:pt x="0" y="1433"/>
                  </a:lnTo>
                  <a:close/>
                  <a:moveTo>
                    <a:pt x="0" y="1313"/>
                  </a:moveTo>
                  <a:lnTo>
                    <a:pt x="0" y="1244"/>
                  </a:lnTo>
                  <a:lnTo>
                    <a:pt x="19" y="1244"/>
                  </a:lnTo>
                  <a:lnTo>
                    <a:pt x="19" y="1313"/>
                  </a:lnTo>
                  <a:lnTo>
                    <a:pt x="0" y="1313"/>
                  </a:lnTo>
                  <a:close/>
                  <a:moveTo>
                    <a:pt x="0" y="1193"/>
                  </a:moveTo>
                  <a:lnTo>
                    <a:pt x="0" y="1124"/>
                  </a:lnTo>
                  <a:lnTo>
                    <a:pt x="19" y="1124"/>
                  </a:lnTo>
                  <a:lnTo>
                    <a:pt x="19" y="1193"/>
                  </a:lnTo>
                  <a:lnTo>
                    <a:pt x="0" y="1193"/>
                  </a:lnTo>
                  <a:close/>
                  <a:moveTo>
                    <a:pt x="0" y="1072"/>
                  </a:moveTo>
                  <a:lnTo>
                    <a:pt x="0" y="1004"/>
                  </a:lnTo>
                  <a:lnTo>
                    <a:pt x="19" y="1004"/>
                  </a:lnTo>
                  <a:lnTo>
                    <a:pt x="19" y="1072"/>
                  </a:lnTo>
                  <a:lnTo>
                    <a:pt x="0" y="1072"/>
                  </a:lnTo>
                  <a:close/>
                  <a:moveTo>
                    <a:pt x="0" y="952"/>
                  </a:moveTo>
                  <a:lnTo>
                    <a:pt x="0" y="883"/>
                  </a:lnTo>
                  <a:lnTo>
                    <a:pt x="19" y="883"/>
                  </a:lnTo>
                  <a:lnTo>
                    <a:pt x="19" y="952"/>
                  </a:lnTo>
                  <a:lnTo>
                    <a:pt x="0" y="952"/>
                  </a:lnTo>
                  <a:close/>
                  <a:moveTo>
                    <a:pt x="0" y="832"/>
                  </a:moveTo>
                  <a:lnTo>
                    <a:pt x="0" y="763"/>
                  </a:lnTo>
                  <a:lnTo>
                    <a:pt x="19" y="763"/>
                  </a:lnTo>
                  <a:lnTo>
                    <a:pt x="19" y="832"/>
                  </a:lnTo>
                  <a:lnTo>
                    <a:pt x="0" y="832"/>
                  </a:lnTo>
                  <a:close/>
                  <a:moveTo>
                    <a:pt x="0" y="711"/>
                  </a:moveTo>
                  <a:lnTo>
                    <a:pt x="0" y="643"/>
                  </a:lnTo>
                  <a:lnTo>
                    <a:pt x="19" y="643"/>
                  </a:lnTo>
                  <a:lnTo>
                    <a:pt x="19" y="711"/>
                  </a:lnTo>
                  <a:lnTo>
                    <a:pt x="0" y="711"/>
                  </a:lnTo>
                  <a:close/>
                  <a:moveTo>
                    <a:pt x="0" y="591"/>
                  </a:moveTo>
                  <a:lnTo>
                    <a:pt x="0" y="522"/>
                  </a:lnTo>
                  <a:lnTo>
                    <a:pt x="19" y="522"/>
                  </a:lnTo>
                  <a:lnTo>
                    <a:pt x="19" y="591"/>
                  </a:lnTo>
                  <a:lnTo>
                    <a:pt x="0" y="591"/>
                  </a:lnTo>
                  <a:close/>
                  <a:moveTo>
                    <a:pt x="0" y="471"/>
                  </a:moveTo>
                  <a:lnTo>
                    <a:pt x="0" y="402"/>
                  </a:lnTo>
                  <a:lnTo>
                    <a:pt x="19" y="402"/>
                  </a:lnTo>
                  <a:lnTo>
                    <a:pt x="19" y="471"/>
                  </a:lnTo>
                  <a:lnTo>
                    <a:pt x="0" y="471"/>
                  </a:lnTo>
                  <a:close/>
                  <a:moveTo>
                    <a:pt x="0" y="350"/>
                  </a:moveTo>
                  <a:lnTo>
                    <a:pt x="0" y="282"/>
                  </a:lnTo>
                  <a:lnTo>
                    <a:pt x="19" y="282"/>
                  </a:lnTo>
                  <a:lnTo>
                    <a:pt x="19" y="350"/>
                  </a:lnTo>
                  <a:lnTo>
                    <a:pt x="0" y="350"/>
                  </a:lnTo>
                  <a:close/>
                  <a:moveTo>
                    <a:pt x="0" y="230"/>
                  </a:moveTo>
                  <a:lnTo>
                    <a:pt x="0" y="161"/>
                  </a:lnTo>
                  <a:lnTo>
                    <a:pt x="19" y="161"/>
                  </a:lnTo>
                  <a:lnTo>
                    <a:pt x="19" y="230"/>
                  </a:lnTo>
                  <a:lnTo>
                    <a:pt x="0" y="230"/>
                  </a:lnTo>
                  <a:close/>
                  <a:moveTo>
                    <a:pt x="9" y="109"/>
                  </a:moveTo>
                  <a:lnTo>
                    <a:pt x="13" y="99"/>
                  </a:lnTo>
                  <a:lnTo>
                    <a:pt x="21" y="84"/>
                  </a:lnTo>
                  <a:lnTo>
                    <a:pt x="29" y="71"/>
                  </a:lnTo>
                  <a:lnTo>
                    <a:pt x="40" y="59"/>
                  </a:lnTo>
                  <a:lnTo>
                    <a:pt x="51" y="47"/>
                  </a:lnTo>
                  <a:lnTo>
                    <a:pt x="64" y="59"/>
                  </a:lnTo>
                  <a:lnTo>
                    <a:pt x="54" y="69"/>
                  </a:lnTo>
                  <a:lnTo>
                    <a:pt x="45" y="80"/>
                  </a:lnTo>
                  <a:lnTo>
                    <a:pt x="37" y="91"/>
                  </a:lnTo>
                  <a:lnTo>
                    <a:pt x="31" y="104"/>
                  </a:lnTo>
                  <a:lnTo>
                    <a:pt x="26" y="114"/>
                  </a:lnTo>
                  <a:lnTo>
                    <a:pt x="9" y="109"/>
                  </a:lnTo>
                  <a:close/>
                  <a:moveTo>
                    <a:pt x="99" y="16"/>
                  </a:moveTo>
                  <a:lnTo>
                    <a:pt x="106" y="13"/>
                  </a:lnTo>
                  <a:lnTo>
                    <a:pt x="121" y="8"/>
                  </a:lnTo>
                  <a:lnTo>
                    <a:pt x="139" y="3"/>
                  </a:lnTo>
                  <a:lnTo>
                    <a:pt x="156" y="0"/>
                  </a:lnTo>
                  <a:lnTo>
                    <a:pt x="164" y="0"/>
                  </a:lnTo>
                  <a:lnTo>
                    <a:pt x="174" y="0"/>
                  </a:lnTo>
                  <a:lnTo>
                    <a:pt x="176" y="0"/>
                  </a:lnTo>
                  <a:lnTo>
                    <a:pt x="176" y="18"/>
                  </a:lnTo>
                  <a:lnTo>
                    <a:pt x="174" y="18"/>
                  </a:lnTo>
                  <a:lnTo>
                    <a:pt x="167" y="18"/>
                  </a:lnTo>
                  <a:lnTo>
                    <a:pt x="159" y="18"/>
                  </a:lnTo>
                  <a:lnTo>
                    <a:pt x="144" y="20"/>
                  </a:lnTo>
                  <a:lnTo>
                    <a:pt x="128" y="24"/>
                  </a:lnTo>
                  <a:lnTo>
                    <a:pt x="114" y="29"/>
                  </a:lnTo>
                  <a:lnTo>
                    <a:pt x="107" y="32"/>
                  </a:lnTo>
                  <a:lnTo>
                    <a:pt x="99" y="16"/>
                  </a:lnTo>
                  <a:close/>
                  <a:moveTo>
                    <a:pt x="232" y="0"/>
                  </a:moveTo>
                  <a:lnTo>
                    <a:pt x="307" y="0"/>
                  </a:lnTo>
                  <a:lnTo>
                    <a:pt x="307" y="18"/>
                  </a:lnTo>
                  <a:lnTo>
                    <a:pt x="232" y="18"/>
                  </a:lnTo>
                  <a:lnTo>
                    <a:pt x="232" y="0"/>
                  </a:lnTo>
                  <a:close/>
                  <a:moveTo>
                    <a:pt x="363" y="0"/>
                  </a:moveTo>
                  <a:lnTo>
                    <a:pt x="439" y="0"/>
                  </a:lnTo>
                  <a:lnTo>
                    <a:pt x="439" y="18"/>
                  </a:lnTo>
                  <a:lnTo>
                    <a:pt x="363" y="18"/>
                  </a:lnTo>
                  <a:lnTo>
                    <a:pt x="363" y="0"/>
                  </a:lnTo>
                  <a:close/>
                  <a:moveTo>
                    <a:pt x="495" y="0"/>
                  </a:moveTo>
                  <a:lnTo>
                    <a:pt x="570" y="0"/>
                  </a:lnTo>
                  <a:lnTo>
                    <a:pt x="570" y="18"/>
                  </a:lnTo>
                  <a:lnTo>
                    <a:pt x="495" y="18"/>
                  </a:lnTo>
                  <a:lnTo>
                    <a:pt x="495" y="0"/>
                  </a:lnTo>
                  <a:close/>
                  <a:moveTo>
                    <a:pt x="626" y="0"/>
                  </a:moveTo>
                  <a:lnTo>
                    <a:pt x="701" y="0"/>
                  </a:lnTo>
                  <a:lnTo>
                    <a:pt x="701" y="18"/>
                  </a:lnTo>
                  <a:lnTo>
                    <a:pt x="626" y="18"/>
                  </a:lnTo>
                  <a:lnTo>
                    <a:pt x="626" y="0"/>
                  </a:lnTo>
                  <a:close/>
                  <a:moveTo>
                    <a:pt x="758" y="0"/>
                  </a:moveTo>
                  <a:lnTo>
                    <a:pt x="833" y="0"/>
                  </a:lnTo>
                  <a:lnTo>
                    <a:pt x="833" y="18"/>
                  </a:lnTo>
                  <a:lnTo>
                    <a:pt x="758" y="18"/>
                  </a:lnTo>
                  <a:lnTo>
                    <a:pt x="758" y="0"/>
                  </a:lnTo>
                  <a:close/>
                  <a:moveTo>
                    <a:pt x="891" y="9"/>
                  </a:moveTo>
                  <a:lnTo>
                    <a:pt x="904" y="13"/>
                  </a:lnTo>
                  <a:lnTo>
                    <a:pt x="919" y="20"/>
                  </a:lnTo>
                  <a:lnTo>
                    <a:pt x="933" y="27"/>
                  </a:lnTo>
                  <a:lnTo>
                    <a:pt x="947" y="36"/>
                  </a:lnTo>
                  <a:lnTo>
                    <a:pt x="958" y="46"/>
                  </a:lnTo>
                  <a:lnTo>
                    <a:pt x="946" y="59"/>
                  </a:lnTo>
                  <a:lnTo>
                    <a:pt x="936" y="50"/>
                  </a:lnTo>
                  <a:lnTo>
                    <a:pt x="924" y="42"/>
                  </a:lnTo>
                  <a:lnTo>
                    <a:pt x="910" y="35"/>
                  </a:lnTo>
                  <a:lnTo>
                    <a:pt x="897" y="29"/>
                  </a:lnTo>
                  <a:lnTo>
                    <a:pt x="885" y="25"/>
                  </a:lnTo>
                  <a:lnTo>
                    <a:pt x="891" y="9"/>
                  </a:lnTo>
                  <a:close/>
                  <a:moveTo>
                    <a:pt x="993" y="90"/>
                  </a:moveTo>
                  <a:lnTo>
                    <a:pt x="996" y="98"/>
                  </a:lnTo>
                  <a:lnTo>
                    <a:pt x="1002" y="112"/>
                  </a:lnTo>
                  <a:lnTo>
                    <a:pt x="1006" y="128"/>
                  </a:lnTo>
                  <a:lnTo>
                    <a:pt x="1010" y="143"/>
                  </a:lnTo>
                  <a:lnTo>
                    <a:pt x="1010" y="151"/>
                  </a:lnTo>
                  <a:lnTo>
                    <a:pt x="1011" y="160"/>
                  </a:lnTo>
                  <a:lnTo>
                    <a:pt x="992" y="160"/>
                  </a:lnTo>
                  <a:lnTo>
                    <a:pt x="991" y="153"/>
                  </a:lnTo>
                  <a:lnTo>
                    <a:pt x="991" y="146"/>
                  </a:lnTo>
                  <a:lnTo>
                    <a:pt x="989" y="132"/>
                  </a:lnTo>
                  <a:lnTo>
                    <a:pt x="984" y="118"/>
                  </a:lnTo>
                  <a:lnTo>
                    <a:pt x="980" y="105"/>
                  </a:lnTo>
                  <a:lnTo>
                    <a:pt x="975" y="98"/>
                  </a:lnTo>
                  <a:lnTo>
                    <a:pt x="993" y="90"/>
                  </a:lnTo>
                  <a:close/>
                  <a:moveTo>
                    <a:pt x="1011" y="212"/>
                  </a:moveTo>
                  <a:lnTo>
                    <a:pt x="1011" y="281"/>
                  </a:lnTo>
                  <a:lnTo>
                    <a:pt x="992" y="281"/>
                  </a:lnTo>
                  <a:lnTo>
                    <a:pt x="992" y="212"/>
                  </a:lnTo>
                  <a:lnTo>
                    <a:pt x="1011" y="212"/>
                  </a:lnTo>
                  <a:close/>
                  <a:moveTo>
                    <a:pt x="1011" y="332"/>
                  </a:moveTo>
                  <a:lnTo>
                    <a:pt x="1011" y="401"/>
                  </a:lnTo>
                  <a:lnTo>
                    <a:pt x="992" y="401"/>
                  </a:lnTo>
                  <a:lnTo>
                    <a:pt x="992" y="332"/>
                  </a:lnTo>
                  <a:lnTo>
                    <a:pt x="1011" y="332"/>
                  </a:lnTo>
                  <a:close/>
                  <a:moveTo>
                    <a:pt x="1011" y="452"/>
                  </a:moveTo>
                  <a:lnTo>
                    <a:pt x="1011" y="521"/>
                  </a:lnTo>
                  <a:lnTo>
                    <a:pt x="992" y="521"/>
                  </a:lnTo>
                  <a:lnTo>
                    <a:pt x="992" y="452"/>
                  </a:lnTo>
                  <a:lnTo>
                    <a:pt x="1011" y="452"/>
                  </a:lnTo>
                  <a:close/>
                  <a:moveTo>
                    <a:pt x="1011" y="573"/>
                  </a:moveTo>
                  <a:lnTo>
                    <a:pt x="1011" y="642"/>
                  </a:lnTo>
                  <a:lnTo>
                    <a:pt x="992" y="642"/>
                  </a:lnTo>
                  <a:lnTo>
                    <a:pt x="992" y="573"/>
                  </a:lnTo>
                  <a:lnTo>
                    <a:pt x="1011" y="573"/>
                  </a:lnTo>
                  <a:close/>
                  <a:moveTo>
                    <a:pt x="1011" y="693"/>
                  </a:moveTo>
                  <a:lnTo>
                    <a:pt x="1011" y="762"/>
                  </a:lnTo>
                  <a:lnTo>
                    <a:pt x="992" y="762"/>
                  </a:lnTo>
                  <a:lnTo>
                    <a:pt x="992" y="693"/>
                  </a:lnTo>
                  <a:lnTo>
                    <a:pt x="1011" y="693"/>
                  </a:lnTo>
                  <a:close/>
                  <a:moveTo>
                    <a:pt x="1011" y="813"/>
                  </a:moveTo>
                  <a:lnTo>
                    <a:pt x="1011" y="882"/>
                  </a:lnTo>
                  <a:lnTo>
                    <a:pt x="992" y="882"/>
                  </a:lnTo>
                  <a:lnTo>
                    <a:pt x="992" y="813"/>
                  </a:lnTo>
                  <a:lnTo>
                    <a:pt x="1011" y="813"/>
                  </a:lnTo>
                  <a:close/>
                  <a:moveTo>
                    <a:pt x="1011" y="934"/>
                  </a:moveTo>
                  <a:lnTo>
                    <a:pt x="1011" y="1003"/>
                  </a:lnTo>
                  <a:lnTo>
                    <a:pt x="992" y="1003"/>
                  </a:lnTo>
                  <a:lnTo>
                    <a:pt x="992" y="934"/>
                  </a:lnTo>
                  <a:lnTo>
                    <a:pt x="1011" y="934"/>
                  </a:lnTo>
                  <a:close/>
                  <a:moveTo>
                    <a:pt x="1011" y="1054"/>
                  </a:moveTo>
                  <a:lnTo>
                    <a:pt x="1011" y="1123"/>
                  </a:lnTo>
                  <a:lnTo>
                    <a:pt x="992" y="1123"/>
                  </a:lnTo>
                  <a:lnTo>
                    <a:pt x="992" y="1054"/>
                  </a:lnTo>
                  <a:lnTo>
                    <a:pt x="1011" y="1054"/>
                  </a:lnTo>
                  <a:close/>
                  <a:moveTo>
                    <a:pt x="1011" y="1174"/>
                  </a:moveTo>
                  <a:lnTo>
                    <a:pt x="1011" y="1243"/>
                  </a:lnTo>
                  <a:lnTo>
                    <a:pt x="992" y="1243"/>
                  </a:lnTo>
                  <a:lnTo>
                    <a:pt x="992" y="1174"/>
                  </a:lnTo>
                  <a:lnTo>
                    <a:pt x="1011" y="1174"/>
                  </a:lnTo>
                  <a:close/>
                  <a:moveTo>
                    <a:pt x="1011" y="1295"/>
                  </a:moveTo>
                  <a:lnTo>
                    <a:pt x="1011" y="1364"/>
                  </a:lnTo>
                  <a:lnTo>
                    <a:pt x="992" y="1364"/>
                  </a:lnTo>
                  <a:lnTo>
                    <a:pt x="992" y="1295"/>
                  </a:lnTo>
                  <a:lnTo>
                    <a:pt x="1011" y="1295"/>
                  </a:lnTo>
                  <a:close/>
                  <a:moveTo>
                    <a:pt x="1011" y="1415"/>
                  </a:moveTo>
                  <a:lnTo>
                    <a:pt x="1011" y="1433"/>
                  </a:lnTo>
                  <a:lnTo>
                    <a:pt x="1010" y="1441"/>
                  </a:lnTo>
                  <a:lnTo>
                    <a:pt x="1010" y="1450"/>
                  </a:lnTo>
                  <a:lnTo>
                    <a:pt x="1006" y="1466"/>
                  </a:lnTo>
                  <a:lnTo>
                    <a:pt x="1003" y="1481"/>
                  </a:lnTo>
                  <a:lnTo>
                    <a:pt x="1001" y="1486"/>
                  </a:lnTo>
                  <a:lnTo>
                    <a:pt x="983" y="1481"/>
                  </a:lnTo>
                  <a:lnTo>
                    <a:pt x="984" y="1477"/>
                  </a:lnTo>
                  <a:lnTo>
                    <a:pt x="989" y="1463"/>
                  </a:lnTo>
                  <a:lnTo>
                    <a:pt x="991" y="1449"/>
                  </a:lnTo>
                  <a:lnTo>
                    <a:pt x="991" y="1441"/>
                  </a:lnTo>
                  <a:lnTo>
                    <a:pt x="992" y="1433"/>
                  </a:lnTo>
                  <a:lnTo>
                    <a:pt x="992" y="1415"/>
                  </a:lnTo>
                  <a:lnTo>
                    <a:pt x="1011" y="1415"/>
                  </a:lnTo>
                  <a:close/>
                  <a:moveTo>
                    <a:pt x="972" y="1533"/>
                  </a:moveTo>
                  <a:lnTo>
                    <a:pt x="971" y="1535"/>
                  </a:lnTo>
                  <a:lnTo>
                    <a:pt x="960" y="1547"/>
                  </a:lnTo>
                  <a:lnTo>
                    <a:pt x="947" y="1557"/>
                  </a:lnTo>
                  <a:lnTo>
                    <a:pt x="933" y="1566"/>
                  </a:lnTo>
                  <a:lnTo>
                    <a:pt x="919" y="1574"/>
                  </a:lnTo>
                  <a:lnTo>
                    <a:pt x="910" y="1578"/>
                  </a:lnTo>
                  <a:lnTo>
                    <a:pt x="903" y="1563"/>
                  </a:lnTo>
                  <a:lnTo>
                    <a:pt x="909" y="1560"/>
                  </a:lnTo>
                  <a:lnTo>
                    <a:pt x="922" y="1553"/>
                  </a:lnTo>
                  <a:lnTo>
                    <a:pt x="935" y="1545"/>
                  </a:lnTo>
                  <a:lnTo>
                    <a:pt x="946" y="1535"/>
                  </a:lnTo>
                  <a:lnTo>
                    <a:pt x="956" y="1525"/>
                  </a:lnTo>
                  <a:lnTo>
                    <a:pt x="957" y="1523"/>
                  </a:lnTo>
                  <a:lnTo>
                    <a:pt x="972" y="1533"/>
                  </a:lnTo>
                  <a:close/>
                  <a:moveTo>
                    <a:pt x="853" y="1593"/>
                  </a:moveTo>
                  <a:lnTo>
                    <a:pt x="845" y="1593"/>
                  </a:lnTo>
                  <a:lnTo>
                    <a:pt x="836" y="1594"/>
                  </a:lnTo>
                  <a:lnTo>
                    <a:pt x="778" y="1594"/>
                  </a:lnTo>
                  <a:lnTo>
                    <a:pt x="778" y="1577"/>
                  </a:lnTo>
                  <a:lnTo>
                    <a:pt x="835" y="1577"/>
                  </a:lnTo>
                  <a:lnTo>
                    <a:pt x="844" y="1576"/>
                  </a:lnTo>
                  <a:lnTo>
                    <a:pt x="852" y="1576"/>
                  </a:lnTo>
                  <a:lnTo>
                    <a:pt x="853" y="1593"/>
                  </a:lnTo>
                  <a:close/>
                  <a:moveTo>
                    <a:pt x="721" y="1594"/>
                  </a:moveTo>
                  <a:lnTo>
                    <a:pt x="646" y="1594"/>
                  </a:lnTo>
                  <a:lnTo>
                    <a:pt x="646" y="1577"/>
                  </a:lnTo>
                  <a:lnTo>
                    <a:pt x="721" y="1577"/>
                  </a:lnTo>
                  <a:lnTo>
                    <a:pt x="721" y="1594"/>
                  </a:lnTo>
                  <a:close/>
                  <a:moveTo>
                    <a:pt x="590" y="1594"/>
                  </a:moveTo>
                  <a:lnTo>
                    <a:pt x="515" y="1594"/>
                  </a:lnTo>
                  <a:lnTo>
                    <a:pt x="515" y="1577"/>
                  </a:lnTo>
                  <a:lnTo>
                    <a:pt x="590" y="1577"/>
                  </a:lnTo>
                  <a:lnTo>
                    <a:pt x="590" y="1594"/>
                  </a:lnTo>
                  <a:close/>
                  <a:moveTo>
                    <a:pt x="458" y="1594"/>
                  </a:moveTo>
                  <a:lnTo>
                    <a:pt x="383" y="1594"/>
                  </a:lnTo>
                  <a:lnTo>
                    <a:pt x="383" y="1577"/>
                  </a:lnTo>
                  <a:lnTo>
                    <a:pt x="458" y="1577"/>
                  </a:lnTo>
                  <a:lnTo>
                    <a:pt x="458" y="1594"/>
                  </a:lnTo>
                  <a:close/>
                  <a:moveTo>
                    <a:pt x="327" y="1594"/>
                  </a:moveTo>
                  <a:lnTo>
                    <a:pt x="252" y="1594"/>
                  </a:lnTo>
                  <a:lnTo>
                    <a:pt x="252" y="1577"/>
                  </a:lnTo>
                  <a:lnTo>
                    <a:pt x="327" y="1577"/>
                  </a:lnTo>
                  <a:lnTo>
                    <a:pt x="327" y="1594"/>
                  </a:lnTo>
                  <a:close/>
                  <a:moveTo>
                    <a:pt x="195" y="1594"/>
                  </a:moveTo>
                  <a:lnTo>
                    <a:pt x="174" y="1594"/>
                  </a:lnTo>
                  <a:lnTo>
                    <a:pt x="166" y="1593"/>
                  </a:lnTo>
                  <a:lnTo>
                    <a:pt x="157" y="1593"/>
                  </a:lnTo>
                  <a:lnTo>
                    <a:pt x="139" y="1590"/>
                  </a:lnTo>
                  <a:lnTo>
                    <a:pt x="123" y="1587"/>
                  </a:lnTo>
                  <a:lnTo>
                    <a:pt x="118" y="1585"/>
                  </a:lnTo>
                  <a:lnTo>
                    <a:pt x="124" y="1569"/>
                  </a:lnTo>
                  <a:lnTo>
                    <a:pt x="127" y="1570"/>
                  </a:lnTo>
                  <a:lnTo>
                    <a:pt x="142" y="1574"/>
                  </a:lnTo>
                  <a:lnTo>
                    <a:pt x="158" y="1576"/>
                  </a:lnTo>
                  <a:lnTo>
                    <a:pt x="166" y="1576"/>
                  </a:lnTo>
                  <a:lnTo>
                    <a:pt x="174" y="1577"/>
                  </a:lnTo>
                  <a:lnTo>
                    <a:pt x="195" y="1577"/>
                  </a:lnTo>
                  <a:lnTo>
                    <a:pt x="195" y="1594"/>
                  </a:lnTo>
                  <a:close/>
                  <a:moveTo>
                    <a:pt x="66" y="1559"/>
                  </a:moveTo>
                  <a:lnTo>
                    <a:pt x="64" y="1558"/>
                  </a:lnTo>
                  <a:lnTo>
                    <a:pt x="51" y="1548"/>
                  </a:lnTo>
                  <a:lnTo>
                    <a:pt x="40" y="1535"/>
                  </a:lnTo>
                  <a:lnTo>
                    <a:pt x="30" y="1523"/>
                  </a:lnTo>
                  <a:lnTo>
                    <a:pt x="21" y="1510"/>
                  </a:lnTo>
                  <a:lnTo>
                    <a:pt x="16" y="1503"/>
                  </a:lnTo>
                  <a:lnTo>
                    <a:pt x="34" y="1495"/>
                  </a:lnTo>
                  <a:lnTo>
                    <a:pt x="36" y="1501"/>
                  </a:lnTo>
                  <a:lnTo>
                    <a:pt x="44" y="1513"/>
                  </a:lnTo>
                  <a:lnTo>
                    <a:pt x="54" y="1524"/>
                  </a:lnTo>
                  <a:lnTo>
                    <a:pt x="64" y="1534"/>
                  </a:lnTo>
                  <a:lnTo>
                    <a:pt x="75" y="1544"/>
                  </a:lnTo>
                  <a:lnTo>
                    <a:pt x="77" y="1546"/>
                  </a:lnTo>
                  <a:lnTo>
                    <a:pt x="66" y="1559"/>
                  </a:lnTo>
                  <a:close/>
                  <a:moveTo>
                    <a:pt x="1" y="1452"/>
                  </a:moveTo>
                  <a:lnTo>
                    <a:pt x="0" y="1451"/>
                  </a:lnTo>
                  <a:lnTo>
                    <a:pt x="0" y="1442"/>
                  </a:lnTo>
                  <a:lnTo>
                    <a:pt x="0" y="1434"/>
                  </a:lnTo>
                  <a:lnTo>
                    <a:pt x="19" y="1433"/>
                  </a:lnTo>
                  <a:lnTo>
                    <a:pt x="19" y="1441"/>
                  </a:lnTo>
                  <a:lnTo>
                    <a:pt x="19" y="1447"/>
                  </a:lnTo>
                  <a:lnTo>
                    <a:pt x="19" y="1449"/>
                  </a:lnTo>
                  <a:lnTo>
                    <a:pt x="1" y="14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8" name="Freeform 45"/>
            <p:cNvSpPr>
              <a:spLocks/>
            </p:cNvSpPr>
            <p:nvPr/>
          </p:nvSpPr>
          <p:spPr bwMode="auto">
            <a:xfrm>
              <a:off x="1139371" y="6379935"/>
              <a:ext cx="911225" cy="1108075"/>
            </a:xfrm>
            <a:custGeom>
              <a:avLst/>
              <a:gdLst>
                <a:gd name="T0" fmla="*/ 2147483647 w 1148"/>
                <a:gd name="T1" fmla="*/ 2147483647 h 1397"/>
                <a:gd name="T2" fmla="*/ 2147483647 w 1148"/>
                <a:gd name="T3" fmla="*/ 2147483647 h 1397"/>
                <a:gd name="T4" fmla="*/ 2147483647 w 1148"/>
                <a:gd name="T5" fmla="*/ 2147483647 h 1397"/>
                <a:gd name="T6" fmla="*/ 2147483647 w 1148"/>
                <a:gd name="T7" fmla="*/ 2147483647 h 1397"/>
                <a:gd name="T8" fmla="*/ 2147483647 w 1148"/>
                <a:gd name="T9" fmla="*/ 0 h 1397"/>
                <a:gd name="T10" fmla="*/ 2147483647 w 1148"/>
                <a:gd name="T11" fmla="*/ 0 h 1397"/>
                <a:gd name="T12" fmla="*/ 2147483647 w 1148"/>
                <a:gd name="T13" fmla="*/ 0 h 1397"/>
                <a:gd name="T14" fmla="*/ 2147483647 w 1148"/>
                <a:gd name="T15" fmla="*/ 0 h 1397"/>
                <a:gd name="T16" fmla="*/ 2147483647 w 1148"/>
                <a:gd name="T17" fmla="*/ 0 h 1397"/>
                <a:gd name="T18" fmla="*/ 2147483647 w 1148"/>
                <a:gd name="T19" fmla="*/ 0 h 1397"/>
                <a:gd name="T20" fmla="*/ 2147483647 w 1148"/>
                <a:gd name="T21" fmla="*/ 0 h 1397"/>
                <a:gd name="T22" fmla="*/ 2147483647 w 1148"/>
                <a:gd name="T23" fmla="*/ 0 h 1397"/>
                <a:gd name="T24" fmla="*/ 2147483647 w 1148"/>
                <a:gd name="T25" fmla="*/ 0 h 1397"/>
                <a:gd name="T26" fmla="*/ 2147483647 w 1148"/>
                <a:gd name="T27" fmla="*/ 2147483647 h 1397"/>
                <a:gd name="T28" fmla="*/ 2147483647 w 1148"/>
                <a:gd name="T29" fmla="*/ 2147483647 h 1397"/>
                <a:gd name="T30" fmla="*/ 2147483647 w 1148"/>
                <a:gd name="T31" fmla="*/ 2147483647 h 1397"/>
                <a:gd name="T32" fmla="*/ 2147483647 w 1148"/>
                <a:gd name="T33" fmla="*/ 2147483647 h 1397"/>
                <a:gd name="T34" fmla="*/ 2147483647 w 1148"/>
                <a:gd name="T35" fmla="*/ 2147483647 h 1397"/>
                <a:gd name="T36" fmla="*/ 2147483647 w 1148"/>
                <a:gd name="T37" fmla="*/ 2147483647 h 1397"/>
                <a:gd name="T38" fmla="*/ 2147483647 w 1148"/>
                <a:gd name="T39" fmla="*/ 2147483647 h 1397"/>
                <a:gd name="T40" fmla="*/ 2147483647 w 1148"/>
                <a:gd name="T41" fmla="*/ 2147483647 h 1397"/>
                <a:gd name="T42" fmla="*/ 2147483647 w 1148"/>
                <a:gd name="T43" fmla="*/ 2147483647 h 1397"/>
                <a:gd name="T44" fmla="*/ 2147483647 w 1148"/>
                <a:gd name="T45" fmla="*/ 2147483647 h 1397"/>
                <a:gd name="T46" fmla="*/ 2147483647 w 1148"/>
                <a:gd name="T47" fmla="*/ 2147483647 h 1397"/>
                <a:gd name="T48" fmla="*/ 2147483647 w 1148"/>
                <a:gd name="T49" fmla="*/ 2147483647 h 1397"/>
                <a:gd name="T50" fmla="*/ 2147483647 w 1148"/>
                <a:gd name="T51" fmla="*/ 2147483647 h 1397"/>
                <a:gd name="T52" fmla="*/ 2147483647 w 1148"/>
                <a:gd name="T53" fmla="*/ 2147483647 h 1397"/>
                <a:gd name="T54" fmla="*/ 2147483647 w 1148"/>
                <a:gd name="T55" fmla="*/ 2147483647 h 1397"/>
                <a:gd name="T56" fmla="*/ 2147483647 w 1148"/>
                <a:gd name="T57" fmla="*/ 2147483647 h 1397"/>
                <a:gd name="T58" fmla="*/ 2147483647 w 1148"/>
                <a:gd name="T59" fmla="*/ 2147483647 h 1397"/>
                <a:gd name="T60" fmla="*/ 2147483647 w 1148"/>
                <a:gd name="T61" fmla="*/ 2147483647 h 1397"/>
                <a:gd name="T62" fmla="*/ 2147483647 w 1148"/>
                <a:gd name="T63" fmla="*/ 2147483647 h 1397"/>
                <a:gd name="T64" fmla="*/ 2147483647 w 1148"/>
                <a:gd name="T65" fmla="*/ 2147483647 h 1397"/>
                <a:gd name="T66" fmla="*/ 0 w 1148"/>
                <a:gd name="T67" fmla="*/ 2147483647 h 13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8"/>
                <a:gd name="T103" fmla="*/ 0 h 1397"/>
                <a:gd name="T104" fmla="*/ 1148 w 1148"/>
                <a:gd name="T105" fmla="*/ 1397 h 13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8" h="1397">
                  <a:moveTo>
                    <a:pt x="0" y="175"/>
                  </a:moveTo>
                  <a:lnTo>
                    <a:pt x="1" y="158"/>
                  </a:lnTo>
                  <a:lnTo>
                    <a:pt x="4" y="140"/>
                  </a:lnTo>
                  <a:lnTo>
                    <a:pt x="9" y="124"/>
                  </a:lnTo>
                  <a:lnTo>
                    <a:pt x="15" y="107"/>
                  </a:lnTo>
                  <a:lnTo>
                    <a:pt x="23" y="92"/>
                  </a:lnTo>
                  <a:lnTo>
                    <a:pt x="33" y="78"/>
                  </a:lnTo>
                  <a:lnTo>
                    <a:pt x="44" y="64"/>
                  </a:lnTo>
                  <a:lnTo>
                    <a:pt x="56" y="52"/>
                  </a:lnTo>
                  <a:lnTo>
                    <a:pt x="69" y="41"/>
                  </a:lnTo>
                  <a:lnTo>
                    <a:pt x="85" y="30"/>
                  </a:lnTo>
                  <a:lnTo>
                    <a:pt x="100" y="21"/>
                  </a:lnTo>
                  <a:lnTo>
                    <a:pt x="117" y="14"/>
                  </a:lnTo>
                  <a:lnTo>
                    <a:pt x="134" y="8"/>
                  </a:lnTo>
                  <a:lnTo>
                    <a:pt x="152" y="4"/>
                  </a:lnTo>
                  <a:lnTo>
                    <a:pt x="172" y="1"/>
                  </a:lnTo>
                  <a:lnTo>
                    <a:pt x="191" y="0"/>
                  </a:lnTo>
                  <a:lnTo>
                    <a:pt x="957" y="0"/>
                  </a:lnTo>
                  <a:lnTo>
                    <a:pt x="976" y="1"/>
                  </a:lnTo>
                  <a:lnTo>
                    <a:pt x="995" y="4"/>
                  </a:lnTo>
                  <a:lnTo>
                    <a:pt x="1013" y="8"/>
                  </a:lnTo>
                  <a:lnTo>
                    <a:pt x="1031" y="14"/>
                  </a:lnTo>
                  <a:lnTo>
                    <a:pt x="1047" y="21"/>
                  </a:lnTo>
                  <a:lnTo>
                    <a:pt x="1064" y="30"/>
                  </a:lnTo>
                  <a:lnTo>
                    <a:pt x="1078" y="41"/>
                  </a:lnTo>
                  <a:lnTo>
                    <a:pt x="1091" y="52"/>
                  </a:lnTo>
                  <a:lnTo>
                    <a:pt x="1105" y="64"/>
                  </a:lnTo>
                  <a:lnTo>
                    <a:pt x="1116" y="78"/>
                  </a:lnTo>
                  <a:lnTo>
                    <a:pt x="1124" y="92"/>
                  </a:lnTo>
                  <a:lnTo>
                    <a:pt x="1132" y="107"/>
                  </a:lnTo>
                  <a:lnTo>
                    <a:pt x="1139" y="124"/>
                  </a:lnTo>
                  <a:lnTo>
                    <a:pt x="1144" y="140"/>
                  </a:lnTo>
                  <a:lnTo>
                    <a:pt x="1147" y="158"/>
                  </a:lnTo>
                  <a:lnTo>
                    <a:pt x="1148" y="175"/>
                  </a:lnTo>
                  <a:lnTo>
                    <a:pt x="1148" y="1222"/>
                  </a:lnTo>
                  <a:lnTo>
                    <a:pt x="1147" y="1240"/>
                  </a:lnTo>
                  <a:lnTo>
                    <a:pt x="1144" y="1257"/>
                  </a:lnTo>
                  <a:lnTo>
                    <a:pt x="1139" y="1273"/>
                  </a:lnTo>
                  <a:lnTo>
                    <a:pt x="1132" y="1289"/>
                  </a:lnTo>
                  <a:lnTo>
                    <a:pt x="1124" y="1305"/>
                  </a:lnTo>
                  <a:lnTo>
                    <a:pt x="1116" y="1320"/>
                  </a:lnTo>
                  <a:lnTo>
                    <a:pt x="1105" y="1333"/>
                  </a:lnTo>
                  <a:lnTo>
                    <a:pt x="1091" y="1345"/>
                  </a:lnTo>
                  <a:lnTo>
                    <a:pt x="1078" y="1357"/>
                  </a:lnTo>
                  <a:lnTo>
                    <a:pt x="1064" y="1367"/>
                  </a:lnTo>
                  <a:lnTo>
                    <a:pt x="1047" y="1375"/>
                  </a:lnTo>
                  <a:lnTo>
                    <a:pt x="1031" y="1382"/>
                  </a:lnTo>
                  <a:lnTo>
                    <a:pt x="1013" y="1389"/>
                  </a:lnTo>
                  <a:lnTo>
                    <a:pt x="995" y="1394"/>
                  </a:lnTo>
                  <a:lnTo>
                    <a:pt x="976" y="1396"/>
                  </a:lnTo>
                  <a:lnTo>
                    <a:pt x="957" y="1397"/>
                  </a:lnTo>
                  <a:lnTo>
                    <a:pt x="191" y="1397"/>
                  </a:lnTo>
                  <a:lnTo>
                    <a:pt x="172" y="1396"/>
                  </a:lnTo>
                  <a:lnTo>
                    <a:pt x="152" y="1394"/>
                  </a:lnTo>
                  <a:lnTo>
                    <a:pt x="134" y="1389"/>
                  </a:lnTo>
                  <a:lnTo>
                    <a:pt x="117" y="1382"/>
                  </a:lnTo>
                  <a:lnTo>
                    <a:pt x="100" y="1375"/>
                  </a:lnTo>
                  <a:lnTo>
                    <a:pt x="85" y="1367"/>
                  </a:lnTo>
                  <a:lnTo>
                    <a:pt x="69" y="1357"/>
                  </a:lnTo>
                  <a:lnTo>
                    <a:pt x="56" y="1345"/>
                  </a:lnTo>
                  <a:lnTo>
                    <a:pt x="44" y="1333"/>
                  </a:lnTo>
                  <a:lnTo>
                    <a:pt x="33" y="1320"/>
                  </a:lnTo>
                  <a:lnTo>
                    <a:pt x="23" y="1305"/>
                  </a:lnTo>
                  <a:lnTo>
                    <a:pt x="15" y="1289"/>
                  </a:lnTo>
                  <a:lnTo>
                    <a:pt x="9" y="1273"/>
                  </a:lnTo>
                  <a:lnTo>
                    <a:pt x="4" y="1257"/>
                  </a:lnTo>
                  <a:lnTo>
                    <a:pt x="1" y="1240"/>
                  </a:lnTo>
                  <a:lnTo>
                    <a:pt x="0" y="1222"/>
                  </a:lnTo>
                  <a:lnTo>
                    <a:pt x="0" y="175"/>
                  </a:lnTo>
                  <a:close/>
                </a:path>
              </a:pathLst>
            </a:custGeom>
            <a:solidFill>
              <a:srgbClr val="FFDFAF"/>
            </a:solidFill>
            <a:ln w="9525">
              <a:noFill/>
              <a:round/>
              <a:headEnd/>
              <a:tailEnd/>
            </a:ln>
          </p:spPr>
          <p:txBody>
            <a:bodyPr/>
            <a:lstStyle/>
            <a:p>
              <a:endParaRPr lang="ja-JP" altLang="en-US"/>
            </a:p>
          </p:txBody>
        </p:sp>
        <p:sp>
          <p:nvSpPr>
            <p:cNvPr id="29" name="Freeform 46"/>
            <p:cNvSpPr>
              <a:spLocks noEditPoints="1"/>
            </p:cNvSpPr>
            <p:nvPr/>
          </p:nvSpPr>
          <p:spPr bwMode="auto">
            <a:xfrm>
              <a:off x="1133021" y="6373585"/>
              <a:ext cx="925513" cy="1122363"/>
            </a:xfrm>
            <a:custGeom>
              <a:avLst/>
              <a:gdLst>
                <a:gd name="T0" fmla="*/ 0 w 1167"/>
                <a:gd name="T1" fmla="*/ 2147483647 h 1414"/>
                <a:gd name="T2" fmla="*/ 0 w 1167"/>
                <a:gd name="T3" fmla="*/ 2147483647 h 1414"/>
                <a:gd name="T4" fmla="*/ 0 w 1167"/>
                <a:gd name="T5" fmla="*/ 2147483647 h 1414"/>
                <a:gd name="T6" fmla="*/ 0 w 1167"/>
                <a:gd name="T7" fmla="*/ 2147483647 h 1414"/>
                <a:gd name="T8" fmla="*/ 0 w 1167"/>
                <a:gd name="T9" fmla="*/ 2147483647 h 1414"/>
                <a:gd name="T10" fmla="*/ 0 w 1167"/>
                <a:gd name="T11" fmla="*/ 2147483647 h 1414"/>
                <a:gd name="T12" fmla="*/ 0 w 1167"/>
                <a:gd name="T13" fmla="*/ 2147483647 h 1414"/>
                <a:gd name="T14" fmla="*/ 0 w 1167"/>
                <a:gd name="T15" fmla="*/ 2147483647 h 1414"/>
                <a:gd name="T16" fmla="*/ 0 w 1167"/>
                <a:gd name="T17" fmla="*/ 2147483647 h 1414"/>
                <a:gd name="T18" fmla="*/ 0 w 1167"/>
                <a:gd name="T19" fmla="*/ 2147483647 h 1414"/>
                <a:gd name="T20" fmla="*/ 0 w 1167"/>
                <a:gd name="T21" fmla="*/ 2147483647 h 1414"/>
                <a:gd name="T22" fmla="*/ 0 w 1167"/>
                <a:gd name="T23" fmla="*/ 2147483647 h 1414"/>
                <a:gd name="T24" fmla="*/ 2147483647 w 1167"/>
                <a:gd name="T25" fmla="*/ 2147483647 h 1414"/>
                <a:gd name="T26" fmla="*/ 2147483647 w 1167"/>
                <a:gd name="T27" fmla="*/ 2147483647 h 1414"/>
                <a:gd name="T28" fmla="*/ 2147483647 w 1167"/>
                <a:gd name="T29" fmla="*/ 2147483647 h 1414"/>
                <a:gd name="T30" fmla="*/ 2147483647 w 1167"/>
                <a:gd name="T31" fmla="*/ 2147483647 h 1414"/>
                <a:gd name="T32" fmla="*/ 2147483647 w 1167"/>
                <a:gd name="T33" fmla="*/ 2147483647 h 1414"/>
                <a:gd name="T34" fmla="*/ 2147483647 w 1167"/>
                <a:gd name="T35" fmla="*/ 2147483647 h 1414"/>
                <a:gd name="T36" fmla="*/ 2147483647 w 1167"/>
                <a:gd name="T37" fmla="*/ 2147483647 h 1414"/>
                <a:gd name="T38" fmla="*/ 2147483647 w 1167"/>
                <a:gd name="T39" fmla="*/ 2147483647 h 1414"/>
                <a:gd name="T40" fmla="*/ 2147483647 w 1167"/>
                <a:gd name="T41" fmla="*/ 2147483647 h 1414"/>
                <a:gd name="T42" fmla="*/ 2147483647 w 1167"/>
                <a:gd name="T43" fmla="*/ 2147483647 h 1414"/>
                <a:gd name="T44" fmla="*/ 2147483647 w 1167"/>
                <a:gd name="T45" fmla="*/ 2147483647 h 1414"/>
                <a:gd name="T46" fmla="*/ 2147483647 w 1167"/>
                <a:gd name="T47" fmla="*/ 2147483647 h 1414"/>
                <a:gd name="T48" fmla="*/ 2147483647 w 1167"/>
                <a:gd name="T49" fmla="*/ 2147483647 h 1414"/>
                <a:gd name="T50" fmla="*/ 2147483647 w 1167"/>
                <a:gd name="T51" fmla="*/ 2147483647 h 1414"/>
                <a:gd name="T52" fmla="*/ 2147483647 w 1167"/>
                <a:gd name="T53" fmla="*/ 2147483647 h 1414"/>
                <a:gd name="T54" fmla="*/ 2147483647 w 1167"/>
                <a:gd name="T55" fmla="*/ 2147483647 h 1414"/>
                <a:gd name="T56" fmla="*/ 2147483647 w 1167"/>
                <a:gd name="T57" fmla="*/ 2147483647 h 1414"/>
                <a:gd name="T58" fmla="*/ 2147483647 w 1167"/>
                <a:gd name="T59" fmla="*/ 2147483647 h 1414"/>
                <a:gd name="T60" fmla="*/ 2147483647 w 1167"/>
                <a:gd name="T61" fmla="*/ 2147483647 h 1414"/>
                <a:gd name="T62" fmla="*/ 2147483647 w 1167"/>
                <a:gd name="T63" fmla="*/ 2147483647 h 1414"/>
                <a:gd name="T64" fmla="*/ 2147483647 w 1167"/>
                <a:gd name="T65" fmla="*/ 2147483647 h 1414"/>
                <a:gd name="T66" fmla="*/ 2147483647 w 1167"/>
                <a:gd name="T67" fmla="*/ 2147483647 h 1414"/>
                <a:gd name="T68" fmla="*/ 2147483647 w 1167"/>
                <a:gd name="T69" fmla="*/ 2147483647 h 1414"/>
                <a:gd name="T70" fmla="*/ 2147483647 w 1167"/>
                <a:gd name="T71" fmla="*/ 2147483647 h 1414"/>
                <a:gd name="T72" fmla="*/ 2147483647 w 1167"/>
                <a:gd name="T73" fmla="*/ 2147483647 h 1414"/>
                <a:gd name="T74" fmla="*/ 2147483647 w 1167"/>
                <a:gd name="T75" fmla="*/ 2147483647 h 1414"/>
                <a:gd name="T76" fmla="*/ 2147483647 w 1167"/>
                <a:gd name="T77" fmla="*/ 2147483647 h 1414"/>
                <a:gd name="T78" fmla="*/ 2147483647 w 1167"/>
                <a:gd name="T79" fmla="*/ 2147483647 h 1414"/>
                <a:gd name="T80" fmla="*/ 2147483647 w 1167"/>
                <a:gd name="T81" fmla="*/ 2147483647 h 1414"/>
                <a:gd name="T82" fmla="*/ 2147483647 w 1167"/>
                <a:gd name="T83" fmla="*/ 2147483647 h 1414"/>
                <a:gd name="T84" fmla="*/ 2147483647 w 1167"/>
                <a:gd name="T85" fmla="*/ 2147483647 h 1414"/>
                <a:gd name="T86" fmla="*/ 2147483647 w 1167"/>
                <a:gd name="T87" fmla="*/ 2147483647 h 1414"/>
                <a:gd name="T88" fmla="*/ 2147483647 w 1167"/>
                <a:gd name="T89" fmla="*/ 2147483647 h 1414"/>
                <a:gd name="T90" fmla="*/ 2147483647 w 1167"/>
                <a:gd name="T91" fmla="*/ 2147483647 h 1414"/>
                <a:gd name="T92" fmla="*/ 2147483647 w 1167"/>
                <a:gd name="T93" fmla="*/ 2147483647 h 1414"/>
                <a:gd name="T94" fmla="*/ 2147483647 w 1167"/>
                <a:gd name="T95" fmla="*/ 2147483647 h 1414"/>
                <a:gd name="T96" fmla="*/ 2147483647 w 1167"/>
                <a:gd name="T97" fmla="*/ 2147483647 h 1414"/>
                <a:gd name="T98" fmla="*/ 2147483647 w 1167"/>
                <a:gd name="T99" fmla="*/ 2147483647 h 1414"/>
                <a:gd name="T100" fmla="*/ 2147483647 w 1167"/>
                <a:gd name="T101" fmla="*/ 2147483647 h 1414"/>
                <a:gd name="T102" fmla="*/ 2147483647 w 1167"/>
                <a:gd name="T103" fmla="*/ 2147483647 h 1414"/>
                <a:gd name="T104" fmla="*/ 2147483647 w 1167"/>
                <a:gd name="T105" fmla="*/ 2147483647 h 1414"/>
                <a:gd name="T106" fmla="*/ 2147483647 w 1167"/>
                <a:gd name="T107" fmla="*/ 2147483647 h 1414"/>
                <a:gd name="T108" fmla="*/ 0 w 1167"/>
                <a:gd name="T109" fmla="*/ 2147483647 h 1414"/>
                <a:gd name="T110" fmla="*/ 0 w 1167"/>
                <a:gd name="T111" fmla="*/ 2147483647 h 1414"/>
                <a:gd name="T112" fmla="*/ 2147483647 w 1167"/>
                <a:gd name="T113" fmla="*/ 2147483647 h 1414"/>
                <a:gd name="T114" fmla="*/ 0 w 1167"/>
                <a:gd name="T115" fmla="*/ 2147483647 h 1414"/>
                <a:gd name="T116" fmla="*/ 0 w 1167"/>
                <a:gd name="T117" fmla="*/ 2147483647 h 1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7"/>
                <a:gd name="T178" fmla="*/ 0 h 1414"/>
                <a:gd name="T179" fmla="*/ 1167 w 1167"/>
                <a:gd name="T180" fmla="*/ 1414 h 14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7" h="1414">
                  <a:moveTo>
                    <a:pt x="0" y="1230"/>
                  </a:moveTo>
                  <a:lnTo>
                    <a:pt x="0" y="1161"/>
                  </a:lnTo>
                  <a:lnTo>
                    <a:pt x="19" y="1161"/>
                  </a:lnTo>
                  <a:lnTo>
                    <a:pt x="19" y="1230"/>
                  </a:lnTo>
                  <a:lnTo>
                    <a:pt x="0" y="1230"/>
                  </a:lnTo>
                  <a:close/>
                  <a:moveTo>
                    <a:pt x="0" y="1109"/>
                  </a:moveTo>
                  <a:lnTo>
                    <a:pt x="0" y="1041"/>
                  </a:lnTo>
                  <a:lnTo>
                    <a:pt x="19" y="1041"/>
                  </a:lnTo>
                  <a:lnTo>
                    <a:pt x="19" y="1109"/>
                  </a:lnTo>
                  <a:lnTo>
                    <a:pt x="0" y="1109"/>
                  </a:lnTo>
                  <a:close/>
                  <a:moveTo>
                    <a:pt x="0" y="989"/>
                  </a:moveTo>
                  <a:lnTo>
                    <a:pt x="0" y="920"/>
                  </a:lnTo>
                  <a:lnTo>
                    <a:pt x="19" y="920"/>
                  </a:lnTo>
                  <a:lnTo>
                    <a:pt x="19" y="989"/>
                  </a:lnTo>
                  <a:lnTo>
                    <a:pt x="0" y="989"/>
                  </a:lnTo>
                  <a:close/>
                  <a:moveTo>
                    <a:pt x="0" y="869"/>
                  </a:moveTo>
                  <a:lnTo>
                    <a:pt x="0" y="800"/>
                  </a:lnTo>
                  <a:lnTo>
                    <a:pt x="19" y="800"/>
                  </a:lnTo>
                  <a:lnTo>
                    <a:pt x="19" y="869"/>
                  </a:lnTo>
                  <a:lnTo>
                    <a:pt x="0" y="869"/>
                  </a:lnTo>
                  <a:close/>
                  <a:moveTo>
                    <a:pt x="0" y="748"/>
                  </a:moveTo>
                  <a:lnTo>
                    <a:pt x="0" y="680"/>
                  </a:lnTo>
                  <a:lnTo>
                    <a:pt x="19" y="680"/>
                  </a:lnTo>
                  <a:lnTo>
                    <a:pt x="19" y="748"/>
                  </a:lnTo>
                  <a:lnTo>
                    <a:pt x="0" y="748"/>
                  </a:lnTo>
                  <a:close/>
                  <a:moveTo>
                    <a:pt x="0" y="628"/>
                  </a:moveTo>
                  <a:lnTo>
                    <a:pt x="0" y="559"/>
                  </a:lnTo>
                  <a:lnTo>
                    <a:pt x="19" y="559"/>
                  </a:lnTo>
                  <a:lnTo>
                    <a:pt x="19" y="628"/>
                  </a:lnTo>
                  <a:lnTo>
                    <a:pt x="0" y="628"/>
                  </a:lnTo>
                  <a:close/>
                  <a:moveTo>
                    <a:pt x="0" y="508"/>
                  </a:moveTo>
                  <a:lnTo>
                    <a:pt x="0" y="439"/>
                  </a:lnTo>
                  <a:lnTo>
                    <a:pt x="19" y="439"/>
                  </a:lnTo>
                  <a:lnTo>
                    <a:pt x="19" y="508"/>
                  </a:lnTo>
                  <a:lnTo>
                    <a:pt x="0" y="508"/>
                  </a:lnTo>
                  <a:close/>
                  <a:moveTo>
                    <a:pt x="0" y="387"/>
                  </a:moveTo>
                  <a:lnTo>
                    <a:pt x="0" y="319"/>
                  </a:lnTo>
                  <a:lnTo>
                    <a:pt x="19" y="319"/>
                  </a:lnTo>
                  <a:lnTo>
                    <a:pt x="19" y="387"/>
                  </a:lnTo>
                  <a:lnTo>
                    <a:pt x="0" y="387"/>
                  </a:lnTo>
                  <a:close/>
                  <a:moveTo>
                    <a:pt x="0" y="267"/>
                  </a:moveTo>
                  <a:lnTo>
                    <a:pt x="0" y="198"/>
                  </a:lnTo>
                  <a:lnTo>
                    <a:pt x="19" y="198"/>
                  </a:lnTo>
                  <a:lnTo>
                    <a:pt x="19" y="267"/>
                  </a:lnTo>
                  <a:lnTo>
                    <a:pt x="0" y="267"/>
                  </a:lnTo>
                  <a:close/>
                  <a:moveTo>
                    <a:pt x="4" y="145"/>
                  </a:moveTo>
                  <a:lnTo>
                    <a:pt x="5" y="138"/>
                  </a:lnTo>
                  <a:lnTo>
                    <a:pt x="9" y="128"/>
                  </a:lnTo>
                  <a:lnTo>
                    <a:pt x="12" y="120"/>
                  </a:lnTo>
                  <a:lnTo>
                    <a:pt x="15" y="112"/>
                  </a:lnTo>
                  <a:lnTo>
                    <a:pt x="23" y="96"/>
                  </a:lnTo>
                  <a:lnTo>
                    <a:pt x="33" y="81"/>
                  </a:lnTo>
                  <a:lnTo>
                    <a:pt x="35" y="79"/>
                  </a:lnTo>
                  <a:lnTo>
                    <a:pt x="50" y="89"/>
                  </a:lnTo>
                  <a:lnTo>
                    <a:pt x="50" y="90"/>
                  </a:lnTo>
                  <a:lnTo>
                    <a:pt x="41" y="103"/>
                  </a:lnTo>
                  <a:lnTo>
                    <a:pt x="33" y="118"/>
                  </a:lnTo>
                  <a:lnTo>
                    <a:pt x="30" y="125"/>
                  </a:lnTo>
                  <a:lnTo>
                    <a:pt x="26" y="134"/>
                  </a:lnTo>
                  <a:lnTo>
                    <a:pt x="24" y="142"/>
                  </a:lnTo>
                  <a:lnTo>
                    <a:pt x="22" y="149"/>
                  </a:lnTo>
                  <a:lnTo>
                    <a:pt x="4" y="145"/>
                  </a:lnTo>
                  <a:close/>
                  <a:moveTo>
                    <a:pt x="75" y="39"/>
                  </a:moveTo>
                  <a:lnTo>
                    <a:pt x="87" y="31"/>
                  </a:lnTo>
                  <a:lnTo>
                    <a:pt x="104" y="22"/>
                  </a:lnTo>
                  <a:lnTo>
                    <a:pt x="121" y="14"/>
                  </a:lnTo>
                  <a:lnTo>
                    <a:pt x="131" y="11"/>
                  </a:lnTo>
                  <a:lnTo>
                    <a:pt x="140" y="8"/>
                  </a:lnTo>
                  <a:lnTo>
                    <a:pt x="145" y="7"/>
                  </a:lnTo>
                  <a:lnTo>
                    <a:pt x="150" y="23"/>
                  </a:lnTo>
                  <a:lnTo>
                    <a:pt x="146" y="24"/>
                  </a:lnTo>
                  <a:lnTo>
                    <a:pt x="138" y="27"/>
                  </a:lnTo>
                  <a:lnTo>
                    <a:pt x="130" y="29"/>
                  </a:lnTo>
                  <a:lnTo>
                    <a:pt x="114" y="36"/>
                  </a:lnTo>
                  <a:lnTo>
                    <a:pt x="99" y="45"/>
                  </a:lnTo>
                  <a:lnTo>
                    <a:pt x="86" y="54"/>
                  </a:lnTo>
                  <a:lnTo>
                    <a:pt x="75" y="39"/>
                  </a:lnTo>
                  <a:close/>
                  <a:moveTo>
                    <a:pt x="203" y="0"/>
                  </a:moveTo>
                  <a:lnTo>
                    <a:pt x="278" y="0"/>
                  </a:lnTo>
                  <a:lnTo>
                    <a:pt x="278" y="17"/>
                  </a:lnTo>
                  <a:lnTo>
                    <a:pt x="203" y="17"/>
                  </a:lnTo>
                  <a:lnTo>
                    <a:pt x="203" y="0"/>
                  </a:lnTo>
                  <a:close/>
                  <a:moveTo>
                    <a:pt x="335" y="0"/>
                  </a:moveTo>
                  <a:lnTo>
                    <a:pt x="410" y="0"/>
                  </a:lnTo>
                  <a:lnTo>
                    <a:pt x="410" y="17"/>
                  </a:lnTo>
                  <a:lnTo>
                    <a:pt x="335" y="17"/>
                  </a:lnTo>
                  <a:lnTo>
                    <a:pt x="335" y="0"/>
                  </a:lnTo>
                  <a:close/>
                  <a:moveTo>
                    <a:pt x="466" y="0"/>
                  </a:moveTo>
                  <a:lnTo>
                    <a:pt x="541" y="0"/>
                  </a:lnTo>
                  <a:lnTo>
                    <a:pt x="541" y="17"/>
                  </a:lnTo>
                  <a:lnTo>
                    <a:pt x="466" y="17"/>
                  </a:lnTo>
                  <a:lnTo>
                    <a:pt x="466" y="0"/>
                  </a:lnTo>
                  <a:close/>
                  <a:moveTo>
                    <a:pt x="598" y="0"/>
                  </a:moveTo>
                  <a:lnTo>
                    <a:pt x="673" y="0"/>
                  </a:lnTo>
                  <a:lnTo>
                    <a:pt x="673" y="17"/>
                  </a:lnTo>
                  <a:lnTo>
                    <a:pt x="598" y="17"/>
                  </a:lnTo>
                  <a:lnTo>
                    <a:pt x="598" y="0"/>
                  </a:lnTo>
                  <a:close/>
                  <a:moveTo>
                    <a:pt x="729" y="0"/>
                  </a:moveTo>
                  <a:lnTo>
                    <a:pt x="804" y="0"/>
                  </a:lnTo>
                  <a:lnTo>
                    <a:pt x="804" y="17"/>
                  </a:lnTo>
                  <a:lnTo>
                    <a:pt x="729" y="17"/>
                  </a:lnTo>
                  <a:lnTo>
                    <a:pt x="729" y="0"/>
                  </a:lnTo>
                  <a:close/>
                  <a:moveTo>
                    <a:pt x="861" y="0"/>
                  </a:moveTo>
                  <a:lnTo>
                    <a:pt x="936" y="0"/>
                  </a:lnTo>
                  <a:lnTo>
                    <a:pt x="936" y="17"/>
                  </a:lnTo>
                  <a:lnTo>
                    <a:pt x="861" y="17"/>
                  </a:lnTo>
                  <a:lnTo>
                    <a:pt x="861" y="0"/>
                  </a:lnTo>
                  <a:close/>
                  <a:moveTo>
                    <a:pt x="993" y="1"/>
                  </a:moveTo>
                  <a:lnTo>
                    <a:pt x="995" y="2"/>
                  </a:lnTo>
                  <a:lnTo>
                    <a:pt x="1005" y="3"/>
                  </a:lnTo>
                  <a:lnTo>
                    <a:pt x="1015" y="5"/>
                  </a:lnTo>
                  <a:lnTo>
                    <a:pt x="1025" y="8"/>
                  </a:lnTo>
                  <a:lnTo>
                    <a:pt x="1034" y="11"/>
                  </a:lnTo>
                  <a:lnTo>
                    <a:pt x="1044" y="14"/>
                  </a:lnTo>
                  <a:lnTo>
                    <a:pt x="1061" y="21"/>
                  </a:lnTo>
                  <a:lnTo>
                    <a:pt x="1067" y="25"/>
                  </a:lnTo>
                  <a:lnTo>
                    <a:pt x="1057" y="39"/>
                  </a:lnTo>
                  <a:lnTo>
                    <a:pt x="1053" y="37"/>
                  </a:lnTo>
                  <a:lnTo>
                    <a:pt x="1036" y="30"/>
                  </a:lnTo>
                  <a:lnTo>
                    <a:pt x="1028" y="27"/>
                  </a:lnTo>
                  <a:lnTo>
                    <a:pt x="1020" y="24"/>
                  </a:lnTo>
                  <a:lnTo>
                    <a:pt x="1011" y="22"/>
                  </a:lnTo>
                  <a:lnTo>
                    <a:pt x="1002" y="20"/>
                  </a:lnTo>
                  <a:lnTo>
                    <a:pt x="993" y="19"/>
                  </a:lnTo>
                  <a:lnTo>
                    <a:pt x="990" y="18"/>
                  </a:lnTo>
                  <a:lnTo>
                    <a:pt x="993" y="1"/>
                  </a:lnTo>
                  <a:close/>
                  <a:moveTo>
                    <a:pt x="1112" y="59"/>
                  </a:moveTo>
                  <a:lnTo>
                    <a:pt x="1120" y="66"/>
                  </a:lnTo>
                  <a:lnTo>
                    <a:pt x="1131" y="80"/>
                  </a:lnTo>
                  <a:lnTo>
                    <a:pt x="1142" y="95"/>
                  </a:lnTo>
                  <a:lnTo>
                    <a:pt x="1150" y="111"/>
                  </a:lnTo>
                  <a:lnTo>
                    <a:pt x="1153" y="119"/>
                  </a:lnTo>
                  <a:lnTo>
                    <a:pt x="1137" y="125"/>
                  </a:lnTo>
                  <a:lnTo>
                    <a:pt x="1133" y="119"/>
                  </a:lnTo>
                  <a:lnTo>
                    <a:pt x="1126" y="104"/>
                  </a:lnTo>
                  <a:lnTo>
                    <a:pt x="1117" y="91"/>
                  </a:lnTo>
                  <a:lnTo>
                    <a:pt x="1106" y="78"/>
                  </a:lnTo>
                  <a:lnTo>
                    <a:pt x="1099" y="70"/>
                  </a:lnTo>
                  <a:lnTo>
                    <a:pt x="1112" y="59"/>
                  </a:lnTo>
                  <a:close/>
                  <a:moveTo>
                    <a:pt x="1165" y="172"/>
                  </a:moveTo>
                  <a:lnTo>
                    <a:pt x="1165" y="174"/>
                  </a:lnTo>
                  <a:lnTo>
                    <a:pt x="1167" y="183"/>
                  </a:lnTo>
                  <a:lnTo>
                    <a:pt x="1167" y="242"/>
                  </a:lnTo>
                  <a:lnTo>
                    <a:pt x="1148" y="242"/>
                  </a:lnTo>
                  <a:lnTo>
                    <a:pt x="1148" y="184"/>
                  </a:lnTo>
                  <a:lnTo>
                    <a:pt x="1147" y="175"/>
                  </a:lnTo>
                  <a:lnTo>
                    <a:pt x="1147" y="174"/>
                  </a:lnTo>
                  <a:lnTo>
                    <a:pt x="1165" y="172"/>
                  </a:lnTo>
                  <a:close/>
                  <a:moveTo>
                    <a:pt x="1167" y="293"/>
                  </a:moveTo>
                  <a:lnTo>
                    <a:pt x="1167" y="362"/>
                  </a:lnTo>
                  <a:lnTo>
                    <a:pt x="1148" y="362"/>
                  </a:lnTo>
                  <a:lnTo>
                    <a:pt x="1148" y="293"/>
                  </a:lnTo>
                  <a:lnTo>
                    <a:pt x="1167" y="293"/>
                  </a:lnTo>
                  <a:close/>
                  <a:moveTo>
                    <a:pt x="1167" y="414"/>
                  </a:moveTo>
                  <a:lnTo>
                    <a:pt x="1167" y="482"/>
                  </a:lnTo>
                  <a:lnTo>
                    <a:pt x="1148" y="482"/>
                  </a:lnTo>
                  <a:lnTo>
                    <a:pt x="1148" y="414"/>
                  </a:lnTo>
                  <a:lnTo>
                    <a:pt x="1167" y="414"/>
                  </a:lnTo>
                  <a:close/>
                  <a:moveTo>
                    <a:pt x="1167" y="534"/>
                  </a:moveTo>
                  <a:lnTo>
                    <a:pt x="1167" y="603"/>
                  </a:lnTo>
                  <a:lnTo>
                    <a:pt x="1148" y="603"/>
                  </a:lnTo>
                  <a:lnTo>
                    <a:pt x="1148" y="534"/>
                  </a:lnTo>
                  <a:lnTo>
                    <a:pt x="1167" y="534"/>
                  </a:lnTo>
                  <a:close/>
                  <a:moveTo>
                    <a:pt x="1167" y="654"/>
                  </a:moveTo>
                  <a:lnTo>
                    <a:pt x="1167" y="723"/>
                  </a:lnTo>
                  <a:lnTo>
                    <a:pt x="1148" y="723"/>
                  </a:lnTo>
                  <a:lnTo>
                    <a:pt x="1148" y="654"/>
                  </a:lnTo>
                  <a:lnTo>
                    <a:pt x="1167" y="654"/>
                  </a:lnTo>
                  <a:close/>
                  <a:moveTo>
                    <a:pt x="1167" y="775"/>
                  </a:moveTo>
                  <a:lnTo>
                    <a:pt x="1167" y="843"/>
                  </a:lnTo>
                  <a:lnTo>
                    <a:pt x="1148" y="843"/>
                  </a:lnTo>
                  <a:lnTo>
                    <a:pt x="1148" y="775"/>
                  </a:lnTo>
                  <a:lnTo>
                    <a:pt x="1167" y="775"/>
                  </a:lnTo>
                  <a:close/>
                  <a:moveTo>
                    <a:pt x="1167" y="895"/>
                  </a:moveTo>
                  <a:lnTo>
                    <a:pt x="1167" y="964"/>
                  </a:lnTo>
                  <a:lnTo>
                    <a:pt x="1148" y="964"/>
                  </a:lnTo>
                  <a:lnTo>
                    <a:pt x="1148" y="895"/>
                  </a:lnTo>
                  <a:lnTo>
                    <a:pt x="1167" y="895"/>
                  </a:lnTo>
                  <a:close/>
                  <a:moveTo>
                    <a:pt x="1167" y="1015"/>
                  </a:moveTo>
                  <a:lnTo>
                    <a:pt x="1167" y="1084"/>
                  </a:lnTo>
                  <a:lnTo>
                    <a:pt x="1148" y="1084"/>
                  </a:lnTo>
                  <a:lnTo>
                    <a:pt x="1148" y="1015"/>
                  </a:lnTo>
                  <a:lnTo>
                    <a:pt x="1167" y="1015"/>
                  </a:lnTo>
                  <a:close/>
                  <a:moveTo>
                    <a:pt x="1167" y="1136"/>
                  </a:moveTo>
                  <a:lnTo>
                    <a:pt x="1167" y="1204"/>
                  </a:lnTo>
                  <a:lnTo>
                    <a:pt x="1148" y="1204"/>
                  </a:lnTo>
                  <a:lnTo>
                    <a:pt x="1148" y="1136"/>
                  </a:lnTo>
                  <a:lnTo>
                    <a:pt x="1167" y="1136"/>
                  </a:lnTo>
                  <a:close/>
                  <a:moveTo>
                    <a:pt x="1164" y="1257"/>
                  </a:moveTo>
                  <a:lnTo>
                    <a:pt x="1164" y="1257"/>
                  </a:lnTo>
                  <a:lnTo>
                    <a:pt x="1162" y="1266"/>
                  </a:lnTo>
                  <a:lnTo>
                    <a:pt x="1160" y="1275"/>
                  </a:lnTo>
                  <a:lnTo>
                    <a:pt x="1157" y="1284"/>
                  </a:lnTo>
                  <a:lnTo>
                    <a:pt x="1154" y="1292"/>
                  </a:lnTo>
                  <a:lnTo>
                    <a:pt x="1150" y="1301"/>
                  </a:lnTo>
                  <a:lnTo>
                    <a:pt x="1142" y="1317"/>
                  </a:lnTo>
                  <a:lnTo>
                    <a:pt x="1137" y="1325"/>
                  </a:lnTo>
                  <a:lnTo>
                    <a:pt x="1121" y="1316"/>
                  </a:lnTo>
                  <a:lnTo>
                    <a:pt x="1126" y="1310"/>
                  </a:lnTo>
                  <a:lnTo>
                    <a:pt x="1133" y="1294"/>
                  </a:lnTo>
                  <a:lnTo>
                    <a:pt x="1137" y="1287"/>
                  </a:lnTo>
                  <a:lnTo>
                    <a:pt x="1139" y="1279"/>
                  </a:lnTo>
                  <a:lnTo>
                    <a:pt x="1141" y="1271"/>
                  </a:lnTo>
                  <a:lnTo>
                    <a:pt x="1143" y="1263"/>
                  </a:lnTo>
                  <a:lnTo>
                    <a:pt x="1146" y="1255"/>
                  </a:lnTo>
                  <a:lnTo>
                    <a:pt x="1164" y="1257"/>
                  </a:lnTo>
                  <a:close/>
                  <a:moveTo>
                    <a:pt x="1099" y="1366"/>
                  </a:moveTo>
                  <a:lnTo>
                    <a:pt x="1094" y="1371"/>
                  </a:lnTo>
                  <a:lnTo>
                    <a:pt x="1078" y="1381"/>
                  </a:lnTo>
                  <a:lnTo>
                    <a:pt x="1062" y="1391"/>
                  </a:lnTo>
                  <a:lnTo>
                    <a:pt x="1044" y="1399"/>
                  </a:lnTo>
                  <a:lnTo>
                    <a:pt x="1035" y="1403"/>
                  </a:lnTo>
                  <a:lnTo>
                    <a:pt x="1033" y="1403"/>
                  </a:lnTo>
                  <a:lnTo>
                    <a:pt x="1026" y="1386"/>
                  </a:lnTo>
                  <a:lnTo>
                    <a:pt x="1027" y="1386"/>
                  </a:lnTo>
                  <a:lnTo>
                    <a:pt x="1036" y="1383"/>
                  </a:lnTo>
                  <a:lnTo>
                    <a:pt x="1052" y="1376"/>
                  </a:lnTo>
                  <a:lnTo>
                    <a:pt x="1067" y="1368"/>
                  </a:lnTo>
                  <a:lnTo>
                    <a:pt x="1080" y="1358"/>
                  </a:lnTo>
                  <a:lnTo>
                    <a:pt x="1087" y="1353"/>
                  </a:lnTo>
                  <a:lnTo>
                    <a:pt x="1099" y="1366"/>
                  </a:lnTo>
                  <a:close/>
                  <a:moveTo>
                    <a:pt x="974" y="1413"/>
                  </a:moveTo>
                  <a:lnTo>
                    <a:pt x="966" y="1414"/>
                  </a:lnTo>
                  <a:lnTo>
                    <a:pt x="899" y="1414"/>
                  </a:lnTo>
                  <a:lnTo>
                    <a:pt x="899" y="1397"/>
                  </a:lnTo>
                  <a:lnTo>
                    <a:pt x="966" y="1397"/>
                  </a:lnTo>
                  <a:lnTo>
                    <a:pt x="974" y="1396"/>
                  </a:lnTo>
                  <a:lnTo>
                    <a:pt x="974" y="1413"/>
                  </a:lnTo>
                  <a:close/>
                  <a:moveTo>
                    <a:pt x="843" y="1414"/>
                  </a:moveTo>
                  <a:lnTo>
                    <a:pt x="768" y="1414"/>
                  </a:lnTo>
                  <a:lnTo>
                    <a:pt x="768" y="1397"/>
                  </a:lnTo>
                  <a:lnTo>
                    <a:pt x="843" y="1397"/>
                  </a:lnTo>
                  <a:lnTo>
                    <a:pt x="843" y="1414"/>
                  </a:lnTo>
                  <a:close/>
                  <a:moveTo>
                    <a:pt x="711" y="1414"/>
                  </a:moveTo>
                  <a:lnTo>
                    <a:pt x="636" y="1414"/>
                  </a:lnTo>
                  <a:lnTo>
                    <a:pt x="636" y="1397"/>
                  </a:lnTo>
                  <a:lnTo>
                    <a:pt x="711" y="1397"/>
                  </a:lnTo>
                  <a:lnTo>
                    <a:pt x="711" y="1414"/>
                  </a:lnTo>
                  <a:close/>
                  <a:moveTo>
                    <a:pt x="580" y="1414"/>
                  </a:moveTo>
                  <a:lnTo>
                    <a:pt x="505" y="1414"/>
                  </a:lnTo>
                  <a:lnTo>
                    <a:pt x="505" y="1397"/>
                  </a:lnTo>
                  <a:lnTo>
                    <a:pt x="580" y="1397"/>
                  </a:lnTo>
                  <a:lnTo>
                    <a:pt x="580" y="1414"/>
                  </a:lnTo>
                  <a:close/>
                  <a:moveTo>
                    <a:pt x="448" y="1414"/>
                  </a:moveTo>
                  <a:lnTo>
                    <a:pt x="373" y="1414"/>
                  </a:lnTo>
                  <a:lnTo>
                    <a:pt x="373" y="1397"/>
                  </a:lnTo>
                  <a:lnTo>
                    <a:pt x="448" y="1397"/>
                  </a:lnTo>
                  <a:lnTo>
                    <a:pt x="448" y="1414"/>
                  </a:lnTo>
                  <a:close/>
                  <a:moveTo>
                    <a:pt x="317" y="1414"/>
                  </a:moveTo>
                  <a:lnTo>
                    <a:pt x="242" y="1414"/>
                  </a:lnTo>
                  <a:lnTo>
                    <a:pt x="242" y="1397"/>
                  </a:lnTo>
                  <a:lnTo>
                    <a:pt x="317" y="1397"/>
                  </a:lnTo>
                  <a:lnTo>
                    <a:pt x="317" y="1414"/>
                  </a:lnTo>
                  <a:close/>
                  <a:moveTo>
                    <a:pt x="184" y="1413"/>
                  </a:moveTo>
                  <a:lnTo>
                    <a:pt x="180" y="1413"/>
                  </a:lnTo>
                  <a:lnTo>
                    <a:pt x="170" y="1412"/>
                  </a:lnTo>
                  <a:lnTo>
                    <a:pt x="160" y="1410"/>
                  </a:lnTo>
                  <a:lnTo>
                    <a:pt x="150" y="1408"/>
                  </a:lnTo>
                  <a:lnTo>
                    <a:pt x="140" y="1405"/>
                  </a:lnTo>
                  <a:lnTo>
                    <a:pt x="131" y="1403"/>
                  </a:lnTo>
                  <a:lnTo>
                    <a:pt x="122" y="1399"/>
                  </a:lnTo>
                  <a:lnTo>
                    <a:pt x="109" y="1394"/>
                  </a:lnTo>
                  <a:lnTo>
                    <a:pt x="118" y="1378"/>
                  </a:lnTo>
                  <a:lnTo>
                    <a:pt x="129" y="1383"/>
                  </a:lnTo>
                  <a:lnTo>
                    <a:pt x="137" y="1386"/>
                  </a:lnTo>
                  <a:lnTo>
                    <a:pt x="146" y="1388"/>
                  </a:lnTo>
                  <a:lnTo>
                    <a:pt x="155" y="1390"/>
                  </a:lnTo>
                  <a:lnTo>
                    <a:pt x="163" y="1393"/>
                  </a:lnTo>
                  <a:lnTo>
                    <a:pt x="172" y="1395"/>
                  </a:lnTo>
                  <a:lnTo>
                    <a:pt x="181" y="1396"/>
                  </a:lnTo>
                  <a:lnTo>
                    <a:pt x="187" y="1396"/>
                  </a:lnTo>
                  <a:lnTo>
                    <a:pt x="184" y="1413"/>
                  </a:lnTo>
                  <a:close/>
                  <a:moveTo>
                    <a:pt x="62" y="1362"/>
                  </a:moveTo>
                  <a:lnTo>
                    <a:pt x="58" y="1360"/>
                  </a:lnTo>
                  <a:lnTo>
                    <a:pt x="45" y="1347"/>
                  </a:lnTo>
                  <a:lnTo>
                    <a:pt x="34" y="1333"/>
                  </a:lnTo>
                  <a:lnTo>
                    <a:pt x="24" y="1318"/>
                  </a:lnTo>
                  <a:lnTo>
                    <a:pt x="16" y="1304"/>
                  </a:lnTo>
                  <a:lnTo>
                    <a:pt x="33" y="1296"/>
                  </a:lnTo>
                  <a:lnTo>
                    <a:pt x="40" y="1309"/>
                  </a:lnTo>
                  <a:lnTo>
                    <a:pt x="48" y="1323"/>
                  </a:lnTo>
                  <a:lnTo>
                    <a:pt x="60" y="1335"/>
                  </a:lnTo>
                  <a:lnTo>
                    <a:pt x="72" y="1347"/>
                  </a:lnTo>
                  <a:lnTo>
                    <a:pt x="74" y="1350"/>
                  </a:lnTo>
                  <a:lnTo>
                    <a:pt x="62" y="1362"/>
                  </a:lnTo>
                  <a:close/>
                  <a:moveTo>
                    <a:pt x="1" y="1252"/>
                  </a:moveTo>
                  <a:lnTo>
                    <a:pt x="1" y="1249"/>
                  </a:lnTo>
                  <a:lnTo>
                    <a:pt x="0" y="1240"/>
                  </a:lnTo>
                  <a:lnTo>
                    <a:pt x="0" y="1230"/>
                  </a:lnTo>
                  <a:lnTo>
                    <a:pt x="19" y="1230"/>
                  </a:lnTo>
                  <a:lnTo>
                    <a:pt x="19" y="1238"/>
                  </a:lnTo>
                  <a:lnTo>
                    <a:pt x="19" y="1247"/>
                  </a:lnTo>
                  <a:lnTo>
                    <a:pt x="20" y="1249"/>
                  </a:lnTo>
                  <a:lnTo>
                    <a:pt x="1" y="12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30" name="Freeform 52"/>
            <p:cNvSpPr>
              <a:spLocks/>
            </p:cNvSpPr>
            <p:nvPr/>
          </p:nvSpPr>
          <p:spPr bwMode="auto">
            <a:xfrm>
              <a:off x="2018846" y="6295798"/>
              <a:ext cx="1687513" cy="1373188"/>
            </a:xfrm>
            <a:custGeom>
              <a:avLst/>
              <a:gdLst>
                <a:gd name="T0" fmla="*/ 2147483647 w 2125"/>
                <a:gd name="T1" fmla="*/ 0 h 1728"/>
                <a:gd name="T2" fmla="*/ 2147483647 w 2125"/>
                <a:gd name="T3" fmla="*/ 2147483647 h 1728"/>
                <a:gd name="T4" fmla="*/ 2147483647 w 2125"/>
                <a:gd name="T5" fmla="*/ 2147483647 h 1728"/>
                <a:gd name="T6" fmla="*/ 2147483647 w 2125"/>
                <a:gd name="T7" fmla="*/ 2147483647 h 1728"/>
                <a:gd name="T8" fmla="*/ 2147483647 w 2125"/>
                <a:gd name="T9" fmla="*/ 2147483647 h 1728"/>
                <a:gd name="T10" fmla="*/ 2147483647 w 2125"/>
                <a:gd name="T11" fmla="*/ 2147483647 h 1728"/>
                <a:gd name="T12" fmla="*/ 2147483647 w 2125"/>
                <a:gd name="T13" fmla="*/ 2147483647 h 1728"/>
                <a:gd name="T14" fmla="*/ 2147483647 w 2125"/>
                <a:gd name="T15" fmla="*/ 2147483647 h 1728"/>
                <a:gd name="T16" fmla="*/ 2147483647 w 2125"/>
                <a:gd name="T17" fmla="*/ 2147483647 h 1728"/>
                <a:gd name="T18" fmla="*/ 2147483647 w 2125"/>
                <a:gd name="T19" fmla="*/ 2147483647 h 1728"/>
                <a:gd name="T20" fmla="*/ 2147483647 w 2125"/>
                <a:gd name="T21" fmla="*/ 2147483647 h 1728"/>
                <a:gd name="T22" fmla="*/ 2147483647 w 2125"/>
                <a:gd name="T23" fmla="*/ 2147483647 h 1728"/>
                <a:gd name="T24" fmla="*/ 2147483647 w 2125"/>
                <a:gd name="T25" fmla="*/ 2147483647 h 1728"/>
                <a:gd name="T26" fmla="*/ 2147483647 w 2125"/>
                <a:gd name="T27" fmla="*/ 2147483647 h 1728"/>
                <a:gd name="T28" fmla="*/ 2147483647 w 2125"/>
                <a:gd name="T29" fmla="*/ 2147483647 h 1728"/>
                <a:gd name="T30" fmla="*/ 2147483647 w 2125"/>
                <a:gd name="T31" fmla="*/ 2147483647 h 1728"/>
                <a:gd name="T32" fmla="*/ 2147483647 w 2125"/>
                <a:gd name="T33" fmla="*/ 2147483647 h 1728"/>
                <a:gd name="T34" fmla="*/ 2147483647 w 2125"/>
                <a:gd name="T35" fmla="*/ 2147483647 h 1728"/>
                <a:gd name="T36" fmla="*/ 2147483647 w 2125"/>
                <a:gd name="T37" fmla="*/ 2147483647 h 1728"/>
                <a:gd name="T38" fmla="*/ 2147483647 w 2125"/>
                <a:gd name="T39" fmla="*/ 2147483647 h 1728"/>
                <a:gd name="T40" fmla="*/ 2147483647 w 2125"/>
                <a:gd name="T41" fmla="*/ 2147483647 h 1728"/>
                <a:gd name="T42" fmla="*/ 2147483647 w 2125"/>
                <a:gd name="T43" fmla="*/ 2147483647 h 1728"/>
                <a:gd name="T44" fmla="*/ 0 w 2125"/>
                <a:gd name="T45" fmla="*/ 2147483647 h 1728"/>
                <a:gd name="T46" fmla="*/ 0 w 2125"/>
                <a:gd name="T47" fmla="*/ 2147483647 h 1728"/>
                <a:gd name="T48" fmla="*/ 2147483647 w 2125"/>
                <a:gd name="T49" fmla="*/ 2147483647 h 1728"/>
                <a:gd name="T50" fmla="*/ 2147483647 w 2125"/>
                <a:gd name="T51" fmla="*/ 2147483647 h 1728"/>
                <a:gd name="T52" fmla="*/ 2147483647 w 2125"/>
                <a:gd name="T53" fmla="*/ 0 h 1728"/>
                <a:gd name="T54" fmla="*/ 2147483647 w 2125"/>
                <a:gd name="T55" fmla="*/ 0 h 1728"/>
                <a:gd name="T56" fmla="*/ 2147483647 w 2125"/>
                <a:gd name="T57" fmla="*/ 0 h 17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5"/>
                <a:gd name="T88" fmla="*/ 0 h 1728"/>
                <a:gd name="T89" fmla="*/ 2125 w 2125"/>
                <a:gd name="T90" fmla="*/ 1728 h 17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5" h="1728">
                  <a:moveTo>
                    <a:pt x="13" y="0"/>
                  </a:moveTo>
                  <a:lnTo>
                    <a:pt x="2076" y="190"/>
                  </a:lnTo>
                  <a:lnTo>
                    <a:pt x="2080" y="191"/>
                  </a:lnTo>
                  <a:lnTo>
                    <a:pt x="2084" y="194"/>
                  </a:lnTo>
                  <a:lnTo>
                    <a:pt x="2086" y="197"/>
                  </a:lnTo>
                  <a:lnTo>
                    <a:pt x="2087" y="201"/>
                  </a:lnTo>
                  <a:lnTo>
                    <a:pt x="2125" y="1716"/>
                  </a:lnTo>
                  <a:lnTo>
                    <a:pt x="2123" y="1720"/>
                  </a:lnTo>
                  <a:lnTo>
                    <a:pt x="2120" y="1724"/>
                  </a:lnTo>
                  <a:lnTo>
                    <a:pt x="2117" y="1727"/>
                  </a:lnTo>
                  <a:lnTo>
                    <a:pt x="2111" y="1728"/>
                  </a:lnTo>
                  <a:lnTo>
                    <a:pt x="2107" y="1727"/>
                  </a:lnTo>
                  <a:lnTo>
                    <a:pt x="2102" y="1724"/>
                  </a:lnTo>
                  <a:lnTo>
                    <a:pt x="2100" y="1721"/>
                  </a:lnTo>
                  <a:lnTo>
                    <a:pt x="2099" y="1716"/>
                  </a:lnTo>
                  <a:lnTo>
                    <a:pt x="2062" y="202"/>
                  </a:lnTo>
                  <a:lnTo>
                    <a:pt x="2074" y="213"/>
                  </a:lnTo>
                  <a:lnTo>
                    <a:pt x="11" y="23"/>
                  </a:lnTo>
                  <a:lnTo>
                    <a:pt x="6" y="21"/>
                  </a:lnTo>
                  <a:lnTo>
                    <a:pt x="2" y="18"/>
                  </a:lnTo>
                  <a:lnTo>
                    <a:pt x="0" y="15"/>
                  </a:lnTo>
                  <a:lnTo>
                    <a:pt x="0" y="10"/>
                  </a:lnTo>
                  <a:lnTo>
                    <a:pt x="1" y="6"/>
                  </a:lnTo>
                  <a:lnTo>
                    <a:pt x="4" y="2"/>
                  </a:lnTo>
                  <a:lnTo>
                    <a:pt x="9" y="0"/>
                  </a:lnTo>
                  <a:lnTo>
                    <a:pt x="13"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1" name="Freeform 53"/>
            <p:cNvSpPr>
              <a:spLocks/>
            </p:cNvSpPr>
            <p:nvPr/>
          </p:nvSpPr>
          <p:spPr bwMode="auto">
            <a:xfrm>
              <a:off x="1741033" y="6138635"/>
              <a:ext cx="284163" cy="187325"/>
            </a:xfrm>
            <a:custGeom>
              <a:avLst/>
              <a:gdLst>
                <a:gd name="T0" fmla="*/ 2147483647 w 357"/>
                <a:gd name="T1" fmla="*/ 2147483647 h 235"/>
                <a:gd name="T2" fmla="*/ 2147483647 w 357"/>
                <a:gd name="T3" fmla="*/ 2147483647 h 235"/>
                <a:gd name="T4" fmla="*/ 2147483647 w 357"/>
                <a:gd name="T5" fmla="*/ 2147483647 h 235"/>
                <a:gd name="T6" fmla="*/ 2147483647 w 357"/>
                <a:gd name="T7" fmla="*/ 2147483647 h 235"/>
                <a:gd name="T8" fmla="*/ 2147483647 w 357"/>
                <a:gd name="T9" fmla="*/ 2147483647 h 235"/>
                <a:gd name="T10" fmla="*/ 2147483647 w 357"/>
                <a:gd name="T11" fmla="*/ 2147483647 h 235"/>
                <a:gd name="T12" fmla="*/ 2147483647 w 357"/>
                <a:gd name="T13" fmla="*/ 2147483647 h 235"/>
                <a:gd name="T14" fmla="*/ 2147483647 w 357"/>
                <a:gd name="T15" fmla="*/ 2147483647 h 235"/>
                <a:gd name="T16" fmla="*/ 2147483647 w 357"/>
                <a:gd name="T17" fmla="*/ 2147483647 h 235"/>
                <a:gd name="T18" fmla="*/ 2147483647 w 357"/>
                <a:gd name="T19" fmla="*/ 2147483647 h 235"/>
                <a:gd name="T20" fmla="*/ 2147483647 w 357"/>
                <a:gd name="T21" fmla="*/ 2147483647 h 235"/>
                <a:gd name="T22" fmla="*/ 2147483647 w 357"/>
                <a:gd name="T23" fmla="*/ 2147483647 h 235"/>
                <a:gd name="T24" fmla="*/ 2147483647 w 357"/>
                <a:gd name="T25" fmla="*/ 2147483647 h 235"/>
                <a:gd name="T26" fmla="*/ 2147483647 w 357"/>
                <a:gd name="T27" fmla="*/ 2147483647 h 235"/>
                <a:gd name="T28" fmla="*/ 2147483647 w 357"/>
                <a:gd name="T29" fmla="*/ 2147483647 h 235"/>
                <a:gd name="T30" fmla="*/ 2147483647 w 357"/>
                <a:gd name="T31" fmla="*/ 2147483647 h 235"/>
                <a:gd name="T32" fmla="*/ 2147483647 w 357"/>
                <a:gd name="T33" fmla="*/ 2147483647 h 235"/>
                <a:gd name="T34" fmla="*/ 2147483647 w 357"/>
                <a:gd name="T35" fmla="*/ 2147483647 h 235"/>
                <a:gd name="T36" fmla="*/ 2147483647 w 357"/>
                <a:gd name="T37" fmla="*/ 2147483647 h 235"/>
                <a:gd name="T38" fmla="*/ 2147483647 w 357"/>
                <a:gd name="T39" fmla="*/ 2147483647 h 235"/>
                <a:gd name="T40" fmla="*/ 2147483647 w 357"/>
                <a:gd name="T41" fmla="*/ 2147483647 h 235"/>
                <a:gd name="T42" fmla="*/ 2147483647 w 357"/>
                <a:gd name="T43" fmla="*/ 2147483647 h 235"/>
                <a:gd name="T44" fmla="*/ 2147483647 w 357"/>
                <a:gd name="T45" fmla="*/ 2147483647 h 235"/>
                <a:gd name="T46" fmla="*/ 2147483647 w 357"/>
                <a:gd name="T47" fmla="*/ 2147483647 h 235"/>
                <a:gd name="T48" fmla="*/ 2147483647 w 357"/>
                <a:gd name="T49" fmla="*/ 2147483647 h 235"/>
                <a:gd name="T50" fmla="*/ 2147483647 w 357"/>
                <a:gd name="T51" fmla="*/ 2147483647 h 235"/>
                <a:gd name="T52" fmla="*/ 2147483647 w 357"/>
                <a:gd name="T53" fmla="*/ 2147483647 h 235"/>
                <a:gd name="T54" fmla="*/ 2147483647 w 357"/>
                <a:gd name="T55" fmla="*/ 2147483647 h 235"/>
                <a:gd name="T56" fmla="*/ 2147483647 w 357"/>
                <a:gd name="T57" fmla="*/ 2147483647 h 235"/>
                <a:gd name="T58" fmla="*/ 2147483647 w 357"/>
                <a:gd name="T59" fmla="*/ 2147483647 h 235"/>
                <a:gd name="T60" fmla="*/ 2147483647 w 357"/>
                <a:gd name="T61" fmla="*/ 2147483647 h 235"/>
                <a:gd name="T62" fmla="*/ 2147483647 w 357"/>
                <a:gd name="T63" fmla="*/ 2147483647 h 235"/>
                <a:gd name="T64" fmla="*/ 2147483647 w 357"/>
                <a:gd name="T65" fmla="*/ 2147483647 h 235"/>
                <a:gd name="T66" fmla="*/ 2147483647 w 357"/>
                <a:gd name="T67" fmla="*/ 2147483647 h 235"/>
                <a:gd name="T68" fmla="*/ 2147483647 w 357"/>
                <a:gd name="T69" fmla="*/ 2147483647 h 235"/>
                <a:gd name="T70" fmla="*/ 2147483647 w 357"/>
                <a:gd name="T71" fmla="*/ 2147483647 h 235"/>
                <a:gd name="T72" fmla="*/ 2147483647 w 357"/>
                <a:gd name="T73" fmla="*/ 2147483647 h 235"/>
                <a:gd name="T74" fmla="*/ 2147483647 w 357"/>
                <a:gd name="T75" fmla="*/ 2147483647 h 235"/>
                <a:gd name="T76" fmla="*/ 2147483647 w 357"/>
                <a:gd name="T77" fmla="*/ 2147483647 h 235"/>
                <a:gd name="T78" fmla="*/ 2147483647 w 357"/>
                <a:gd name="T79" fmla="*/ 2147483647 h 235"/>
                <a:gd name="T80" fmla="*/ 2147483647 w 357"/>
                <a:gd name="T81" fmla="*/ 2147483647 h 235"/>
                <a:gd name="T82" fmla="*/ 2147483647 w 357"/>
                <a:gd name="T83" fmla="*/ 2147483647 h 235"/>
                <a:gd name="T84" fmla="*/ 2147483647 w 357"/>
                <a:gd name="T85" fmla="*/ 2147483647 h 235"/>
                <a:gd name="T86" fmla="*/ 2147483647 w 357"/>
                <a:gd name="T87" fmla="*/ 2147483647 h 235"/>
                <a:gd name="T88" fmla="*/ 2147483647 w 357"/>
                <a:gd name="T89" fmla="*/ 2147483647 h 235"/>
                <a:gd name="T90" fmla="*/ 2147483647 w 357"/>
                <a:gd name="T91" fmla="*/ 2147483647 h 235"/>
                <a:gd name="T92" fmla="*/ 2147483647 w 357"/>
                <a:gd name="T93" fmla="*/ 2147483647 h 235"/>
                <a:gd name="T94" fmla="*/ 2147483647 w 357"/>
                <a:gd name="T95" fmla="*/ 0 h 2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7"/>
                <a:gd name="T145" fmla="*/ 0 h 235"/>
                <a:gd name="T146" fmla="*/ 357 w 357"/>
                <a:gd name="T147" fmla="*/ 235 h 2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7" h="235">
                  <a:moveTo>
                    <a:pt x="66" y="0"/>
                  </a:moveTo>
                  <a:lnTo>
                    <a:pt x="85" y="36"/>
                  </a:lnTo>
                  <a:lnTo>
                    <a:pt x="83" y="33"/>
                  </a:lnTo>
                  <a:lnTo>
                    <a:pt x="87" y="38"/>
                  </a:lnTo>
                  <a:lnTo>
                    <a:pt x="86" y="36"/>
                  </a:lnTo>
                  <a:lnTo>
                    <a:pt x="89" y="42"/>
                  </a:lnTo>
                  <a:lnTo>
                    <a:pt x="87" y="39"/>
                  </a:lnTo>
                  <a:lnTo>
                    <a:pt x="91" y="44"/>
                  </a:lnTo>
                  <a:lnTo>
                    <a:pt x="89" y="41"/>
                  </a:lnTo>
                  <a:lnTo>
                    <a:pt x="99" y="50"/>
                  </a:lnTo>
                  <a:lnTo>
                    <a:pt x="95" y="47"/>
                  </a:lnTo>
                  <a:lnTo>
                    <a:pt x="106" y="55"/>
                  </a:lnTo>
                  <a:lnTo>
                    <a:pt x="103" y="53"/>
                  </a:lnTo>
                  <a:lnTo>
                    <a:pt x="116" y="59"/>
                  </a:lnTo>
                  <a:lnTo>
                    <a:pt x="112" y="58"/>
                  </a:lnTo>
                  <a:lnTo>
                    <a:pt x="125" y="64"/>
                  </a:lnTo>
                  <a:lnTo>
                    <a:pt x="123" y="63"/>
                  </a:lnTo>
                  <a:lnTo>
                    <a:pt x="137" y="69"/>
                  </a:lnTo>
                  <a:lnTo>
                    <a:pt x="135" y="68"/>
                  </a:lnTo>
                  <a:lnTo>
                    <a:pt x="149" y="73"/>
                  </a:lnTo>
                  <a:lnTo>
                    <a:pt x="148" y="72"/>
                  </a:lnTo>
                  <a:lnTo>
                    <a:pt x="162" y="76"/>
                  </a:lnTo>
                  <a:lnTo>
                    <a:pt x="161" y="76"/>
                  </a:lnTo>
                  <a:lnTo>
                    <a:pt x="175" y="80"/>
                  </a:lnTo>
                  <a:lnTo>
                    <a:pt x="190" y="83"/>
                  </a:lnTo>
                  <a:lnTo>
                    <a:pt x="203" y="86"/>
                  </a:lnTo>
                  <a:lnTo>
                    <a:pt x="216" y="90"/>
                  </a:lnTo>
                  <a:lnTo>
                    <a:pt x="229" y="94"/>
                  </a:lnTo>
                  <a:lnTo>
                    <a:pt x="243" y="99"/>
                  </a:lnTo>
                  <a:lnTo>
                    <a:pt x="249" y="102"/>
                  </a:lnTo>
                  <a:lnTo>
                    <a:pt x="255" y="105"/>
                  </a:lnTo>
                  <a:lnTo>
                    <a:pt x="262" y="109"/>
                  </a:lnTo>
                  <a:lnTo>
                    <a:pt x="270" y="113"/>
                  </a:lnTo>
                  <a:lnTo>
                    <a:pt x="277" y="117"/>
                  </a:lnTo>
                  <a:lnTo>
                    <a:pt x="283" y="120"/>
                  </a:lnTo>
                  <a:lnTo>
                    <a:pt x="289" y="124"/>
                  </a:lnTo>
                  <a:lnTo>
                    <a:pt x="295" y="127"/>
                  </a:lnTo>
                  <a:lnTo>
                    <a:pt x="300" y="131"/>
                  </a:lnTo>
                  <a:lnTo>
                    <a:pt x="306" y="135"/>
                  </a:lnTo>
                  <a:lnTo>
                    <a:pt x="316" y="142"/>
                  </a:lnTo>
                  <a:lnTo>
                    <a:pt x="324" y="151"/>
                  </a:lnTo>
                  <a:lnTo>
                    <a:pt x="332" y="162"/>
                  </a:lnTo>
                  <a:lnTo>
                    <a:pt x="337" y="168"/>
                  </a:lnTo>
                  <a:lnTo>
                    <a:pt x="357" y="203"/>
                  </a:lnTo>
                  <a:lnTo>
                    <a:pt x="292" y="235"/>
                  </a:lnTo>
                  <a:lnTo>
                    <a:pt x="271" y="201"/>
                  </a:lnTo>
                  <a:lnTo>
                    <a:pt x="272" y="202"/>
                  </a:lnTo>
                  <a:lnTo>
                    <a:pt x="270" y="198"/>
                  </a:lnTo>
                  <a:lnTo>
                    <a:pt x="271" y="200"/>
                  </a:lnTo>
                  <a:lnTo>
                    <a:pt x="266" y="193"/>
                  </a:lnTo>
                  <a:lnTo>
                    <a:pt x="269" y="196"/>
                  </a:lnTo>
                  <a:lnTo>
                    <a:pt x="262" y="190"/>
                  </a:lnTo>
                  <a:lnTo>
                    <a:pt x="265" y="193"/>
                  </a:lnTo>
                  <a:lnTo>
                    <a:pt x="258" y="187"/>
                  </a:lnTo>
                  <a:lnTo>
                    <a:pt x="259" y="188"/>
                  </a:lnTo>
                  <a:lnTo>
                    <a:pt x="256" y="185"/>
                  </a:lnTo>
                  <a:lnTo>
                    <a:pt x="256" y="186"/>
                  </a:lnTo>
                  <a:lnTo>
                    <a:pt x="251" y="183"/>
                  </a:lnTo>
                  <a:lnTo>
                    <a:pt x="253" y="184"/>
                  </a:lnTo>
                  <a:lnTo>
                    <a:pt x="248" y="181"/>
                  </a:lnTo>
                  <a:lnTo>
                    <a:pt x="243" y="178"/>
                  </a:lnTo>
                  <a:lnTo>
                    <a:pt x="244" y="178"/>
                  </a:lnTo>
                  <a:lnTo>
                    <a:pt x="238" y="175"/>
                  </a:lnTo>
                  <a:lnTo>
                    <a:pt x="232" y="171"/>
                  </a:lnTo>
                  <a:lnTo>
                    <a:pt x="225" y="167"/>
                  </a:lnTo>
                  <a:lnTo>
                    <a:pt x="217" y="163"/>
                  </a:lnTo>
                  <a:lnTo>
                    <a:pt x="218" y="164"/>
                  </a:lnTo>
                  <a:lnTo>
                    <a:pt x="214" y="161"/>
                  </a:lnTo>
                  <a:lnTo>
                    <a:pt x="215" y="162"/>
                  </a:lnTo>
                  <a:lnTo>
                    <a:pt x="211" y="160"/>
                  </a:lnTo>
                  <a:lnTo>
                    <a:pt x="213" y="161"/>
                  </a:lnTo>
                  <a:lnTo>
                    <a:pt x="203" y="157"/>
                  </a:lnTo>
                  <a:lnTo>
                    <a:pt x="205" y="158"/>
                  </a:lnTo>
                  <a:lnTo>
                    <a:pt x="193" y="154"/>
                  </a:lnTo>
                  <a:lnTo>
                    <a:pt x="195" y="154"/>
                  </a:lnTo>
                  <a:lnTo>
                    <a:pt x="182" y="151"/>
                  </a:lnTo>
                  <a:lnTo>
                    <a:pt x="183" y="151"/>
                  </a:lnTo>
                  <a:lnTo>
                    <a:pt x="170" y="148"/>
                  </a:lnTo>
                  <a:lnTo>
                    <a:pt x="155" y="144"/>
                  </a:lnTo>
                  <a:lnTo>
                    <a:pt x="141" y="140"/>
                  </a:lnTo>
                  <a:lnTo>
                    <a:pt x="125" y="136"/>
                  </a:lnTo>
                  <a:lnTo>
                    <a:pt x="110" y="131"/>
                  </a:lnTo>
                  <a:lnTo>
                    <a:pt x="95" y="125"/>
                  </a:lnTo>
                  <a:lnTo>
                    <a:pt x="78" y="119"/>
                  </a:lnTo>
                  <a:lnTo>
                    <a:pt x="64" y="110"/>
                  </a:lnTo>
                  <a:lnTo>
                    <a:pt x="48" y="100"/>
                  </a:lnTo>
                  <a:lnTo>
                    <a:pt x="36" y="89"/>
                  </a:lnTo>
                  <a:lnTo>
                    <a:pt x="29" y="82"/>
                  </a:lnTo>
                  <a:lnTo>
                    <a:pt x="24" y="74"/>
                  </a:lnTo>
                  <a:lnTo>
                    <a:pt x="18" y="65"/>
                  </a:lnTo>
                  <a:lnTo>
                    <a:pt x="0" y="28"/>
                  </a:lnTo>
                  <a:lnTo>
                    <a:pt x="66"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2" name="Freeform 54"/>
            <p:cNvSpPr>
              <a:spLocks/>
            </p:cNvSpPr>
            <p:nvPr/>
          </p:nvSpPr>
          <p:spPr bwMode="auto">
            <a:xfrm>
              <a:off x="3055483" y="6541860"/>
              <a:ext cx="528638" cy="282575"/>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33" name="Freeform 55"/>
            <p:cNvSpPr>
              <a:spLocks noEditPoints="1"/>
            </p:cNvSpPr>
            <p:nvPr/>
          </p:nvSpPr>
          <p:spPr bwMode="auto">
            <a:xfrm>
              <a:off x="3052308" y="6538685"/>
              <a:ext cx="534988" cy="288925"/>
            </a:xfrm>
            <a:custGeom>
              <a:avLst/>
              <a:gdLst>
                <a:gd name="T0" fmla="*/ 0 w 675"/>
                <a:gd name="T1" fmla="*/ 0 h 365"/>
                <a:gd name="T2" fmla="*/ 0 w 675"/>
                <a:gd name="T3" fmla="*/ 0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0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0 h 365"/>
                <a:gd name="T40" fmla="*/ 0 w 675"/>
                <a:gd name="T41" fmla="*/ 0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4" y="294"/>
                  </a:lnTo>
                  <a:lnTo>
                    <a:pt x="1" y="293"/>
                  </a:lnTo>
                  <a:lnTo>
                    <a:pt x="0" y="290"/>
                  </a:lnTo>
                  <a:lnTo>
                    <a:pt x="0" y="4"/>
                  </a:lnTo>
                  <a:close/>
                  <a:moveTo>
                    <a:pt x="9" y="290"/>
                  </a:moveTo>
                  <a:lnTo>
                    <a:pt x="5" y="286"/>
                  </a:lnTo>
                  <a:lnTo>
                    <a:pt x="671" y="357"/>
                  </a:lnTo>
                  <a:lnTo>
                    <a:pt x="667" y="361"/>
                  </a:lnTo>
                  <a:lnTo>
                    <a:pt x="667" y="75"/>
                  </a:lnTo>
                  <a:lnTo>
                    <a:pt x="670"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4" name="Freeform 56"/>
            <p:cNvSpPr>
              <a:spLocks/>
            </p:cNvSpPr>
            <p:nvPr/>
          </p:nvSpPr>
          <p:spPr bwMode="auto">
            <a:xfrm>
              <a:off x="3042783" y="7014935"/>
              <a:ext cx="541338" cy="287338"/>
            </a:xfrm>
            <a:custGeom>
              <a:avLst/>
              <a:gdLst>
                <a:gd name="T0" fmla="*/ 0 w 682"/>
                <a:gd name="T1" fmla="*/ 0 h 362"/>
                <a:gd name="T2" fmla="*/ 2147483647 w 682"/>
                <a:gd name="T3" fmla="*/ 2147483647 h 362"/>
                <a:gd name="T4" fmla="*/ 2147483647 w 682"/>
                <a:gd name="T5" fmla="*/ 2147483647 h 362"/>
                <a:gd name="T6" fmla="*/ 0 w 682"/>
                <a:gd name="T7" fmla="*/ 2147483647 h 362"/>
                <a:gd name="T8" fmla="*/ 0 w 682"/>
                <a:gd name="T9" fmla="*/ 0 h 362"/>
                <a:gd name="T10" fmla="*/ 0 60000 65536"/>
                <a:gd name="T11" fmla="*/ 0 60000 65536"/>
                <a:gd name="T12" fmla="*/ 0 60000 65536"/>
                <a:gd name="T13" fmla="*/ 0 60000 65536"/>
                <a:gd name="T14" fmla="*/ 0 60000 65536"/>
                <a:gd name="T15" fmla="*/ 0 w 682"/>
                <a:gd name="T16" fmla="*/ 0 h 362"/>
                <a:gd name="T17" fmla="*/ 682 w 682"/>
                <a:gd name="T18" fmla="*/ 362 h 362"/>
              </a:gdLst>
              <a:ahLst/>
              <a:cxnLst>
                <a:cxn ang="T10">
                  <a:pos x="T0" y="T1"/>
                </a:cxn>
                <a:cxn ang="T11">
                  <a:pos x="T2" y="T3"/>
                </a:cxn>
                <a:cxn ang="T12">
                  <a:pos x="T4" y="T5"/>
                </a:cxn>
                <a:cxn ang="T13">
                  <a:pos x="T6" y="T7"/>
                </a:cxn>
                <a:cxn ang="T14">
                  <a:pos x="T8" y="T9"/>
                </a:cxn>
              </a:cxnLst>
              <a:rect l="T15" t="T16" r="T17" b="T18"/>
              <a:pathLst>
                <a:path w="682" h="362">
                  <a:moveTo>
                    <a:pt x="0" y="0"/>
                  </a:moveTo>
                  <a:lnTo>
                    <a:pt x="682" y="72"/>
                  </a:lnTo>
                  <a:lnTo>
                    <a:pt x="682"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35" name="Freeform 57"/>
            <p:cNvSpPr>
              <a:spLocks noEditPoints="1"/>
            </p:cNvSpPr>
            <p:nvPr/>
          </p:nvSpPr>
          <p:spPr bwMode="auto">
            <a:xfrm>
              <a:off x="3039608" y="7010173"/>
              <a:ext cx="547688" cy="295275"/>
            </a:xfrm>
            <a:custGeom>
              <a:avLst/>
              <a:gdLst>
                <a:gd name="T0" fmla="*/ 0 w 690"/>
                <a:gd name="T1" fmla="*/ 2147483647 h 370"/>
                <a:gd name="T2" fmla="*/ 2147483647 w 690"/>
                <a:gd name="T3" fmla="*/ 2147483647 h 370"/>
                <a:gd name="T4" fmla="*/ 2147483647 w 690"/>
                <a:gd name="T5" fmla="*/ 0 h 370"/>
                <a:gd name="T6" fmla="*/ 2147483647 w 690"/>
                <a:gd name="T7" fmla="*/ 2147483647 h 370"/>
                <a:gd name="T8" fmla="*/ 2147483647 w 690"/>
                <a:gd name="T9" fmla="*/ 2147483647 h 370"/>
                <a:gd name="T10" fmla="*/ 2147483647 w 690"/>
                <a:gd name="T11" fmla="*/ 2147483647 h 370"/>
                <a:gd name="T12" fmla="*/ 2147483647 w 690"/>
                <a:gd name="T13" fmla="*/ 2147483647 h 370"/>
                <a:gd name="T14" fmla="*/ 2147483647 w 690"/>
                <a:gd name="T15" fmla="*/ 2147483647 h 370"/>
                <a:gd name="T16" fmla="*/ 2147483647 w 690"/>
                <a:gd name="T17" fmla="*/ 2147483647 h 370"/>
                <a:gd name="T18" fmla="*/ 2147483647 w 690"/>
                <a:gd name="T19" fmla="*/ 2147483647 h 370"/>
                <a:gd name="T20" fmla="*/ 2147483647 w 690"/>
                <a:gd name="T21" fmla="*/ 2147483647 h 370"/>
                <a:gd name="T22" fmla="*/ 0 w 690"/>
                <a:gd name="T23" fmla="*/ 2147483647 h 370"/>
                <a:gd name="T24" fmla="*/ 0 w 690"/>
                <a:gd name="T25" fmla="*/ 2147483647 h 370"/>
                <a:gd name="T26" fmla="*/ 2147483647 w 690"/>
                <a:gd name="T27" fmla="*/ 2147483647 h 370"/>
                <a:gd name="T28" fmla="*/ 2147483647 w 690"/>
                <a:gd name="T29" fmla="*/ 2147483647 h 370"/>
                <a:gd name="T30" fmla="*/ 2147483647 w 690"/>
                <a:gd name="T31" fmla="*/ 2147483647 h 370"/>
                <a:gd name="T32" fmla="*/ 2147483647 w 690"/>
                <a:gd name="T33" fmla="*/ 2147483647 h 370"/>
                <a:gd name="T34" fmla="*/ 2147483647 w 690"/>
                <a:gd name="T35" fmla="*/ 2147483647 h 370"/>
                <a:gd name="T36" fmla="*/ 2147483647 w 690"/>
                <a:gd name="T37" fmla="*/ 2147483647 h 370"/>
                <a:gd name="T38" fmla="*/ 2147483647 w 690"/>
                <a:gd name="T39" fmla="*/ 2147483647 h 370"/>
                <a:gd name="T40" fmla="*/ 2147483647 w 690"/>
                <a:gd name="T41" fmla="*/ 2147483647 h 370"/>
                <a:gd name="T42" fmla="*/ 2147483647 w 690"/>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0"/>
                <a:gd name="T67" fmla="*/ 0 h 370"/>
                <a:gd name="T68" fmla="*/ 690 w 690"/>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0" h="370">
                  <a:moveTo>
                    <a:pt x="0" y="4"/>
                  </a:moveTo>
                  <a:lnTo>
                    <a:pt x="1" y="1"/>
                  </a:lnTo>
                  <a:lnTo>
                    <a:pt x="4" y="0"/>
                  </a:lnTo>
                  <a:lnTo>
                    <a:pt x="686" y="72"/>
                  </a:lnTo>
                  <a:lnTo>
                    <a:pt x="689" y="74"/>
                  </a:lnTo>
                  <a:lnTo>
                    <a:pt x="690" y="76"/>
                  </a:lnTo>
                  <a:lnTo>
                    <a:pt x="690" y="366"/>
                  </a:lnTo>
                  <a:lnTo>
                    <a:pt x="688" y="369"/>
                  </a:lnTo>
                  <a:lnTo>
                    <a:pt x="685" y="370"/>
                  </a:lnTo>
                  <a:lnTo>
                    <a:pt x="3" y="297"/>
                  </a:lnTo>
                  <a:lnTo>
                    <a:pt x="1" y="296"/>
                  </a:lnTo>
                  <a:lnTo>
                    <a:pt x="0" y="293"/>
                  </a:lnTo>
                  <a:lnTo>
                    <a:pt x="0" y="4"/>
                  </a:lnTo>
                  <a:close/>
                  <a:moveTo>
                    <a:pt x="9" y="293"/>
                  </a:moveTo>
                  <a:lnTo>
                    <a:pt x="4" y="289"/>
                  </a:lnTo>
                  <a:lnTo>
                    <a:pt x="686" y="362"/>
                  </a:lnTo>
                  <a:lnTo>
                    <a:pt x="682" y="366"/>
                  </a:lnTo>
                  <a:lnTo>
                    <a:pt x="682" y="76"/>
                  </a:lnTo>
                  <a:lnTo>
                    <a:pt x="685"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6" name="Freeform 58"/>
            <p:cNvSpPr>
              <a:spLocks/>
            </p:cNvSpPr>
            <p:nvPr/>
          </p:nvSpPr>
          <p:spPr bwMode="auto">
            <a:xfrm>
              <a:off x="3045958" y="731814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6"/>
                  </a:lnTo>
                  <a:lnTo>
                    <a:pt x="0" y="0"/>
                  </a:lnTo>
                  <a:close/>
                </a:path>
              </a:pathLst>
            </a:custGeom>
            <a:solidFill>
              <a:srgbClr val="92D050"/>
            </a:solidFill>
            <a:ln w="9525">
              <a:noFill/>
              <a:round/>
              <a:headEnd/>
              <a:tailEnd/>
            </a:ln>
          </p:spPr>
          <p:txBody>
            <a:bodyPr/>
            <a:lstStyle/>
            <a:p>
              <a:endParaRPr lang="ja-JP" altLang="en-US"/>
            </a:p>
          </p:txBody>
        </p:sp>
        <p:sp>
          <p:nvSpPr>
            <p:cNvPr id="37" name="Freeform 59"/>
            <p:cNvSpPr>
              <a:spLocks noEditPoints="1"/>
            </p:cNvSpPr>
            <p:nvPr/>
          </p:nvSpPr>
          <p:spPr bwMode="auto">
            <a:xfrm>
              <a:off x="3042783" y="731497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9" y="365"/>
                  </a:lnTo>
                  <a:lnTo>
                    <a:pt x="685" y="366"/>
                  </a:lnTo>
                  <a:lnTo>
                    <a:pt x="4" y="294"/>
                  </a:lnTo>
                  <a:lnTo>
                    <a:pt x="1" y="293"/>
                  </a:lnTo>
                  <a:lnTo>
                    <a:pt x="0" y="290"/>
                  </a:lnTo>
                  <a:lnTo>
                    <a:pt x="0" y="4"/>
                  </a:lnTo>
                  <a:close/>
                  <a:moveTo>
                    <a:pt x="9" y="290"/>
                  </a:moveTo>
                  <a:lnTo>
                    <a:pt x="5" y="286"/>
                  </a:lnTo>
                  <a:lnTo>
                    <a:pt x="686" y="358"/>
                  </a:lnTo>
                  <a:lnTo>
                    <a:pt x="682" y="362"/>
                  </a:lnTo>
                  <a:lnTo>
                    <a:pt x="682" y="75"/>
                  </a:lnTo>
                  <a:lnTo>
                    <a:pt x="685"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8" name="Freeform 60"/>
            <p:cNvSpPr>
              <a:spLocks/>
            </p:cNvSpPr>
            <p:nvPr/>
          </p:nvSpPr>
          <p:spPr bwMode="auto">
            <a:xfrm>
              <a:off x="3022146" y="6487885"/>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0 w 821"/>
                <a:gd name="T23" fmla="*/ 0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2147483647 w 821"/>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7"/>
                <a:gd name="T68" fmla="*/ 821 w 821"/>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9" name="Freeform 61"/>
            <p:cNvSpPr>
              <a:spLocks/>
            </p:cNvSpPr>
            <p:nvPr/>
          </p:nvSpPr>
          <p:spPr bwMode="auto">
            <a:xfrm>
              <a:off x="3041225" y="7276079"/>
              <a:ext cx="650875" cy="77788"/>
            </a:xfrm>
            <a:custGeom>
              <a:avLst/>
              <a:gdLst>
                <a:gd name="T0" fmla="*/ 2147483647 w 821"/>
                <a:gd name="T1" fmla="*/ 2147483647 h 98"/>
                <a:gd name="T2" fmla="*/ 0 w 821"/>
                <a:gd name="T3" fmla="*/ 2147483647 h 98"/>
                <a:gd name="T4" fmla="*/ 0 w 821"/>
                <a:gd name="T5" fmla="*/ 2147483647 h 98"/>
                <a:gd name="T6" fmla="*/ 0 w 821"/>
                <a:gd name="T7" fmla="*/ 2147483647 h 98"/>
                <a:gd name="T8" fmla="*/ 0 w 821"/>
                <a:gd name="T9" fmla="*/ 2147483647 h 98"/>
                <a:gd name="T10" fmla="*/ 0 w 821"/>
                <a:gd name="T11" fmla="*/ 2147483647 h 98"/>
                <a:gd name="T12" fmla="*/ 0 w 821"/>
                <a:gd name="T13" fmla="*/ 2147483647 h 98"/>
                <a:gd name="T14" fmla="*/ 0 w 821"/>
                <a:gd name="T15" fmla="*/ 2147483647 h 98"/>
                <a:gd name="T16" fmla="*/ 0 w 821"/>
                <a:gd name="T17" fmla="*/ 2147483647 h 98"/>
                <a:gd name="T18" fmla="*/ 0 w 821"/>
                <a:gd name="T19" fmla="*/ 0 h 98"/>
                <a:gd name="T20" fmla="*/ 0 w 821"/>
                <a:gd name="T21" fmla="*/ 0 h 98"/>
                <a:gd name="T22" fmla="*/ 0 w 821"/>
                <a:gd name="T23" fmla="*/ 0 h 98"/>
                <a:gd name="T24" fmla="*/ 2147483647 w 821"/>
                <a:gd name="T25" fmla="*/ 2147483647 h 98"/>
                <a:gd name="T26" fmla="*/ 2147483647 w 821"/>
                <a:gd name="T27" fmla="*/ 2147483647 h 98"/>
                <a:gd name="T28" fmla="*/ 2147483647 w 821"/>
                <a:gd name="T29" fmla="*/ 2147483647 h 98"/>
                <a:gd name="T30" fmla="*/ 2147483647 w 821"/>
                <a:gd name="T31" fmla="*/ 2147483647 h 98"/>
                <a:gd name="T32" fmla="*/ 2147483647 w 821"/>
                <a:gd name="T33" fmla="*/ 2147483647 h 98"/>
                <a:gd name="T34" fmla="*/ 2147483647 w 821"/>
                <a:gd name="T35" fmla="*/ 2147483647 h 98"/>
                <a:gd name="T36" fmla="*/ 2147483647 w 821"/>
                <a:gd name="T37" fmla="*/ 2147483647 h 98"/>
                <a:gd name="T38" fmla="*/ 2147483647 w 821"/>
                <a:gd name="T39" fmla="*/ 2147483647 h 98"/>
                <a:gd name="T40" fmla="*/ 2147483647 w 821"/>
                <a:gd name="T41" fmla="*/ 2147483647 h 98"/>
                <a:gd name="T42" fmla="*/ 2147483647 w 821"/>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8"/>
                <a:gd name="T68" fmla="*/ 821 w 821"/>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20" y="89"/>
                  </a:lnTo>
                  <a:lnTo>
                    <a:pt x="821" y="92"/>
                  </a:lnTo>
                  <a:lnTo>
                    <a:pt x="820"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0" name="Freeform 62"/>
            <p:cNvSpPr>
              <a:spLocks/>
            </p:cNvSpPr>
            <p:nvPr/>
          </p:nvSpPr>
          <p:spPr bwMode="auto">
            <a:xfrm>
              <a:off x="8856106" y="7030683"/>
              <a:ext cx="650875" cy="169113"/>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2147483647 w 821"/>
                <a:gd name="T23" fmla="*/ 2147483647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1"/>
                <a:gd name="T64" fmla="*/ 0 h 97"/>
                <a:gd name="T65" fmla="*/ 821 w 821"/>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41" name="Freeform 63"/>
            <p:cNvSpPr>
              <a:spLocks/>
            </p:cNvSpPr>
            <p:nvPr/>
          </p:nvSpPr>
          <p:spPr bwMode="auto">
            <a:xfrm>
              <a:off x="1928358" y="6340248"/>
              <a:ext cx="73025" cy="1409700"/>
            </a:xfrm>
            <a:custGeom>
              <a:avLst/>
              <a:gdLst>
                <a:gd name="T0" fmla="*/ 2147483647 w 92"/>
                <a:gd name="T1" fmla="*/ 2147483647 h 1776"/>
                <a:gd name="T2" fmla="*/ 2147483647 w 92"/>
                <a:gd name="T3" fmla="*/ 2147483647 h 1776"/>
                <a:gd name="T4" fmla="*/ 2147483647 w 92"/>
                <a:gd name="T5" fmla="*/ 2147483647 h 1776"/>
                <a:gd name="T6" fmla="*/ 0 w 92"/>
                <a:gd name="T7" fmla="*/ 2147483647 h 1776"/>
                <a:gd name="T8" fmla="*/ 0 w 92"/>
                <a:gd name="T9" fmla="*/ 2147483647 h 1776"/>
                <a:gd name="T10" fmla="*/ 2147483647 w 92"/>
                <a:gd name="T11" fmla="*/ 2147483647 h 1776"/>
                <a:gd name="T12" fmla="*/ 2147483647 w 92"/>
                <a:gd name="T13" fmla="*/ 2147483647 h 1776"/>
                <a:gd name="T14" fmla="*/ 2147483647 w 92"/>
                <a:gd name="T15" fmla="*/ 2147483647 h 1776"/>
                <a:gd name="T16" fmla="*/ 2147483647 w 92"/>
                <a:gd name="T17" fmla="*/ 2147483647 h 1776"/>
                <a:gd name="T18" fmla="*/ 2147483647 w 92"/>
                <a:gd name="T19" fmla="*/ 2147483647 h 1776"/>
                <a:gd name="T20" fmla="*/ 2147483647 w 92"/>
                <a:gd name="T21" fmla="*/ 2147483647 h 1776"/>
                <a:gd name="T22" fmla="*/ 2147483647 w 92"/>
                <a:gd name="T23" fmla="*/ 2147483647 h 1776"/>
                <a:gd name="T24" fmla="*/ 2147483647 w 92"/>
                <a:gd name="T25" fmla="*/ 2147483647 h 1776"/>
                <a:gd name="T26" fmla="*/ 2147483647 w 92"/>
                <a:gd name="T27" fmla="*/ 2147483647 h 1776"/>
                <a:gd name="T28" fmla="*/ 2147483647 w 92"/>
                <a:gd name="T29" fmla="*/ 2147483647 h 1776"/>
                <a:gd name="T30" fmla="*/ 2147483647 w 92"/>
                <a:gd name="T31" fmla="*/ 2147483647 h 1776"/>
                <a:gd name="T32" fmla="*/ 2147483647 w 92"/>
                <a:gd name="T33" fmla="*/ 2147483647 h 1776"/>
                <a:gd name="T34" fmla="*/ 2147483647 w 92"/>
                <a:gd name="T35" fmla="*/ 2147483647 h 1776"/>
                <a:gd name="T36" fmla="*/ 2147483647 w 92"/>
                <a:gd name="T37" fmla="*/ 2147483647 h 1776"/>
                <a:gd name="T38" fmla="*/ 2147483647 w 92"/>
                <a:gd name="T39" fmla="*/ 0 h 1776"/>
                <a:gd name="T40" fmla="*/ 2147483647 w 92"/>
                <a:gd name="T41" fmla="*/ 0 h 1776"/>
                <a:gd name="T42" fmla="*/ 2147483647 w 92"/>
                <a:gd name="T43" fmla="*/ 2147483647 h 1776"/>
                <a:gd name="T44" fmla="*/ 2147483647 w 92"/>
                <a:gd name="T45" fmla="*/ 2147483647 h 1776"/>
                <a:gd name="T46" fmla="*/ 2147483647 w 92"/>
                <a:gd name="T47" fmla="*/ 2147483647 h 1776"/>
                <a:gd name="T48" fmla="*/ 2147483647 w 92"/>
                <a:gd name="T49" fmla="*/ 2147483647 h 17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1776"/>
                <a:gd name="T77" fmla="*/ 92 w 92"/>
                <a:gd name="T78" fmla="*/ 1776 h 17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1776">
                  <a:moveTo>
                    <a:pt x="66" y="8"/>
                  </a:moveTo>
                  <a:lnTo>
                    <a:pt x="1" y="203"/>
                  </a:lnTo>
                  <a:lnTo>
                    <a:pt x="1" y="207"/>
                  </a:lnTo>
                  <a:lnTo>
                    <a:pt x="0" y="1764"/>
                  </a:lnTo>
                  <a:lnTo>
                    <a:pt x="1" y="1769"/>
                  </a:lnTo>
                  <a:lnTo>
                    <a:pt x="3" y="1772"/>
                  </a:lnTo>
                  <a:lnTo>
                    <a:pt x="8" y="1775"/>
                  </a:lnTo>
                  <a:lnTo>
                    <a:pt x="12" y="1776"/>
                  </a:lnTo>
                  <a:lnTo>
                    <a:pt x="18" y="1775"/>
                  </a:lnTo>
                  <a:lnTo>
                    <a:pt x="21" y="1772"/>
                  </a:lnTo>
                  <a:lnTo>
                    <a:pt x="24" y="1769"/>
                  </a:lnTo>
                  <a:lnTo>
                    <a:pt x="25" y="1764"/>
                  </a:lnTo>
                  <a:lnTo>
                    <a:pt x="26" y="207"/>
                  </a:lnTo>
                  <a:lnTo>
                    <a:pt x="25" y="210"/>
                  </a:lnTo>
                  <a:lnTo>
                    <a:pt x="91" y="14"/>
                  </a:lnTo>
                  <a:lnTo>
                    <a:pt x="92" y="10"/>
                  </a:lnTo>
                  <a:lnTo>
                    <a:pt x="89" y="6"/>
                  </a:lnTo>
                  <a:lnTo>
                    <a:pt x="87" y="2"/>
                  </a:lnTo>
                  <a:lnTo>
                    <a:pt x="82" y="0"/>
                  </a:lnTo>
                  <a:lnTo>
                    <a:pt x="77" y="0"/>
                  </a:lnTo>
                  <a:lnTo>
                    <a:pt x="73" y="1"/>
                  </a:lnTo>
                  <a:lnTo>
                    <a:pt x="68" y="4"/>
                  </a:lnTo>
                  <a:lnTo>
                    <a:pt x="66" y="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2" name="Freeform 64"/>
            <p:cNvSpPr>
              <a:spLocks/>
            </p:cNvSpPr>
            <p:nvPr/>
          </p:nvSpPr>
          <p:spPr bwMode="auto">
            <a:xfrm>
              <a:off x="1364796" y="6619648"/>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43" name="Freeform 65"/>
            <p:cNvSpPr>
              <a:spLocks noEditPoints="1"/>
            </p:cNvSpPr>
            <p:nvPr/>
          </p:nvSpPr>
          <p:spPr bwMode="auto">
            <a:xfrm>
              <a:off x="1361621" y="6616473"/>
              <a:ext cx="534988" cy="290513"/>
            </a:xfrm>
            <a:custGeom>
              <a:avLst/>
              <a:gdLst>
                <a:gd name="T0" fmla="*/ 0 w 675"/>
                <a:gd name="T1" fmla="*/ 2147483647 h 365"/>
                <a:gd name="T2" fmla="*/ 0 w 675"/>
                <a:gd name="T3" fmla="*/ 2147483647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2147483647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2147483647 h 365"/>
                <a:gd name="T40" fmla="*/ 0 w 675"/>
                <a:gd name="T41" fmla="*/ 2147483647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3" y="294"/>
                  </a:lnTo>
                  <a:lnTo>
                    <a:pt x="1" y="293"/>
                  </a:lnTo>
                  <a:lnTo>
                    <a:pt x="0" y="290"/>
                  </a:lnTo>
                  <a:lnTo>
                    <a:pt x="0" y="4"/>
                  </a:lnTo>
                  <a:close/>
                  <a:moveTo>
                    <a:pt x="9" y="290"/>
                  </a:moveTo>
                  <a:lnTo>
                    <a:pt x="5" y="286"/>
                  </a:lnTo>
                  <a:lnTo>
                    <a:pt x="671" y="357"/>
                  </a:lnTo>
                  <a:lnTo>
                    <a:pt x="666" y="361"/>
                  </a:lnTo>
                  <a:lnTo>
                    <a:pt x="666" y="75"/>
                  </a:lnTo>
                  <a:lnTo>
                    <a:pt x="670" y="79"/>
                  </a:lnTo>
                  <a:lnTo>
                    <a:pt x="3" y="9"/>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44" name="Freeform 66"/>
            <p:cNvSpPr>
              <a:spLocks/>
            </p:cNvSpPr>
            <p:nvPr/>
          </p:nvSpPr>
          <p:spPr bwMode="auto">
            <a:xfrm>
              <a:off x="1345746" y="7014935"/>
              <a:ext cx="538163" cy="287338"/>
            </a:xfrm>
            <a:custGeom>
              <a:avLst/>
              <a:gdLst>
                <a:gd name="T0" fmla="*/ 0 w 679"/>
                <a:gd name="T1" fmla="*/ 0 h 362"/>
                <a:gd name="T2" fmla="*/ 2147483647 w 679"/>
                <a:gd name="T3" fmla="*/ 2147483647 h 362"/>
                <a:gd name="T4" fmla="*/ 2147483647 w 679"/>
                <a:gd name="T5" fmla="*/ 2147483647 h 362"/>
                <a:gd name="T6" fmla="*/ 0 w 679"/>
                <a:gd name="T7" fmla="*/ 2147483647 h 362"/>
                <a:gd name="T8" fmla="*/ 0 w 679"/>
                <a:gd name="T9" fmla="*/ 0 h 362"/>
                <a:gd name="T10" fmla="*/ 0 60000 65536"/>
                <a:gd name="T11" fmla="*/ 0 60000 65536"/>
                <a:gd name="T12" fmla="*/ 0 60000 65536"/>
                <a:gd name="T13" fmla="*/ 0 60000 65536"/>
                <a:gd name="T14" fmla="*/ 0 60000 65536"/>
                <a:gd name="T15" fmla="*/ 0 w 679"/>
                <a:gd name="T16" fmla="*/ 0 h 362"/>
                <a:gd name="T17" fmla="*/ 679 w 679"/>
                <a:gd name="T18" fmla="*/ 362 h 362"/>
              </a:gdLst>
              <a:ahLst/>
              <a:cxnLst>
                <a:cxn ang="T10">
                  <a:pos x="T0" y="T1"/>
                </a:cxn>
                <a:cxn ang="T11">
                  <a:pos x="T2" y="T3"/>
                </a:cxn>
                <a:cxn ang="T12">
                  <a:pos x="T4" y="T5"/>
                </a:cxn>
                <a:cxn ang="T13">
                  <a:pos x="T6" y="T7"/>
                </a:cxn>
                <a:cxn ang="T14">
                  <a:pos x="T8" y="T9"/>
                </a:cxn>
              </a:cxnLst>
              <a:rect l="T15" t="T16" r="T17" b="T18"/>
              <a:pathLst>
                <a:path w="679" h="362">
                  <a:moveTo>
                    <a:pt x="0" y="0"/>
                  </a:moveTo>
                  <a:lnTo>
                    <a:pt x="679" y="72"/>
                  </a:lnTo>
                  <a:lnTo>
                    <a:pt x="679"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45" name="Freeform 67"/>
            <p:cNvSpPr>
              <a:spLocks noEditPoints="1"/>
            </p:cNvSpPr>
            <p:nvPr/>
          </p:nvSpPr>
          <p:spPr bwMode="auto">
            <a:xfrm>
              <a:off x="1342571" y="7010173"/>
              <a:ext cx="546100" cy="295275"/>
            </a:xfrm>
            <a:custGeom>
              <a:avLst/>
              <a:gdLst>
                <a:gd name="T0" fmla="*/ 0 w 687"/>
                <a:gd name="T1" fmla="*/ 2147483647 h 370"/>
                <a:gd name="T2" fmla="*/ 2147483647 w 687"/>
                <a:gd name="T3" fmla="*/ 2147483647 h 370"/>
                <a:gd name="T4" fmla="*/ 2147483647 w 687"/>
                <a:gd name="T5" fmla="*/ 0 h 370"/>
                <a:gd name="T6" fmla="*/ 2147483647 w 687"/>
                <a:gd name="T7" fmla="*/ 2147483647 h 370"/>
                <a:gd name="T8" fmla="*/ 2147483647 w 687"/>
                <a:gd name="T9" fmla="*/ 2147483647 h 370"/>
                <a:gd name="T10" fmla="*/ 2147483647 w 687"/>
                <a:gd name="T11" fmla="*/ 2147483647 h 370"/>
                <a:gd name="T12" fmla="*/ 2147483647 w 687"/>
                <a:gd name="T13" fmla="*/ 2147483647 h 370"/>
                <a:gd name="T14" fmla="*/ 2147483647 w 687"/>
                <a:gd name="T15" fmla="*/ 2147483647 h 370"/>
                <a:gd name="T16" fmla="*/ 2147483647 w 687"/>
                <a:gd name="T17" fmla="*/ 2147483647 h 370"/>
                <a:gd name="T18" fmla="*/ 2147483647 w 687"/>
                <a:gd name="T19" fmla="*/ 2147483647 h 370"/>
                <a:gd name="T20" fmla="*/ 2147483647 w 687"/>
                <a:gd name="T21" fmla="*/ 2147483647 h 370"/>
                <a:gd name="T22" fmla="*/ 0 w 687"/>
                <a:gd name="T23" fmla="*/ 2147483647 h 370"/>
                <a:gd name="T24" fmla="*/ 0 w 687"/>
                <a:gd name="T25" fmla="*/ 2147483647 h 370"/>
                <a:gd name="T26" fmla="*/ 2147483647 w 687"/>
                <a:gd name="T27" fmla="*/ 2147483647 h 370"/>
                <a:gd name="T28" fmla="*/ 2147483647 w 687"/>
                <a:gd name="T29" fmla="*/ 2147483647 h 370"/>
                <a:gd name="T30" fmla="*/ 2147483647 w 687"/>
                <a:gd name="T31" fmla="*/ 2147483647 h 370"/>
                <a:gd name="T32" fmla="*/ 2147483647 w 687"/>
                <a:gd name="T33" fmla="*/ 2147483647 h 370"/>
                <a:gd name="T34" fmla="*/ 2147483647 w 687"/>
                <a:gd name="T35" fmla="*/ 2147483647 h 370"/>
                <a:gd name="T36" fmla="*/ 2147483647 w 687"/>
                <a:gd name="T37" fmla="*/ 2147483647 h 370"/>
                <a:gd name="T38" fmla="*/ 2147483647 w 687"/>
                <a:gd name="T39" fmla="*/ 2147483647 h 370"/>
                <a:gd name="T40" fmla="*/ 2147483647 w 687"/>
                <a:gd name="T41" fmla="*/ 2147483647 h 370"/>
                <a:gd name="T42" fmla="*/ 2147483647 w 687"/>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7"/>
                <a:gd name="T67" fmla="*/ 0 h 370"/>
                <a:gd name="T68" fmla="*/ 687 w 687"/>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7" h="370">
                  <a:moveTo>
                    <a:pt x="0" y="4"/>
                  </a:moveTo>
                  <a:lnTo>
                    <a:pt x="1" y="1"/>
                  </a:lnTo>
                  <a:lnTo>
                    <a:pt x="4" y="0"/>
                  </a:lnTo>
                  <a:lnTo>
                    <a:pt x="683" y="72"/>
                  </a:lnTo>
                  <a:lnTo>
                    <a:pt x="686" y="74"/>
                  </a:lnTo>
                  <a:lnTo>
                    <a:pt x="687" y="76"/>
                  </a:lnTo>
                  <a:lnTo>
                    <a:pt x="687" y="366"/>
                  </a:lnTo>
                  <a:lnTo>
                    <a:pt x="685" y="369"/>
                  </a:lnTo>
                  <a:lnTo>
                    <a:pt x="682" y="370"/>
                  </a:lnTo>
                  <a:lnTo>
                    <a:pt x="3" y="297"/>
                  </a:lnTo>
                  <a:lnTo>
                    <a:pt x="1" y="296"/>
                  </a:lnTo>
                  <a:lnTo>
                    <a:pt x="0" y="293"/>
                  </a:lnTo>
                  <a:lnTo>
                    <a:pt x="0" y="4"/>
                  </a:lnTo>
                  <a:close/>
                  <a:moveTo>
                    <a:pt x="9" y="293"/>
                  </a:moveTo>
                  <a:lnTo>
                    <a:pt x="4" y="289"/>
                  </a:lnTo>
                  <a:lnTo>
                    <a:pt x="683" y="362"/>
                  </a:lnTo>
                  <a:lnTo>
                    <a:pt x="678" y="366"/>
                  </a:lnTo>
                  <a:lnTo>
                    <a:pt x="678" y="76"/>
                  </a:lnTo>
                  <a:lnTo>
                    <a:pt x="682"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46" name="Freeform 68"/>
            <p:cNvSpPr>
              <a:spLocks/>
            </p:cNvSpPr>
            <p:nvPr/>
          </p:nvSpPr>
          <p:spPr bwMode="auto">
            <a:xfrm>
              <a:off x="1358446" y="6581548"/>
              <a:ext cx="571500" cy="77788"/>
            </a:xfrm>
            <a:custGeom>
              <a:avLst/>
              <a:gdLst>
                <a:gd name="T0" fmla="*/ 2147483647 w 719"/>
                <a:gd name="T1" fmla="*/ 2147483647 h 96"/>
                <a:gd name="T2" fmla="*/ 2147483647 w 719"/>
                <a:gd name="T3" fmla="*/ 2147483647 h 96"/>
                <a:gd name="T4" fmla="*/ 2147483647 w 719"/>
                <a:gd name="T5" fmla="*/ 2147483647 h 96"/>
                <a:gd name="T6" fmla="*/ 2147483647 w 719"/>
                <a:gd name="T7" fmla="*/ 2147483647 h 96"/>
                <a:gd name="T8" fmla="*/ 2147483647 w 719"/>
                <a:gd name="T9" fmla="*/ 2147483647 h 96"/>
                <a:gd name="T10" fmla="*/ 0 w 719"/>
                <a:gd name="T11" fmla="*/ 2147483647 h 96"/>
                <a:gd name="T12" fmla="*/ 0 w 719"/>
                <a:gd name="T13" fmla="*/ 2147483647 h 96"/>
                <a:gd name="T14" fmla="*/ 2147483647 w 719"/>
                <a:gd name="T15" fmla="*/ 2147483647 h 96"/>
                <a:gd name="T16" fmla="*/ 2147483647 w 719"/>
                <a:gd name="T17" fmla="*/ 2147483647 h 96"/>
                <a:gd name="T18" fmla="*/ 2147483647 w 719"/>
                <a:gd name="T19" fmla="*/ 0 h 96"/>
                <a:gd name="T20" fmla="*/ 2147483647 w 719"/>
                <a:gd name="T21" fmla="*/ 0 h 96"/>
                <a:gd name="T22" fmla="*/ 2147483647 w 719"/>
                <a:gd name="T23" fmla="*/ 2147483647 h 96"/>
                <a:gd name="T24" fmla="*/ 2147483647 w 719"/>
                <a:gd name="T25" fmla="*/ 2147483647 h 96"/>
                <a:gd name="T26" fmla="*/ 2147483647 w 719"/>
                <a:gd name="T27" fmla="*/ 2147483647 h 96"/>
                <a:gd name="T28" fmla="*/ 2147483647 w 719"/>
                <a:gd name="T29" fmla="*/ 2147483647 h 96"/>
                <a:gd name="T30" fmla="*/ 2147483647 w 719"/>
                <a:gd name="T31" fmla="*/ 2147483647 h 96"/>
                <a:gd name="T32" fmla="*/ 2147483647 w 719"/>
                <a:gd name="T33" fmla="*/ 2147483647 h 96"/>
                <a:gd name="T34" fmla="*/ 2147483647 w 719"/>
                <a:gd name="T35" fmla="*/ 2147483647 h 96"/>
                <a:gd name="T36" fmla="*/ 2147483647 w 719"/>
                <a:gd name="T37" fmla="*/ 2147483647 h 96"/>
                <a:gd name="T38" fmla="*/ 2147483647 w 719"/>
                <a:gd name="T39" fmla="*/ 2147483647 h 96"/>
                <a:gd name="T40" fmla="*/ 2147483647 w 719"/>
                <a:gd name="T41" fmla="*/ 2147483647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9"/>
                <a:gd name="T64" fmla="*/ 0 h 96"/>
                <a:gd name="T65" fmla="*/ 719 w 719"/>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9" h="96">
                  <a:moveTo>
                    <a:pt x="710" y="96"/>
                  </a:moveTo>
                  <a:lnTo>
                    <a:pt x="5" y="13"/>
                  </a:lnTo>
                  <a:lnTo>
                    <a:pt x="3" y="12"/>
                  </a:lnTo>
                  <a:lnTo>
                    <a:pt x="1" y="10"/>
                  </a:lnTo>
                  <a:lnTo>
                    <a:pt x="0" y="8"/>
                  </a:lnTo>
                  <a:lnTo>
                    <a:pt x="0" y="5"/>
                  </a:lnTo>
                  <a:lnTo>
                    <a:pt x="1" y="3"/>
                  </a:lnTo>
                  <a:lnTo>
                    <a:pt x="2" y="1"/>
                  </a:lnTo>
                  <a:lnTo>
                    <a:pt x="4" y="0"/>
                  </a:lnTo>
                  <a:lnTo>
                    <a:pt x="8" y="0"/>
                  </a:lnTo>
                  <a:lnTo>
                    <a:pt x="713" y="83"/>
                  </a:lnTo>
                  <a:lnTo>
                    <a:pt x="715" y="84"/>
                  </a:lnTo>
                  <a:lnTo>
                    <a:pt x="717" y="85"/>
                  </a:lnTo>
                  <a:lnTo>
                    <a:pt x="718" y="87"/>
                  </a:lnTo>
                  <a:lnTo>
                    <a:pt x="719" y="90"/>
                  </a:lnTo>
                  <a:lnTo>
                    <a:pt x="718" y="92"/>
                  </a:lnTo>
                  <a:lnTo>
                    <a:pt x="716" y="94"/>
                  </a:lnTo>
                  <a:lnTo>
                    <a:pt x="714" y="95"/>
                  </a:lnTo>
                  <a:lnTo>
                    <a:pt x="710" y="96"/>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7" name="Freeform 69"/>
            <p:cNvSpPr>
              <a:spLocks/>
            </p:cNvSpPr>
            <p:nvPr/>
          </p:nvSpPr>
          <p:spPr bwMode="auto">
            <a:xfrm>
              <a:off x="1350508" y="6972073"/>
              <a:ext cx="571500" cy="74613"/>
            </a:xfrm>
            <a:custGeom>
              <a:avLst/>
              <a:gdLst>
                <a:gd name="T0" fmla="*/ 2147483647 w 719"/>
                <a:gd name="T1" fmla="*/ 2147483647 h 95"/>
                <a:gd name="T2" fmla="*/ 2147483647 w 719"/>
                <a:gd name="T3" fmla="*/ 0 h 95"/>
                <a:gd name="T4" fmla="*/ 2147483647 w 719"/>
                <a:gd name="T5" fmla="*/ 0 h 95"/>
                <a:gd name="T6" fmla="*/ 2147483647 w 719"/>
                <a:gd name="T7" fmla="*/ 0 h 95"/>
                <a:gd name="T8" fmla="*/ 0 w 719"/>
                <a:gd name="T9" fmla="*/ 0 h 95"/>
                <a:gd name="T10" fmla="*/ 0 w 719"/>
                <a:gd name="T11" fmla="*/ 0 h 95"/>
                <a:gd name="T12" fmla="*/ 2147483647 w 719"/>
                <a:gd name="T13" fmla="*/ 0 h 95"/>
                <a:gd name="T14" fmla="*/ 2147483647 w 719"/>
                <a:gd name="T15" fmla="*/ 0 h 95"/>
                <a:gd name="T16" fmla="*/ 2147483647 w 719"/>
                <a:gd name="T17" fmla="*/ 0 h 95"/>
                <a:gd name="T18" fmla="*/ 2147483647 w 719"/>
                <a:gd name="T19" fmla="*/ 0 h 95"/>
                <a:gd name="T20" fmla="*/ 2147483647 w 719"/>
                <a:gd name="T21" fmla="*/ 2147483647 h 95"/>
                <a:gd name="T22" fmla="*/ 2147483647 w 719"/>
                <a:gd name="T23" fmla="*/ 2147483647 h 95"/>
                <a:gd name="T24" fmla="*/ 2147483647 w 719"/>
                <a:gd name="T25" fmla="*/ 2147483647 h 95"/>
                <a:gd name="T26" fmla="*/ 2147483647 w 719"/>
                <a:gd name="T27" fmla="*/ 2147483647 h 95"/>
                <a:gd name="T28" fmla="*/ 2147483647 w 719"/>
                <a:gd name="T29" fmla="*/ 2147483647 h 95"/>
                <a:gd name="T30" fmla="*/ 2147483647 w 719"/>
                <a:gd name="T31" fmla="*/ 2147483647 h 95"/>
                <a:gd name="T32" fmla="*/ 2147483647 w 719"/>
                <a:gd name="T33" fmla="*/ 2147483647 h 95"/>
                <a:gd name="T34" fmla="*/ 2147483647 w 719"/>
                <a:gd name="T35" fmla="*/ 2147483647 h 95"/>
                <a:gd name="T36" fmla="*/ 2147483647 w 719"/>
                <a:gd name="T37" fmla="*/ 2147483647 h 95"/>
                <a:gd name="T38" fmla="*/ 2147483647 w 719"/>
                <a:gd name="T39" fmla="*/ 2147483647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9"/>
                <a:gd name="T61" fmla="*/ 0 h 95"/>
                <a:gd name="T62" fmla="*/ 719 w 719"/>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9" h="95">
                  <a:moveTo>
                    <a:pt x="710" y="95"/>
                  </a:moveTo>
                  <a:lnTo>
                    <a:pt x="5" y="14"/>
                  </a:lnTo>
                  <a:lnTo>
                    <a:pt x="3" y="13"/>
                  </a:lnTo>
                  <a:lnTo>
                    <a:pt x="1" y="11"/>
                  </a:lnTo>
                  <a:lnTo>
                    <a:pt x="0" y="8"/>
                  </a:lnTo>
                  <a:lnTo>
                    <a:pt x="0" y="5"/>
                  </a:lnTo>
                  <a:lnTo>
                    <a:pt x="1" y="3"/>
                  </a:lnTo>
                  <a:lnTo>
                    <a:pt x="2" y="1"/>
                  </a:lnTo>
                  <a:lnTo>
                    <a:pt x="4" y="0"/>
                  </a:lnTo>
                  <a:lnTo>
                    <a:pt x="8" y="0"/>
                  </a:lnTo>
                  <a:lnTo>
                    <a:pt x="712" y="82"/>
                  </a:lnTo>
                  <a:lnTo>
                    <a:pt x="715" y="83"/>
                  </a:lnTo>
                  <a:lnTo>
                    <a:pt x="717" y="84"/>
                  </a:lnTo>
                  <a:lnTo>
                    <a:pt x="718" y="86"/>
                  </a:lnTo>
                  <a:lnTo>
                    <a:pt x="719" y="89"/>
                  </a:lnTo>
                  <a:lnTo>
                    <a:pt x="718" y="91"/>
                  </a:lnTo>
                  <a:lnTo>
                    <a:pt x="716" y="93"/>
                  </a:lnTo>
                  <a:lnTo>
                    <a:pt x="714" y="94"/>
                  </a:lnTo>
                  <a:lnTo>
                    <a:pt x="710" y="95"/>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8" name="Freeform 70"/>
            <p:cNvSpPr>
              <a:spLocks/>
            </p:cNvSpPr>
            <p:nvPr/>
          </p:nvSpPr>
          <p:spPr bwMode="auto">
            <a:xfrm>
              <a:off x="1225096" y="6308498"/>
              <a:ext cx="727075" cy="949325"/>
            </a:xfrm>
            <a:custGeom>
              <a:avLst/>
              <a:gdLst>
                <a:gd name="T0" fmla="*/ 2147483647 w 916"/>
                <a:gd name="T1" fmla="*/ 2147483647 h 1196"/>
                <a:gd name="T2" fmla="*/ 2147483647 w 916"/>
                <a:gd name="T3" fmla="*/ 2147483647 h 1196"/>
                <a:gd name="T4" fmla="*/ 2147483647 w 916"/>
                <a:gd name="T5" fmla="*/ 2147483647 h 1196"/>
                <a:gd name="T6" fmla="*/ 2147483647 w 916"/>
                <a:gd name="T7" fmla="*/ 2147483647 h 1196"/>
                <a:gd name="T8" fmla="*/ 2147483647 w 916"/>
                <a:gd name="T9" fmla="*/ 2147483647 h 1196"/>
                <a:gd name="T10" fmla="*/ 2147483647 w 916"/>
                <a:gd name="T11" fmla="*/ 2147483647 h 1196"/>
                <a:gd name="T12" fmla="*/ 2147483647 w 916"/>
                <a:gd name="T13" fmla="*/ 2147483647 h 1196"/>
                <a:gd name="T14" fmla="*/ 2147483647 w 916"/>
                <a:gd name="T15" fmla="*/ 2147483647 h 1196"/>
                <a:gd name="T16" fmla="*/ 2147483647 w 916"/>
                <a:gd name="T17" fmla="*/ 2147483647 h 1196"/>
                <a:gd name="T18" fmla="*/ 2147483647 w 916"/>
                <a:gd name="T19" fmla="*/ 2147483647 h 1196"/>
                <a:gd name="T20" fmla="*/ 2147483647 w 916"/>
                <a:gd name="T21" fmla="*/ 2147483647 h 1196"/>
                <a:gd name="T22" fmla="*/ 2147483647 w 916"/>
                <a:gd name="T23" fmla="*/ 2147483647 h 1196"/>
                <a:gd name="T24" fmla="*/ 2147483647 w 916"/>
                <a:gd name="T25" fmla="*/ 2147483647 h 1196"/>
                <a:gd name="T26" fmla="*/ 2147483647 w 916"/>
                <a:gd name="T27" fmla="*/ 2147483647 h 1196"/>
                <a:gd name="T28" fmla="*/ 2147483647 w 916"/>
                <a:gd name="T29" fmla="*/ 2147483647 h 1196"/>
                <a:gd name="T30" fmla="*/ 2147483647 w 916"/>
                <a:gd name="T31" fmla="*/ 2147483647 h 1196"/>
                <a:gd name="T32" fmla="*/ 2147483647 w 916"/>
                <a:gd name="T33" fmla="*/ 2147483647 h 1196"/>
                <a:gd name="T34" fmla="*/ 2147483647 w 916"/>
                <a:gd name="T35" fmla="*/ 2147483647 h 1196"/>
                <a:gd name="T36" fmla="*/ 2147483647 w 916"/>
                <a:gd name="T37" fmla="*/ 2147483647 h 1196"/>
                <a:gd name="T38" fmla="*/ 2147483647 w 916"/>
                <a:gd name="T39" fmla="*/ 2147483647 h 1196"/>
                <a:gd name="T40" fmla="*/ 2147483647 w 916"/>
                <a:gd name="T41" fmla="*/ 2147483647 h 1196"/>
                <a:gd name="T42" fmla="*/ 2147483647 w 916"/>
                <a:gd name="T43" fmla="*/ 2147483647 h 1196"/>
                <a:gd name="T44" fmla="*/ 2147483647 w 916"/>
                <a:gd name="T45" fmla="*/ 2147483647 h 1196"/>
                <a:gd name="T46" fmla="*/ 2147483647 w 916"/>
                <a:gd name="T47" fmla="*/ 2147483647 h 1196"/>
                <a:gd name="T48" fmla="*/ 2147483647 w 916"/>
                <a:gd name="T49" fmla="*/ 2147483647 h 1196"/>
                <a:gd name="T50" fmla="*/ 2147483647 w 916"/>
                <a:gd name="T51" fmla="*/ 2147483647 h 1196"/>
                <a:gd name="T52" fmla="*/ 2147483647 w 916"/>
                <a:gd name="T53" fmla="*/ 2147483647 h 1196"/>
                <a:gd name="T54" fmla="*/ 2147483647 w 916"/>
                <a:gd name="T55" fmla="*/ 2147483647 h 1196"/>
                <a:gd name="T56" fmla="*/ 2147483647 w 916"/>
                <a:gd name="T57" fmla="*/ 2147483647 h 1196"/>
                <a:gd name="T58" fmla="*/ 2147483647 w 916"/>
                <a:gd name="T59" fmla="*/ 2147483647 h 1196"/>
                <a:gd name="T60" fmla="*/ 2147483647 w 916"/>
                <a:gd name="T61" fmla="*/ 2147483647 h 1196"/>
                <a:gd name="T62" fmla="*/ 2147483647 w 916"/>
                <a:gd name="T63" fmla="*/ 2147483647 h 1196"/>
                <a:gd name="T64" fmla="*/ 2147483647 w 916"/>
                <a:gd name="T65" fmla="*/ 2147483647 h 1196"/>
                <a:gd name="T66" fmla="*/ 2147483647 w 916"/>
                <a:gd name="T67" fmla="*/ 2147483647 h 1196"/>
                <a:gd name="T68" fmla="*/ 0 w 916"/>
                <a:gd name="T69" fmla="*/ 2147483647 h 1196"/>
                <a:gd name="T70" fmla="*/ 2147483647 w 916"/>
                <a:gd name="T71" fmla="*/ 2147483647 h 1196"/>
                <a:gd name="T72" fmla="*/ 2147483647 w 916"/>
                <a:gd name="T73" fmla="*/ 2147483647 h 1196"/>
                <a:gd name="T74" fmla="*/ 2147483647 w 916"/>
                <a:gd name="T75" fmla="*/ 2147483647 h 1196"/>
                <a:gd name="T76" fmla="*/ 2147483647 w 916"/>
                <a:gd name="T77" fmla="*/ 2147483647 h 1196"/>
                <a:gd name="T78" fmla="*/ 2147483647 w 916"/>
                <a:gd name="T79" fmla="*/ 2147483647 h 1196"/>
                <a:gd name="T80" fmla="*/ 2147483647 w 916"/>
                <a:gd name="T81" fmla="*/ 2147483647 h 1196"/>
                <a:gd name="T82" fmla="*/ 2147483647 w 916"/>
                <a:gd name="T83" fmla="*/ 2147483647 h 1196"/>
                <a:gd name="T84" fmla="*/ 2147483647 w 916"/>
                <a:gd name="T85" fmla="*/ 2147483647 h 1196"/>
                <a:gd name="T86" fmla="*/ 2147483647 w 916"/>
                <a:gd name="T87" fmla="*/ 2147483647 h 1196"/>
                <a:gd name="T88" fmla="*/ 2147483647 w 916"/>
                <a:gd name="T89" fmla="*/ 2147483647 h 1196"/>
                <a:gd name="T90" fmla="*/ 2147483647 w 916"/>
                <a:gd name="T91" fmla="*/ 2147483647 h 1196"/>
                <a:gd name="T92" fmla="*/ 2147483647 w 916"/>
                <a:gd name="T93" fmla="*/ 2147483647 h 1196"/>
                <a:gd name="T94" fmla="*/ 2147483647 w 916"/>
                <a:gd name="T95" fmla="*/ 2147483647 h 1196"/>
                <a:gd name="T96" fmla="*/ 2147483647 w 916"/>
                <a:gd name="T97" fmla="*/ 2147483647 h 1196"/>
                <a:gd name="T98" fmla="*/ 2147483647 w 916"/>
                <a:gd name="T99" fmla="*/ 2147483647 h 1196"/>
                <a:gd name="T100" fmla="*/ 2147483647 w 916"/>
                <a:gd name="T101" fmla="*/ 2147483647 h 1196"/>
                <a:gd name="T102" fmla="*/ 2147483647 w 916"/>
                <a:gd name="T103" fmla="*/ 2147483647 h 1196"/>
                <a:gd name="T104" fmla="*/ 2147483647 w 916"/>
                <a:gd name="T105" fmla="*/ 2147483647 h 1196"/>
                <a:gd name="T106" fmla="*/ 2147483647 w 916"/>
                <a:gd name="T107" fmla="*/ 2147483647 h 1196"/>
                <a:gd name="T108" fmla="*/ 2147483647 w 916"/>
                <a:gd name="T109" fmla="*/ 2147483647 h 1196"/>
                <a:gd name="T110" fmla="*/ 2147483647 w 916"/>
                <a:gd name="T111" fmla="*/ 2147483647 h 1196"/>
                <a:gd name="T112" fmla="*/ 2147483647 w 916"/>
                <a:gd name="T113" fmla="*/ 2147483647 h 1196"/>
                <a:gd name="T114" fmla="*/ 2147483647 w 916"/>
                <a:gd name="T115" fmla="*/ 2147483647 h 1196"/>
                <a:gd name="T116" fmla="*/ 2147483647 w 916"/>
                <a:gd name="T117" fmla="*/ 2147483647 h 1196"/>
                <a:gd name="T118" fmla="*/ 2147483647 w 916"/>
                <a:gd name="T119" fmla="*/ 2147483647 h 11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6"/>
                <a:gd name="T181" fmla="*/ 0 h 1196"/>
                <a:gd name="T182" fmla="*/ 916 w 916"/>
                <a:gd name="T183" fmla="*/ 1196 h 11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6" h="1196">
                  <a:moveTo>
                    <a:pt x="916" y="16"/>
                  </a:moveTo>
                  <a:lnTo>
                    <a:pt x="903" y="65"/>
                  </a:lnTo>
                  <a:lnTo>
                    <a:pt x="898" y="80"/>
                  </a:lnTo>
                  <a:lnTo>
                    <a:pt x="895" y="95"/>
                  </a:lnTo>
                  <a:lnTo>
                    <a:pt x="890" y="109"/>
                  </a:lnTo>
                  <a:lnTo>
                    <a:pt x="887" y="122"/>
                  </a:lnTo>
                  <a:lnTo>
                    <a:pt x="884" y="136"/>
                  </a:lnTo>
                  <a:lnTo>
                    <a:pt x="880" y="149"/>
                  </a:lnTo>
                  <a:lnTo>
                    <a:pt x="876" y="160"/>
                  </a:lnTo>
                  <a:lnTo>
                    <a:pt x="873" y="172"/>
                  </a:lnTo>
                  <a:lnTo>
                    <a:pt x="869" y="183"/>
                  </a:lnTo>
                  <a:lnTo>
                    <a:pt x="866" y="194"/>
                  </a:lnTo>
                  <a:lnTo>
                    <a:pt x="863" y="204"/>
                  </a:lnTo>
                  <a:lnTo>
                    <a:pt x="859" y="215"/>
                  </a:lnTo>
                  <a:lnTo>
                    <a:pt x="856" y="225"/>
                  </a:lnTo>
                  <a:lnTo>
                    <a:pt x="853" y="234"/>
                  </a:lnTo>
                  <a:lnTo>
                    <a:pt x="848" y="243"/>
                  </a:lnTo>
                  <a:lnTo>
                    <a:pt x="841" y="260"/>
                  </a:lnTo>
                  <a:lnTo>
                    <a:pt x="832" y="276"/>
                  </a:lnTo>
                  <a:lnTo>
                    <a:pt x="821" y="291"/>
                  </a:lnTo>
                  <a:lnTo>
                    <a:pt x="810" y="307"/>
                  </a:lnTo>
                  <a:lnTo>
                    <a:pt x="796" y="320"/>
                  </a:lnTo>
                  <a:lnTo>
                    <a:pt x="782" y="332"/>
                  </a:lnTo>
                  <a:lnTo>
                    <a:pt x="767" y="343"/>
                  </a:lnTo>
                  <a:lnTo>
                    <a:pt x="758" y="349"/>
                  </a:lnTo>
                  <a:lnTo>
                    <a:pt x="736" y="362"/>
                  </a:lnTo>
                  <a:lnTo>
                    <a:pt x="698" y="352"/>
                  </a:lnTo>
                  <a:lnTo>
                    <a:pt x="678" y="346"/>
                  </a:lnTo>
                  <a:lnTo>
                    <a:pt x="659" y="339"/>
                  </a:lnTo>
                  <a:lnTo>
                    <a:pt x="641" y="332"/>
                  </a:lnTo>
                  <a:lnTo>
                    <a:pt x="623" y="325"/>
                  </a:lnTo>
                  <a:lnTo>
                    <a:pt x="606" y="318"/>
                  </a:lnTo>
                  <a:lnTo>
                    <a:pt x="590" y="311"/>
                  </a:lnTo>
                  <a:lnTo>
                    <a:pt x="573" y="302"/>
                  </a:lnTo>
                  <a:lnTo>
                    <a:pt x="543" y="287"/>
                  </a:lnTo>
                  <a:lnTo>
                    <a:pt x="514" y="272"/>
                  </a:lnTo>
                  <a:lnTo>
                    <a:pt x="486" y="257"/>
                  </a:lnTo>
                  <a:lnTo>
                    <a:pt x="458" y="243"/>
                  </a:lnTo>
                  <a:lnTo>
                    <a:pt x="459" y="244"/>
                  </a:lnTo>
                  <a:lnTo>
                    <a:pt x="431" y="230"/>
                  </a:lnTo>
                  <a:lnTo>
                    <a:pt x="433" y="231"/>
                  </a:lnTo>
                  <a:lnTo>
                    <a:pt x="403" y="219"/>
                  </a:lnTo>
                  <a:lnTo>
                    <a:pt x="405" y="219"/>
                  </a:lnTo>
                  <a:lnTo>
                    <a:pt x="390" y="213"/>
                  </a:lnTo>
                  <a:lnTo>
                    <a:pt x="391" y="213"/>
                  </a:lnTo>
                  <a:lnTo>
                    <a:pt x="376" y="208"/>
                  </a:lnTo>
                  <a:lnTo>
                    <a:pt x="377" y="208"/>
                  </a:lnTo>
                  <a:lnTo>
                    <a:pt x="361" y="204"/>
                  </a:lnTo>
                  <a:lnTo>
                    <a:pt x="362" y="204"/>
                  </a:lnTo>
                  <a:lnTo>
                    <a:pt x="346" y="200"/>
                  </a:lnTo>
                  <a:lnTo>
                    <a:pt x="348" y="200"/>
                  </a:lnTo>
                  <a:lnTo>
                    <a:pt x="330" y="197"/>
                  </a:lnTo>
                  <a:lnTo>
                    <a:pt x="331" y="197"/>
                  </a:lnTo>
                  <a:lnTo>
                    <a:pt x="314" y="194"/>
                  </a:lnTo>
                  <a:lnTo>
                    <a:pt x="316" y="194"/>
                  </a:lnTo>
                  <a:lnTo>
                    <a:pt x="297" y="191"/>
                  </a:lnTo>
                  <a:lnTo>
                    <a:pt x="298" y="192"/>
                  </a:lnTo>
                  <a:lnTo>
                    <a:pt x="279" y="190"/>
                  </a:lnTo>
                  <a:lnTo>
                    <a:pt x="282" y="190"/>
                  </a:lnTo>
                  <a:lnTo>
                    <a:pt x="261" y="189"/>
                  </a:lnTo>
                  <a:lnTo>
                    <a:pt x="263" y="189"/>
                  </a:lnTo>
                  <a:lnTo>
                    <a:pt x="242" y="188"/>
                  </a:lnTo>
                  <a:lnTo>
                    <a:pt x="243" y="188"/>
                  </a:lnTo>
                  <a:lnTo>
                    <a:pt x="221" y="188"/>
                  </a:lnTo>
                  <a:lnTo>
                    <a:pt x="223" y="188"/>
                  </a:lnTo>
                  <a:lnTo>
                    <a:pt x="200" y="189"/>
                  </a:lnTo>
                  <a:lnTo>
                    <a:pt x="232" y="170"/>
                  </a:lnTo>
                  <a:lnTo>
                    <a:pt x="214" y="203"/>
                  </a:lnTo>
                  <a:lnTo>
                    <a:pt x="215" y="202"/>
                  </a:lnTo>
                  <a:lnTo>
                    <a:pt x="199" y="235"/>
                  </a:lnTo>
                  <a:lnTo>
                    <a:pt x="200" y="234"/>
                  </a:lnTo>
                  <a:lnTo>
                    <a:pt x="185" y="266"/>
                  </a:lnTo>
                  <a:lnTo>
                    <a:pt x="185" y="265"/>
                  </a:lnTo>
                  <a:lnTo>
                    <a:pt x="172" y="296"/>
                  </a:lnTo>
                  <a:lnTo>
                    <a:pt x="160" y="328"/>
                  </a:lnTo>
                  <a:lnTo>
                    <a:pt x="160" y="327"/>
                  </a:lnTo>
                  <a:lnTo>
                    <a:pt x="148" y="357"/>
                  </a:lnTo>
                  <a:lnTo>
                    <a:pt x="149" y="357"/>
                  </a:lnTo>
                  <a:lnTo>
                    <a:pt x="138" y="387"/>
                  </a:lnTo>
                  <a:lnTo>
                    <a:pt x="138" y="386"/>
                  </a:lnTo>
                  <a:lnTo>
                    <a:pt x="129" y="417"/>
                  </a:lnTo>
                  <a:lnTo>
                    <a:pt x="129" y="416"/>
                  </a:lnTo>
                  <a:lnTo>
                    <a:pt x="120" y="446"/>
                  </a:lnTo>
                  <a:lnTo>
                    <a:pt x="120" y="445"/>
                  </a:lnTo>
                  <a:lnTo>
                    <a:pt x="113" y="475"/>
                  </a:lnTo>
                  <a:lnTo>
                    <a:pt x="113" y="474"/>
                  </a:lnTo>
                  <a:lnTo>
                    <a:pt x="106" y="504"/>
                  </a:lnTo>
                  <a:lnTo>
                    <a:pt x="106" y="503"/>
                  </a:lnTo>
                  <a:lnTo>
                    <a:pt x="100" y="533"/>
                  </a:lnTo>
                  <a:lnTo>
                    <a:pt x="100" y="532"/>
                  </a:lnTo>
                  <a:lnTo>
                    <a:pt x="95" y="561"/>
                  </a:lnTo>
                  <a:lnTo>
                    <a:pt x="90" y="591"/>
                  </a:lnTo>
                  <a:lnTo>
                    <a:pt x="90" y="590"/>
                  </a:lnTo>
                  <a:lnTo>
                    <a:pt x="86" y="619"/>
                  </a:lnTo>
                  <a:lnTo>
                    <a:pt x="83" y="648"/>
                  </a:lnTo>
                  <a:lnTo>
                    <a:pt x="83" y="647"/>
                  </a:lnTo>
                  <a:lnTo>
                    <a:pt x="81" y="678"/>
                  </a:lnTo>
                  <a:lnTo>
                    <a:pt x="81" y="677"/>
                  </a:lnTo>
                  <a:lnTo>
                    <a:pt x="78" y="707"/>
                  </a:lnTo>
                  <a:lnTo>
                    <a:pt x="78" y="706"/>
                  </a:lnTo>
                  <a:lnTo>
                    <a:pt x="76" y="736"/>
                  </a:lnTo>
                  <a:lnTo>
                    <a:pt x="75" y="767"/>
                  </a:lnTo>
                  <a:lnTo>
                    <a:pt x="75" y="766"/>
                  </a:lnTo>
                  <a:lnTo>
                    <a:pt x="74" y="796"/>
                  </a:lnTo>
                  <a:lnTo>
                    <a:pt x="74" y="827"/>
                  </a:lnTo>
                  <a:lnTo>
                    <a:pt x="74" y="826"/>
                  </a:lnTo>
                  <a:lnTo>
                    <a:pt x="74" y="858"/>
                  </a:lnTo>
                  <a:lnTo>
                    <a:pt x="75" y="889"/>
                  </a:lnTo>
                  <a:lnTo>
                    <a:pt x="75" y="920"/>
                  </a:lnTo>
                  <a:lnTo>
                    <a:pt x="76" y="953"/>
                  </a:lnTo>
                  <a:lnTo>
                    <a:pt x="78" y="986"/>
                  </a:lnTo>
                  <a:lnTo>
                    <a:pt x="78" y="985"/>
                  </a:lnTo>
                  <a:lnTo>
                    <a:pt x="79" y="1019"/>
                  </a:lnTo>
                  <a:lnTo>
                    <a:pt x="82" y="1053"/>
                  </a:lnTo>
                  <a:lnTo>
                    <a:pt x="84" y="1088"/>
                  </a:lnTo>
                  <a:lnTo>
                    <a:pt x="85" y="1124"/>
                  </a:lnTo>
                  <a:lnTo>
                    <a:pt x="89" y="1193"/>
                  </a:lnTo>
                  <a:lnTo>
                    <a:pt x="15" y="1196"/>
                  </a:lnTo>
                  <a:lnTo>
                    <a:pt x="11" y="1127"/>
                  </a:lnTo>
                  <a:lnTo>
                    <a:pt x="10" y="1091"/>
                  </a:lnTo>
                  <a:lnTo>
                    <a:pt x="8" y="1057"/>
                  </a:lnTo>
                  <a:lnTo>
                    <a:pt x="5" y="1022"/>
                  </a:lnTo>
                  <a:lnTo>
                    <a:pt x="4" y="988"/>
                  </a:lnTo>
                  <a:lnTo>
                    <a:pt x="3" y="955"/>
                  </a:lnTo>
                  <a:lnTo>
                    <a:pt x="2" y="922"/>
                  </a:lnTo>
                  <a:lnTo>
                    <a:pt x="1" y="890"/>
                  </a:lnTo>
                  <a:lnTo>
                    <a:pt x="0" y="858"/>
                  </a:lnTo>
                  <a:lnTo>
                    <a:pt x="0" y="826"/>
                  </a:lnTo>
                  <a:lnTo>
                    <a:pt x="0" y="795"/>
                  </a:lnTo>
                  <a:lnTo>
                    <a:pt x="1" y="764"/>
                  </a:lnTo>
                  <a:lnTo>
                    <a:pt x="2" y="733"/>
                  </a:lnTo>
                  <a:lnTo>
                    <a:pt x="4" y="703"/>
                  </a:lnTo>
                  <a:lnTo>
                    <a:pt x="6" y="673"/>
                  </a:lnTo>
                  <a:lnTo>
                    <a:pt x="9" y="641"/>
                  </a:lnTo>
                  <a:lnTo>
                    <a:pt x="13" y="611"/>
                  </a:lnTo>
                  <a:lnTo>
                    <a:pt x="16" y="581"/>
                  </a:lnTo>
                  <a:lnTo>
                    <a:pt x="22" y="551"/>
                  </a:lnTo>
                  <a:lnTo>
                    <a:pt x="27" y="521"/>
                  </a:lnTo>
                  <a:lnTo>
                    <a:pt x="33" y="491"/>
                  </a:lnTo>
                  <a:lnTo>
                    <a:pt x="41" y="459"/>
                  </a:lnTo>
                  <a:lnTo>
                    <a:pt x="48" y="429"/>
                  </a:lnTo>
                  <a:lnTo>
                    <a:pt x="57" y="399"/>
                  </a:lnTo>
                  <a:lnTo>
                    <a:pt x="67" y="367"/>
                  </a:lnTo>
                  <a:lnTo>
                    <a:pt x="78" y="336"/>
                  </a:lnTo>
                  <a:lnTo>
                    <a:pt x="90" y="305"/>
                  </a:lnTo>
                  <a:lnTo>
                    <a:pt x="103" y="272"/>
                  </a:lnTo>
                  <a:lnTo>
                    <a:pt x="117" y="240"/>
                  </a:lnTo>
                  <a:lnTo>
                    <a:pt x="131" y="207"/>
                  </a:lnTo>
                  <a:lnTo>
                    <a:pt x="148" y="175"/>
                  </a:lnTo>
                  <a:lnTo>
                    <a:pt x="173" y="123"/>
                  </a:lnTo>
                  <a:lnTo>
                    <a:pt x="220" y="120"/>
                  </a:lnTo>
                  <a:lnTo>
                    <a:pt x="243" y="120"/>
                  </a:lnTo>
                  <a:lnTo>
                    <a:pt x="265" y="121"/>
                  </a:lnTo>
                  <a:lnTo>
                    <a:pt x="287" y="122"/>
                  </a:lnTo>
                  <a:lnTo>
                    <a:pt x="307" y="125"/>
                  </a:lnTo>
                  <a:lnTo>
                    <a:pt x="328" y="128"/>
                  </a:lnTo>
                  <a:lnTo>
                    <a:pt x="347" y="131"/>
                  </a:lnTo>
                  <a:lnTo>
                    <a:pt x="366" y="135"/>
                  </a:lnTo>
                  <a:lnTo>
                    <a:pt x="383" y="140"/>
                  </a:lnTo>
                  <a:lnTo>
                    <a:pt x="401" y="145"/>
                  </a:lnTo>
                  <a:lnTo>
                    <a:pt x="417" y="151"/>
                  </a:lnTo>
                  <a:lnTo>
                    <a:pt x="434" y="157"/>
                  </a:lnTo>
                  <a:lnTo>
                    <a:pt x="465" y="169"/>
                  </a:lnTo>
                  <a:lnTo>
                    <a:pt x="494" y="183"/>
                  </a:lnTo>
                  <a:lnTo>
                    <a:pt x="522" y="198"/>
                  </a:lnTo>
                  <a:lnTo>
                    <a:pt x="551" y="213"/>
                  </a:lnTo>
                  <a:lnTo>
                    <a:pt x="580" y="229"/>
                  </a:lnTo>
                  <a:lnTo>
                    <a:pt x="579" y="228"/>
                  </a:lnTo>
                  <a:lnTo>
                    <a:pt x="609" y="243"/>
                  </a:lnTo>
                  <a:lnTo>
                    <a:pt x="608" y="243"/>
                  </a:lnTo>
                  <a:lnTo>
                    <a:pt x="623" y="250"/>
                  </a:lnTo>
                  <a:lnTo>
                    <a:pt x="638" y="257"/>
                  </a:lnTo>
                  <a:lnTo>
                    <a:pt x="637" y="257"/>
                  </a:lnTo>
                  <a:lnTo>
                    <a:pt x="654" y="264"/>
                  </a:lnTo>
                  <a:lnTo>
                    <a:pt x="653" y="263"/>
                  </a:lnTo>
                  <a:lnTo>
                    <a:pt x="671" y="270"/>
                  </a:lnTo>
                  <a:lnTo>
                    <a:pt x="669" y="270"/>
                  </a:lnTo>
                  <a:lnTo>
                    <a:pt x="687" y="276"/>
                  </a:lnTo>
                  <a:lnTo>
                    <a:pt x="686" y="276"/>
                  </a:lnTo>
                  <a:lnTo>
                    <a:pt x="704" y="282"/>
                  </a:lnTo>
                  <a:lnTo>
                    <a:pt x="703" y="282"/>
                  </a:lnTo>
                  <a:lnTo>
                    <a:pt x="721" y="287"/>
                  </a:lnTo>
                  <a:lnTo>
                    <a:pt x="720" y="287"/>
                  </a:lnTo>
                  <a:lnTo>
                    <a:pt x="740" y="292"/>
                  </a:lnTo>
                  <a:lnTo>
                    <a:pt x="709" y="297"/>
                  </a:lnTo>
                  <a:lnTo>
                    <a:pt x="717" y="292"/>
                  </a:lnTo>
                  <a:lnTo>
                    <a:pt x="716" y="293"/>
                  </a:lnTo>
                  <a:lnTo>
                    <a:pt x="724" y="288"/>
                  </a:lnTo>
                  <a:lnTo>
                    <a:pt x="721" y="289"/>
                  </a:lnTo>
                  <a:lnTo>
                    <a:pt x="735" y="279"/>
                  </a:lnTo>
                  <a:lnTo>
                    <a:pt x="732" y="281"/>
                  </a:lnTo>
                  <a:lnTo>
                    <a:pt x="745" y="271"/>
                  </a:lnTo>
                  <a:lnTo>
                    <a:pt x="742" y="273"/>
                  </a:lnTo>
                  <a:lnTo>
                    <a:pt x="753" y="262"/>
                  </a:lnTo>
                  <a:lnTo>
                    <a:pt x="751" y="265"/>
                  </a:lnTo>
                  <a:lnTo>
                    <a:pt x="761" y="253"/>
                  </a:lnTo>
                  <a:lnTo>
                    <a:pt x="759" y="255"/>
                  </a:lnTo>
                  <a:lnTo>
                    <a:pt x="768" y="242"/>
                  </a:lnTo>
                  <a:lnTo>
                    <a:pt x="766" y="245"/>
                  </a:lnTo>
                  <a:lnTo>
                    <a:pt x="774" y="231"/>
                  </a:lnTo>
                  <a:lnTo>
                    <a:pt x="773" y="233"/>
                  </a:lnTo>
                  <a:lnTo>
                    <a:pt x="780" y="217"/>
                  </a:lnTo>
                  <a:lnTo>
                    <a:pt x="780" y="218"/>
                  </a:lnTo>
                  <a:lnTo>
                    <a:pt x="783" y="209"/>
                  </a:lnTo>
                  <a:lnTo>
                    <a:pt x="783" y="210"/>
                  </a:lnTo>
                  <a:lnTo>
                    <a:pt x="787" y="201"/>
                  </a:lnTo>
                  <a:lnTo>
                    <a:pt x="787" y="202"/>
                  </a:lnTo>
                  <a:lnTo>
                    <a:pt x="790" y="193"/>
                  </a:lnTo>
                  <a:lnTo>
                    <a:pt x="789" y="194"/>
                  </a:lnTo>
                  <a:lnTo>
                    <a:pt x="792" y="184"/>
                  </a:lnTo>
                  <a:lnTo>
                    <a:pt x="792" y="185"/>
                  </a:lnTo>
                  <a:lnTo>
                    <a:pt x="795" y="175"/>
                  </a:lnTo>
                  <a:lnTo>
                    <a:pt x="799" y="165"/>
                  </a:lnTo>
                  <a:lnTo>
                    <a:pt x="802" y="155"/>
                  </a:lnTo>
                  <a:lnTo>
                    <a:pt x="805" y="143"/>
                  </a:lnTo>
                  <a:lnTo>
                    <a:pt x="805" y="144"/>
                  </a:lnTo>
                  <a:lnTo>
                    <a:pt x="809" y="132"/>
                  </a:lnTo>
                  <a:lnTo>
                    <a:pt x="812" y="119"/>
                  </a:lnTo>
                  <a:lnTo>
                    <a:pt x="815" y="106"/>
                  </a:lnTo>
                  <a:lnTo>
                    <a:pt x="819" y="93"/>
                  </a:lnTo>
                  <a:lnTo>
                    <a:pt x="822" y="79"/>
                  </a:lnTo>
                  <a:lnTo>
                    <a:pt x="826" y="64"/>
                  </a:lnTo>
                  <a:lnTo>
                    <a:pt x="831" y="49"/>
                  </a:lnTo>
                  <a:lnTo>
                    <a:pt x="844" y="0"/>
                  </a:lnTo>
                  <a:lnTo>
                    <a:pt x="916" y="16"/>
                  </a:lnTo>
                  <a:close/>
                </a:path>
              </a:pathLst>
            </a:custGeom>
            <a:solidFill>
              <a:srgbClr val="A6A6A6"/>
            </a:solidFill>
            <a:ln w="0">
              <a:solidFill>
                <a:srgbClr val="A6A6A6"/>
              </a:solidFill>
              <a:prstDash val="solid"/>
              <a:round/>
              <a:headEnd/>
              <a:tailEnd/>
            </a:ln>
          </p:spPr>
          <p:txBody>
            <a:bodyPr/>
            <a:lstStyle/>
            <a:p>
              <a:endParaRPr lang="ja-JP" altLang="en-US"/>
            </a:p>
          </p:txBody>
        </p:sp>
        <p:sp>
          <p:nvSpPr>
            <p:cNvPr id="49" name="Freeform 74"/>
            <p:cNvSpPr>
              <a:spLocks/>
            </p:cNvSpPr>
            <p:nvPr/>
          </p:nvSpPr>
          <p:spPr bwMode="auto">
            <a:xfrm>
              <a:off x="1917246" y="6289448"/>
              <a:ext cx="168275" cy="55563"/>
            </a:xfrm>
            <a:custGeom>
              <a:avLst/>
              <a:gdLst>
                <a:gd name="T0" fmla="*/ 2147483647 w 212"/>
                <a:gd name="T1" fmla="*/ 2147483647 h 70"/>
                <a:gd name="T2" fmla="*/ 2147483647 w 212"/>
                <a:gd name="T3" fmla="*/ 0 h 70"/>
                <a:gd name="T4" fmla="*/ 2147483647 w 212"/>
                <a:gd name="T5" fmla="*/ 2147483647 h 70"/>
                <a:gd name="T6" fmla="*/ 2147483647 w 212"/>
                <a:gd name="T7" fmla="*/ 2147483647 h 70"/>
                <a:gd name="T8" fmla="*/ 2147483647 w 212"/>
                <a:gd name="T9" fmla="*/ 2147483647 h 70"/>
                <a:gd name="T10" fmla="*/ 2147483647 w 212"/>
                <a:gd name="T11" fmla="*/ 2147483647 h 70"/>
                <a:gd name="T12" fmla="*/ 2147483647 w 212"/>
                <a:gd name="T13" fmla="*/ 2147483647 h 70"/>
                <a:gd name="T14" fmla="*/ 2147483647 w 212"/>
                <a:gd name="T15" fmla="*/ 2147483647 h 70"/>
                <a:gd name="T16" fmla="*/ 2147483647 w 212"/>
                <a:gd name="T17" fmla="*/ 2147483647 h 70"/>
                <a:gd name="T18" fmla="*/ 2147483647 w 212"/>
                <a:gd name="T19" fmla="*/ 2147483647 h 70"/>
                <a:gd name="T20" fmla="*/ 2147483647 w 212"/>
                <a:gd name="T21" fmla="*/ 2147483647 h 70"/>
                <a:gd name="T22" fmla="*/ 2147483647 w 212"/>
                <a:gd name="T23" fmla="*/ 2147483647 h 70"/>
                <a:gd name="T24" fmla="*/ 2147483647 w 212"/>
                <a:gd name="T25" fmla="*/ 2147483647 h 70"/>
                <a:gd name="T26" fmla="*/ 2147483647 w 212"/>
                <a:gd name="T27" fmla="*/ 2147483647 h 70"/>
                <a:gd name="T28" fmla="*/ 2147483647 w 212"/>
                <a:gd name="T29" fmla="*/ 2147483647 h 70"/>
                <a:gd name="T30" fmla="*/ 2147483647 w 212"/>
                <a:gd name="T31" fmla="*/ 2147483647 h 70"/>
                <a:gd name="T32" fmla="*/ 2147483647 w 212"/>
                <a:gd name="T33" fmla="*/ 2147483647 h 70"/>
                <a:gd name="T34" fmla="*/ 2147483647 w 212"/>
                <a:gd name="T35" fmla="*/ 2147483647 h 70"/>
                <a:gd name="T36" fmla="*/ 2147483647 w 212"/>
                <a:gd name="T37" fmla="*/ 2147483647 h 70"/>
                <a:gd name="T38" fmla="*/ 2147483647 w 212"/>
                <a:gd name="T39" fmla="*/ 2147483647 h 70"/>
                <a:gd name="T40" fmla="*/ 2147483647 w 212"/>
                <a:gd name="T41" fmla="*/ 2147483647 h 70"/>
                <a:gd name="T42" fmla="*/ 2147483647 w 212"/>
                <a:gd name="T43" fmla="*/ 2147483647 h 70"/>
                <a:gd name="T44" fmla="*/ 2147483647 w 212"/>
                <a:gd name="T45" fmla="*/ 2147483647 h 70"/>
                <a:gd name="T46" fmla="*/ 2147483647 w 212"/>
                <a:gd name="T47" fmla="*/ 2147483647 h 70"/>
                <a:gd name="T48" fmla="*/ 2147483647 w 212"/>
                <a:gd name="T49" fmla="*/ 2147483647 h 70"/>
                <a:gd name="T50" fmla="*/ 0 w 212"/>
                <a:gd name="T51" fmla="*/ 2147483647 h 70"/>
                <a:gd name="T52" fmla="*/ 2147483647 w 212"/>
                <a:gd name="T53" fmla="*/ 2147483647 h 70"/>
                <a:gd name="T54" fmla="*/ 2147483647 w 212"/>
                <a:gd name="T55" fmla="*/ 2147483647 h 70"/>
                <a:gd name="T56" fmla="*/ 2147483647 w 212"/>
                <a:gd name="T57" fmla="*/ 2147483647 h 70"/>
                <a:gd name="T58" fmla="*/ 2147483647 w 212"/>
                <a:gd name="T59" fmla="*/ 2147483647 h 70"/>
                <a:gd name="T60" fmla="*/ 2147483647 w 212"/>
                <a:gd name="T61" fmla="*/ 2147483647 h 70"/>
                <a:gd name="T62" fmla="*/ 2147483647 w 212"/>
                <a:gd name="T63" fmla="*/ 2147483647 h 70"/>
                <a:gd name="T64" fmla="*/ 2147483647 w 212"/>
                <a:gd name="T65" fmla="*/ 2147483647 h 70"/>
                <a:gd name="T66" fmla="*/ 2147483647 w 212"/>
                <a:gd name="T67" fmla="*/ 2147483647 h 70"/>
                <a:gd name="T68" fmla="*/ 2147483647 w 212"/>
                <a:gd name="T69" fmla="*/ 2147483647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70"/>
                <a:gd name="T107" fmla="*/ 212 w 212"/>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70">
                  <a:moveTo>
                    <a:pt x="102" y="1"/>
                  </a:moveTo>
                  <a:lnTo>
                    <a:pt x="124" y="0"/>
                  </a:lnTo>
                  <a:lnTo>
                    <a:pt x="144" y="1"/>
                  </a:lnTo>
                  <a:lnTo>
                    <a:pt x="162" y="3"/>
                  </a:lnTo>
                  <a:lnTo>
                    <a:pt x="179" y="6"/>
                  </a:lnTo>
                  <a:lnTo>
                    <a:pt x="192" y="10"/>
                  </a:lnTo>
                  <a:lnTo>
                    <a:pt x="202" y="15"/>
                  </a:lnTo>
                  <a:lnTo>
                    <a:pt x="208" y="21"/>
                  </a:lnTo>
                  <a:lnTo>
                    <a:pt x="212" y="28"/>
                  </a:lnTo>
                  <a:lnTo>
                    <a:pt x="211" y="31"/>
                  </a:lnTo>
                  <a:lnTo>
                    <a:pt x="210" y="35"/>
                  </a:lnTo>
                  <a:lnTo>
                    <a:pt x="204" y="42"/>
                  </a:lnTo>
                  <a:lnTo>
                    <a:pt x="195" y="48"/>
                  </a:lnTo>
                  <a:lnTo>
                    <a:pt x="182" y="54"/>
                  </a:lnTo>
                  <a:lnTo>
                    <a:pt x="166" y="60"/>
                  </a:lnTo>
                  <a:lnTo>
                    <a:pt x="149" y="64"/>
                  </a:lnTo>
                  <a:lnTo>
                    <a:pt x="130" y="68"/>
                  </a:lnTo>
                  <a:lnTo>
                    <a:pt x="108" y="70"/>
                  </a:lnTo>
                  <a:lnTo>
                    <a:pt x="87" y="70"/>
                  </a:lnTo>
                  <a:lnTo>
                    <a:pt x="67" y="70"/>
                  </a:lnTo>
                  <a:lnTo>
                    <a:pt x="49" y="68"/>
                  </a:lnTo>
                  <a:lnTo>
                    <a:pt x="33" y="65"/>
                  </a:lnTo>
                  <a:lnTo>
                    <a:pt x="19" y="61"/>
                  </a:lnTo>
                  <a:lnTo>
                    <a:pt x="10" y="54"/>
                  </a:lnTo>
                  <a:lnTo>
                    <a:pt x="3" y="49"/>
                  </a:lnTo>
                  <a:lnTo>
                    <a:pt x="0" y="42"/>
                  </a:lnTo>
                  <a:lnTo>
                    <a:pt x="1" y="38"/>
                  </a:lnTo>
                  <a:lnTo>
                    <a:pt x="2" y="35"/>
                  </a:lnTo>
                  <a:lnTo>
                    <a:pt x="7" y="28"/>
                  </a:lnTo>
                  <a:lnTo>
                    <a:pt x="16" y="22"/>
                  </a:lnTo>
                  <a:lnTo>
                    <a:pt x="29" y="16"/>
                  </a:lnTo>
                  <a:lnTo>
                    <a:pt x="44" y="11"/>
                  </a:lnTo>
                  <a:lnTo>
                    <a:pt x="61" y="6"/>
                  </a:lnTo>
                  <a:lnTo>
                    <a:pt x="81" y="3"/>
                  </a:lnTo>
                  <a:lnTo>
                    <a:pt x="102" y="1"/>
                  </a:lnTo>
                  <a:close/>
                </a:path>
              </a:pathLst>
            </a:custGeom>
            <a:solidFill>
              <a:srgbClr val="FFFFFF"/>
            </a:solidFill>
            <a:ln w="9525">
              <a:noFill/>
              <a:round/>
              <a:headEnd/>
              <a:tailEnd/>
            </a:ln>
          </p:spPr>
          <p:txBody>
            <a:bodyPr/>
            <a:lstStyle/>
            <a:p>
              <a:endParaRPr lang="ja-JP" altLang="en-US"/>
            </a:p>
          </p:txBody>
        </p:sp>
        <p:sp>
          <p:nvSpPr>
            <p:cNvPr id="53" name="Freeform 75"/>
            <p:cNvSpPr>
              <a:spLocks noEditPoints="1"/>
            </p:cNvSpPr>
            <p:nvPr/>
          </p:nvSpPr>
          <p:spPr bwMode="auto">
            <a:xfrm>
              <a:off x="1909308" y="6283098"/>
              <a:ext cx="182563" cy="68263"/>
            </a:xfrm>
            <a:custGeom>
              <a:avLst/>
              <a:gdLst>
                <a:gd name="T0" fmla="*/ 2147483647 w 230"/>
                <a:gd name="T1" fmla="*/ 0 h 87"/>
                <a:gd name="T2" fmla="*/ 2147483647 w 230"/>
                <a:gd name="T3" fmla="*/ 0 h 87"/>
                <a:gd name="T4" fmla="*/ 2147483647 w 230"/>
                <a:gd name="T5" fmla="*/ 0 h 87"/>
                <a:gd name="T6" fmla="*/ 2147483647 w 230"/>
                <a:gd name="T7" fmla="*/ 0 h 87"/>
                <a:gd name="T8" fmla="*/ 2147483647 w 230"/>
                <a:gd name="T9" fmla="*/ 0 h 87"/>
                <a:gd name="T10" fmla="*/ 2147483647 w 230"/>
                <a:gd name="T11" fmla="*/ 0 h 87"/>
                <a:gd name="T12" fmla="*/ 2147483647 w 230"/>
                <a:gd name="T13" fmla="*/ 0 h 87"/>
                <a:gd name="T14" fmla="*/ 2147483647 w 230"/>
                <a:gd name="T15" fmla="*/ 0 h 87"/>
                <a:gd name="T16" fmla="*/ 2147483647 w 230"/>
                <a:gd name="T17" fmla="*/ 0 h 87"/>
                <a:gd name="T18" fmla="*/ 2147483647 w 230"/>
                <a:gd name="T19" fmla="*/ 0 h 87"/>
                <a:gd name="T20" fmla="*/ 2147483647 w 230"/>
                <a:gd name="T21" fmla="*/ 2147483647 h 87"/>
                <a:gd name="T22" fmla="*/ 2147483647 w 230"/>
                <a:gd name="T23" fmla="*/ 2147483647 h 87"/>
                <a:gd name="T24" fmla="*/ 2147483647 w 230"/>
                <a:gd name="T25" fmla="*/ 2147483647 h 87"/>
                <a:gd name="T26" fmla="*/ 2147483647 w 230"/>
                <a:gd name="T27" fmla="*/ 2147483647 h 87"/>
                <a:gd name="T28" fmla="*/ 2147483647 w 230"/>
                <a:gd name="T29" fmla="*/ 2147483647 h 87"/>
                <a:gd name="T30" fmla="*/ 2147483647 w 230"/>
                <a:gd name="T31" fmla="*/ 2147483647 h 87"/>
                <a:gd name="T32" fmla="*/ 2147483647 w 230"/>
                <a:gd name="T33" fmla="*/ 2147483647 h 87"/>
                <a:gd name="T34" fmla="*/ 2147483647 w 230"/>
                <a:gd name="T35" fmla="*/ 0 h 87"/>
                <a:gd name="T36" fmla="*/ 2147483647 w 230"/>
                <a:gd name="T37" fmla="*/ 0 h 87"/>
                <a:gd name="T38" fmla="*/ 0 w 230"/>
                <a:gd name="T39" fmla="*/ 0 h 87"/>
                <a:gd name="T40" fmla="*/ 2147483647 w 230"/>
                <a:gd name="T41" fmla="*/ 0 h 87"/>
                <a:gd name="T42" fmla="*/ 2147483647 w 230"/>
                <a:gd name="T43" fmla="*/ 0 h 87"/>
                <a:gd name="T44" fmla="*/ 2147483647 w 230"/>
                <a:gd name="T45" fmla="*/ 0 h 87"/>
                <a:gd name="T46" fmla="*/ 2147483647 w 230"/>
                <a:gd name="T47" fmla="*/ 0 h 87"/>
                <a:gd name="T48" fmla="*/ 2147483647 w 230"/>
                <a:gd name="T49" fmla="*/ 0 h 87"/>
                <a:gd name="T50" fmla="*/ 2147483647 w 230"/>
                <a:gd name="T51" fmla="*/ 0 h 87"/>
                <a:gd name="T52" fmla="*/ 2147483647 w 230"/>
                <a:gd name="T53" fmla="*/ 0 h 87"/>
                <a:gd name="T54" fmla="*/ 2147483647 w 230"/>
                <a:gd name="T55" fmla="*/ 0 h 87"/>
                <a:gd name="T56" fmla="*/ 2147483647 w 230"/>
                <a:gd name="T57" fmla="*/ 0 h 87"/>
                <a:gd name="T58" fmla="*/ 2147483647 w 230"/>
                <a:gd name="T59" fmla="*/ 0 h 87"/>
                <a:gd name="T60" fmla="*/ 2147483647 w 230"/>
                <a:gd name="T61" fmla="*/ 0 h 87"/>
                <a:gd name="T62" fmla="*/ 2147483647 w 230"/>
                <a:gd name="T63" fmla="*/ 0 h 87"/>
                <a:gd name="T64" fmla="*/ 2147483647 w 230"/>
                <a:gd name="T65" fmla="*/ 0 h 87"/>
                <a:gd name="T66" fmla="*/ 2147483647 w 230"/>
                <a:gd name="T67" fmla="*/ 0 h 87"/>
                <a:gd name="T68" fmla="*/ 2147483647 w 230"/>
                <a:gd name="T69" fmla="*/ 0 h 87"/>
                <a:gd name="T70" fmla="*/ 2147483647 w 230"/>
                <a:gd name="T71" fmla="*/ 2147483647 h 87"/>
                <a:gd name="T72" fmla="*/ 2147483647 w 230"/>
                <a:gd name="T73" fmla="*/ 2147483647 h 87"/>
                <a:gd name="T74" fmla="*/ 2147483647 w 230"/>
                <a:gd name="T75" fmla="*/ 2147483647 h 87"/>
                <a:gd name="T76" fmla="*/ 2147483647 w 230"/>
                <a:gd name="T77" fmla="*/ 2147483647 h 87"/>
                <a:gd name="T78" fmla="*/ 2147483647 w 230"/>
                <a:gd name="T79" fmla="*/ 0 h 87"/>
                <a:gd name="T80" fmla="*/ 2147483647 w 230"/>
                <a:gd name="T81" fmla="*/ 0 h 87"/>
                <a:gd name="T82" fmla="*/ 2147483647 w 230"/>
                <a:gd name="T83" fmla="*/ 0 h 87"/>
                <a:gd name="T84" fmla="*/ 2147483647 w 230"/>
                <a:gd name="T85" fmla="*/ 0 h 87"/>
                <a:gd name="T86" fmla="*/ 2147483647 w 230"/>
                <a:gd name="T87" fmla="*/ 0 h 87"/>
                <a:gd name="T88" fmla="*/ 2147483647 w 230"/>
                <a:gd name="T89" fmla="*/ 0 h 87"/>
                <a:gd name="T90" fmla="*/ 2147483647 w 230"/>
                <a:gd name="T91" fmla="*/ 0 h 87"/>
                <a:gd name="T92" fmla="*/ 2147483647 w 230"/>
                <a:gd name="T93" fmla="*/ 0 h 87"/>
                <a:gd name="T94" fmla="*/ 2147483647 w 230"/>
                <a:gd name="T95" fmla="*/ 0 h 87"/>
                <a:gd name="T96" fmla="*/ 2147483647 w 230"/>
                <a:gd name="T97" fmla="*/ 0 h 87"/>
                <a:gd name="T98" fmla="*/ 2147483647 w 230"/>
                <a:gd name="T99" fmla="*/ 0 h 87"/>
                <a:gd name="T100" fmla="*/ 2147483647 w 230"/>
                <a:gd name="T101" fmla="*/ 0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
                <a:gd name="T154" fmla="*/ 0 h 87"/>
                <a:gd name="T155" fmla="*/ 230 w 23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 h="87">
                  <a:moveTo>
                    <a:pt x="111" y="1"/>
                  </a:moveTo>
                  <a:lnTo>
                    <a:pt x="132" y="0"/>
                  </a:lnTo>
                  <a:lnTo>
                    <a:pt x="143" y="0"/>
                  </a:lnTo>
                  <a:lnTo>
                    <a:pt x="153" y="1"/>
                  </a:lnTo>
                  <a:lnTo>
                    <a:pt x="163" y="1"/>
                  </a:lnTo>
                  <a:lnTo>
                    <a:pt x="173" y="3"/>
                  </a:lnTo>
                  <a:lnTo>
                    <a:pt x="181" y="4"/>
                  </a:lnTo>
                  <a:lnTo>
                    <a:pt x="190" y="6"/>
                  </a:lnTo>
                  <a:lnTo>
                    <a:pt x="198" y="8"/>
                  </a:lnTo>
                  <a:lnTo>
                    <a:pt x="204" y="10"/>
                  </a:lnTo>
                  <a:lnTo>
                    <a:pt x="211" y="13"/>
                  </a:lnTo>
                  <a:lnTo>
                    <a:pt x="216" y="16"/>
                  </a:lnTo>
                  <a:lnTo>
                    <a:pt x="217" y="17"/>
                  </a:lnTo>
                  <a:lnTo>
                    <a:pt x="221" y="20"/>
                  </a:lnTo>
                  <a:lnTo>
                    <a:pt x="222" y="21"/>
                  </a:lnTo>
                  <a:lnTo>
                    <a:pt x="225" y="24"/>
                  </a:lnTo>
                  <a:lnTo>
                    <a:pt x="226" y="25"/>
                  </a:lnTo>
                  <a:lnTo>
                    <a:pt x="227" y="29"/>
                  </a:lnTo>
                  <a:lnTo>
                    <a:pt x="228" y="31"/>
                  </a:lnTo>
                  <a:lnTo>
                    <a:pt x="230" y="34"/>
                  </a:lnTo>
                  <a:lnTo>
                    <a:pt x="230" y="36"/>
                  </a:lnTo>
                  <a:lnTo>
                    <a:pt x="230" y="40"/>
                  </a:lnTo>
                  <a:lnTo>
                    <a:pt x="228" y="42"/>
                  </a:lnTo>
                  <a:lnTo>
                    <a:pt x="227" y="46"/>
                  </a:lnTo>
                  <a:lnTo>
                    <a:pt x="226" y="47"/>
                  </a:lnTo>
                  <a:lnTo>
                    <a:pt x="224" y="51"/>
                  </a:lnTo>
                  <a:lnTo>
                    <a:pt x="223" y="52"/>
                  </a:lnTo>
                  <a:lnTo>
                    <a:pt x="220" y="55"/>
                  </a:lnTo>
                  <a:lnTo>
                    <a:pt x="215" y="59"/>
                  </a:lnTo>
                  <a:lnTo>
                    <a:pt x="209" y="63"/>
                  </a:lnTo>
                  <a:lnTo>
                    <a:pt x="202" y="67"/>
                  </a:lnTo>
                  <a:lnTo>
                    <a:pt x="195" y="70"/>
                  </a:lnTo>
                  <a:lnTo>
                    <a:pt x="188" y="73"/>
                  </a:lnTo>
                  <a:lnTo>
                    <a:pt x="179" y="76"/>
                  </a:lnTo>
                  <a:lnTo>
                    <a:pt x="170" y="78"/>
                  </a:lnTo>
                  <a:lnTo>
                    <a:pt x="161" y="80"/>
                  </a:lnTo>
                  <a:lnTo>
                    <a:pt x="150" y="82"/>
                  </a:lnTo>
                  <a:lnTo>
                    <a:pt x="140" y="84"/>
                  </a:lnTo>
                  <a:lnTo>
                    <a:pt x="118" y="86"/>
                  </a:lnTo>
                  <a:lnTo>
                    <a:pt x="96" y="87"/>
                  </a:lnTo>
                  <a:lnTo>
                    <a:pt x="86" y="87"/>
                  </a:lnTo>
                  <a:lnTo>
                    <a:pt x="76" y="86"/>
                  </a:lnTo>
                  <a:lnTo>
                    <a:pt x="66" y="85"/>
                  </a:lnTo>
                  <a:lnTo>
                    <a:pt x="56" y="84"/>
                  </a:lnTo>
                  <a:lnTo>
                    <a:pt x="47" y="83"/>
                  </a:lnTo>
                  <a:lnTo>
                    <a:pt x="40" y="81"/>
                  </a:lnTo>
                  <a:lnTo>
                    <a:pt x="32" y="79"/>
                  </a:lnTo>
                  <a:lnTo>
                    <a:pt x="25" y="76"/>
                  </a:lnTo>
                  <a:lnTo>
                    <a:pt x="19" y="74"/>
                  </a:lnTo>
                  <a:lnTo>
                    <a:pt x="13" y="71"/>
                  </a:lnTo>
                  <a:lnTo>
                    <a:pt x="12" y="70"/>
                  </a:lnTo>
                  <a:lnTo>
                    <a:pt x="9" y="67"/>
                  </a:lnTo>
                  <a:lnTo>
                    <a:pt x="7" y="66"/>
                  </a:lnTo>
                  <a:lnTo>
                    <a:pt x="4" y="62"/>
                  </a:lnTo>
                  <a:lnTo>
                    <a:pt x="3" y="60"/>
                  </a:lnTo>
                  <a:lnTo>
                    <a:pt x="2" y="57"/>
                  </a:lnTo>
                  <a:lnTo>
                    <a:pt x="1" y="55"/>
                  </a:lnTo>
                  <a:lnTo>
                    <a:pt x="0" y="52"/>
                  </a:lnTo>
                  <a:lnTo>
                    <a:pt x="0" y="49"/>
                  </a:lnTo>
                  <a:lnTo>
                    <a:pt x="0" y="46"/>
                  </a:lnTo>
                  <a:lnTo>
                    <a:pt x="1" y="44"/>
                  </a:lnTo>
                  <a:lnTo>
                    <a:pt x="2" y="40"/>
                  </a:lnTo>
                  <a:lnTo>
                    <a:pt x="3" y="38"/>
                  </a:lnTo>
                  <a:lnTo>
                    <a:pt x="5" y="35"/>
                  </a:lnTo>
                  <a:lnTo>
                    <a:pt x="6" y="34"/>
                  </a:lnTo>
                  <a:lnTo>
                    <a:pt x="10" y="30"/>
                  </a:lnTo>
                  <a:lnTo>
                    <a:pt x="14" y="26"/>
                  </a:lnTo>
                  <a:lnTo>
                    <a:pt x="21" y="23"/>
                  </a:lnTo>
                  <a:lnTo>
                    <a:pt x="27" y="19"/>
                  </a:lnTo>
                  <a:lnTo>
                    <a:pt x="34" y="16"/>
                  </a:lnTo>
                  <a:lnTo>
                    <a:pt x="42" y="13"/>
                  </a:lnTo>
                  <a:lnTo>
                    <a:pt x="51" y="11"/>
                  </a:lnTo>
                  <a:lnTo>
                    <a:pt x="59" y="8"/>
                  </a:lnTo>
                  <a:lnTo>
                    <a:pt x="69" y="6"/>
                  </a:lnTo>
                  <a:lnTo>
                    <a:pt x="78" y="4"/>
                  </a:lnTo>
                  <a:lnTo>
                    <a:pt x="89" y="3"/>
                  </a:lnTo>
                  <a:lnTo>
                    <a:pt x="111" y="1"/>
                  </a:lnTo>
                  <a:close/>
                  <a:moveTo>
                    <a:pt x="93" y="19"/>
                  </a:moveTo>
                  <a:lnTo>
                    <a:pt x="83" y="21"/>
                  </a:lnTo>
                  <a:lnTo>
                    <a:pt x="73" y="22"/>
                  </a:lnTo>
                  <a:lnTo>
                    <a:pt x="65" y="24"/>
                  </a:lnTo>
                  <a:lnTo>
                    <a:pt x="56" y="27"/>
                  </a:lnTo>
                  <a:lnTo>
                    <a:pt x="48" y="29"/>
                  </a:lnTo>
                  <a:lnTo>
                    <a:pt x="42" y="31"/>
                  </a:lnTo>
                  <a:lnTo>
                    <a:pt x="36" y="34"/>
                  </a:lnTo>
                  <a:lnTo>
                    <a:pt x="31" y="36"/>
                  </a:lnTo>
                  <a:lnTo>
                    <a:pt x="26" y="39"/>
                  </a:lnTo>
                  <a:lnTo>
                    <a:pt x="23" y="42"/>
                  </a:lnTo>
                  <a:lnTo>
                    <a:pt x="20" y="45"/>
                  </a:lnTo>
                  <a:lnTo>
                    <a:pt x="21" y="44"/>
                  </a:lnTo>
                  <a:lnTo>
                    <a:pt x="19" y="47"/>
                  </a:lnTo>
                  <a:lnTo>
                    <a:pt x="20" y="45"/>
                  </a:lnTo>
                  <a:lnTo>
                    <a:pt x="19" y="49"/>
                  </a:lnTo>
                  <a:lnTo>
                    <a:pt x="19" y="47"/>
                  </a:lnTo>
                  <a:lnTo>
                    <a:pt x="19" y="50"/>
                  </a:lnTo>
                  <a:lnTo>
                    <a:pt x="19" y="48"/>
                  </a:lnTo>
                  <a:lnTo>
                    <a:pt x="19" y="51"/>
                  </a:lnTo>
                  <a:lnTo>
                    <a:pt x="19" y="49"/>
                  </a:lnTo>
                  <a:lnTo>
                    <a:pt x="20" y="53"/>
                  </a:lnTo>
                  <a:lnTo>
                    <a:pt x="19" y="51"/>
                  </a:lnTo>
                  <a:lnTo>
                    <a:pt x="22" y="54"/>
                  </a:lnTo>
                  <a:lnTo>
                    <a:pt x="21" y="53"/>
                  </a:lnTo>
                  <a:lnTo>
                    <a:pt x="24" y="56"/>
                  </a:lnTo>
                  <a:lnTo>
                    <a:pt x="23" y="55"/>
                  </a:lnTo>
                  <a:lnTo>
                    <a:pt x="27" y="58"/>
                  </a:lnTo>
                  <a:lnTo>
                    <a:pt x="32" y="60"/>
                  </a:lnTo>
                  <a:lnTo>
                    <a:pt x="37" y="62"/>
                  </a:lnTo>
                  <a:lnTo>
                    <a:pt x="44" y="64"/>
                  </a:lnTo>
                  <a:lnTo>
                    <a:pt x="52" y="66"/>
                  </a:lnTo>
                  <a:lnTo>
                    <a:pt x="59" y="68"/>
                  </a:lnTo>
                  <a:lnTo>
                    <a:pt x="67" y="69"/>
                  </a:lnTo>
                  <a:lnTo>
                    <a:pt x="76" y="69"/>
                  </a:lnTo>
                  <a:lnTo>
                    <a:pt x="86" y="70"/>
                  </a:lnTo>
                  <a:lnTo>
                    <a:pt x="96" y="70"/>
                  </a:lnTo>
                  <a:lnTo>
                    <a:pt x="117" y="69"/>
                  </a:lnTo>
                  <a:lnTo>
                    <a:pt x="137" y="67"/>
                  </a:lnTo>
                  <a:lnTo>
                    <a:pt x="147" y="66"/>
                  </a:lnTo>
                  <a:lnTo>
                    <a:pt x="156" y="63"/>
                  </a:lnTo>
                  <a:lnTo>
                    <a:pt x="164" y="61"/>
                  </a:lnTo>
                  <a:lnTo>
                    <a:pt x="173" y="59"/>
                  </a:lnTo>
                  <a:lnTo>
                    <a:pt x="181" y="57"/>
                  </a:lnTo>
                  <a:lnTo>
                    <a:pt x="188" y="54"/>
                  </a:lnTo>
                  <a:lnTo>
                    <a:pt x="193" y="52"/>
                  </a:lnTo>
                  <a:lnTo>
                    <a:pt x="199" y="49"/>
                  </a:lnTo>
                  <a:lnTo>
                    <a:pt x="203" y="47"/>
                  </a:lnTo>
                  <a:lnTo>
                    <a:pt x="206" y="44"/>
                  </a:lnTo>
                  <a:lnTo>
                    <a:pt x="210" y="41"/>
                  </a:lnTo>
                  <a:lnTo>
                    <a:pt x="209" y="42"/>
                  </a:lnTo>
                  <a:lnTo>
                    <a:pt x="211" y="38"/>
                  </a:lnTo>
                  <a:lnTo>
                    <a:pt x="210" y="40"/>
                  </a:lnTo>
                  <a:lnTo>
                    <a:pt x="211" y="37"/>
                  </a:lnTo>
                  <a:lnTo>
                    <a:pt x="211" y="39"/>
                  </a:lnTo>
                  <a:lnTo>
                    <a:pt x="211" y="35"/>
                  </a:lnTo>
                  <a:lnTo>
                    <a:pt x="211" y="38"/>
                  </a:lnTo>
                  <a:lnTo>
                    <a:pt x="211" y="34"/>
                  </a:lnTo>
                  <a:lnTo>
                    <a:pt x="211" y="36"/>
                  </a:lnTo>
                  <a:lnTo>
                    <a:pt x="210" y="33"/>
                  </a:lnTo>
                  <a:lnTo>
                    <a:pt x="211" y="35"/>
                  </a:lnTo>
                  <a:lnTo>
                    <a:pt x="207" y="32"/>
                  </a:lnTo>
                  <a:lnTo>
                    <a:pt x="209" y="32"/>
                  </a:lnTo>
                  <a:lnTo>
                    <a:pt x="205" y="30"/>
                  </a:lnTo>
                  <a:lnTo>
                    <a:pt x="206" y="30"/>
                  </a:lnTo>
                  <a:lnTo>
                    <a:pt x="202" y="28"/>
                  </a:lnTo>
                  <a:lnTo>
                    <a:pt x="198" y="26"/>
                  </a:lnTo>
                  <a:lnTo>
                    <a:pt x="192" y="24"/>
                  </a:lnTo>
                  <a:lnTo>
                    <a:pt x="185" y="22"/>
                  </a:lnTo>
                  <a:lnTo>
                    <a:pt x="178" y="20"/>
                  </a:lnTo>
                  <a:lnTo>
                    <a:pt x="170" y="19"/>
                  </a:lnTo>
                  <a:lnTo>
                    <a:pt x="162" y="18"/>
                  </a:lnTo>
                  <a:lnTo>
                    <a:pt x="152" y="17"/>
                  </a:lnTo>
                  <a:lnTo>
                    <a:pt x="143" y="17"/>
                  </a:lnTo>
                  <a:lnTo>
                    <a:pt x="133" y="17"/>
                  </a:lnTo>
                  <a:lnTo>
                    <a:pt x="112" y="17"/>
                  </a:lnTo>
                  <a:lnTo>
                    <a:pt x="93" y="19"/>
                  </a:lnTo>
                  <a:close/>
                </a:path>
              </a:pathLst>
            </a:custGeom>
            <a:solidFill>
              <a:srgbClr val="000000"/>
            </a:solidFill>
            <a:ln w="0">
              <a:solidFill>
                <a:srgbClr val="000000"/>
              </a:solidFill>
              <a:prstDash val="solid"/>
              <a:round/>
              <a:headEnd/>
              <a:tailEnd/>
            </a:ln>
          </p:spPr>
          <p:txBody>
            <a:bodyPr/>
            <a:lstStyle/>
            <a:p>
              <a:endParaRPr lang="ja-JP" altLang="en-US"/>
            </a:p>
          </p:txBody>
        </p:sp>
        <p:sp>
          <p:nvSpPr>
            <p:cNvPr id="54" name="Rectangle 76"/>
            <p:cNvSpPr>
              <a:spLocks noChangeArrowheads="1"/>
            </p:cNvSpPr>
            <p:nvPr/>
          </p:nvSpPr>
          <p:spPr bwMode="auto">
            <a:xfrm>
              <a:off x="3231696" y="6633935"/>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55" name="Freeform 82"/>
            <p:cNvSpPr>
              <a:spLocks/>
            </p:cNvSpPr>
            <p:nvPr/>
          </p:nvSpPr>
          <p:spPr bwMode="auto">
            <a:xfrm>
              <a:off x="2268083" y="6919685"/>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0"/>
                  </a:lnTo>
                  <a:lnTo>
                    <a:pt x="666"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56" name="Freeform 83"/>
            <p:cNvSpPr>
              <a:spLocks noEditPoints="1"/>
            </p:cNvSpPr>
            <p:nvPr/>
          </p:nvSpPr>
          <p:spPr bwMode="auto">
            <a:xfrm>
              <a:off x="2264908" y="6916510"/>
              <a:ext cx="536575" cy="290513"/>
            </a:xfrm>
            <a:custGeom>
              <a:avLst/>
              <a:gdLst>
                <a:gd name="T0" fmla="*/ 0 w 675"/>
                <a:gd name="T1" fmla="*/ 2147483647 h 365"/>
                <a:gd name="T2" fmla="*/ 2147483647 w 675"/>
                <a:gd name="T3" fmla="*/ 2147483647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2147483647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2147483647 h 365"/>
                <a:gd name="T40" fmla="*/ 2147483647 w 675"/>
                <a:gd name="T41" fmla="*/ 2147483647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0"/>
                  </a:lnTo>
                  <a:lnTo>
                    <a:pt x="674" y="72"/>
                  </a:lnTo>
                  <a:lnTo>
                    <a:pt x="675" y="74"/>
                  </a:lnTo>
                  <a:lnTo>
                    <a:pt x="675" y="361"/>
                  </a:lnTo>
                  <a:lnTo>
                    <a:pt x="673" y="364"/>
                  </a:lnTo>
                  <a:lnTo>
                    <a:pt x="670" y="365"/>
                  </a:lnTo>
                  <a:lnTo>
                    <a:pt x="4" y="293"/>
                  </a:lnTo>
                  <a:lnTo>
                    <a:pt x="1" y="292"/>
                  </a:lnTo>
                  <a:lnTo>
                    <a:pt x="0" y="289"/>
                  </a:lnTo>
                  <a:lnTo>
                    <a:pt x="0" y="4"/>
                  </a:lnTo>
                  <a:close/>
                  <a:moveTo>
                    <a:pt x="9" y="289"/>
                  </a:moveTo>
                  <a:lnTo>
                    <a:pt x="5" y="285"/>
                  </a:lnTo>
                  <a:lnTo>
                    <a:pt x="671" y="357"/>
                  </a:lnTo>
                  <a:lnTo>
                    <a:pt x="666" y="361"/>
                  </a:lnTo>
                  <a:lnTo>
                    <a:pt x="666" y="74"/>
                  </a:lnTo>
                  <a:lnTo>
                    <a:pt x="670" y="79"/>
                  </a:lnTo>
                  <a:lnTo>
                    <a:pt x="4"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57" name="Freeform 84"/>
            <p:cNvSpPr>
              <a:spLocks/>
            </p:cNvSpPr>
            <p:nvPr/>
          </p:nvSpPr>
          <p:spPr bwMode="auto">
            <a:xfrm>
              <a:off x="2258558" y="726099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7"/>
                  </a:lnTo>
                  <a:lnTo>
                    <a:pt x="0" y="0"/>
                  </a:lnTo>
                  <a:close/>
                </a:path>
              </a:pathLst>
            </a:custGeom>
            <a:solidFill>
              <a:srgbClr val="92D050"/>
            </a:solidFill>
            <a:ln w="9525">
              <a:noFill/>
              <a:round/>
              <a:headEnd/>
              <a:tailEnd/>
            </a:ln>
          </p:spPr>
          <p:txBody>
            <a:bodyPr/>
            <a:lstStyle/>
            <a:p>
              <a:endParaRPr lang="ja-JP" altLang="en-US"/>
            </a:p>
          </p:txBody>
        </p:sp>
        <p:sp>
          <p:nvSpPr>
            <p:cNvPr id="58" name="Freeform 85"/>
            <p:cNvSpPr>
              <a:spLocks noEditPoints="1"/>
            </p:cNvSpPr>
            <p:nvPr/>
          </p:nvSpPr>
          <p:spPr bwMode="auto">
            <a:xfrm>
              <a:off x="2255383" y="725782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8" y="365"/>
                  </a:lnTo>
                  <a:lnTo>
                    <a:pt x="685" y="366"/>
                  </a:lnTo>
                  <a:lnTo>
                    <a:pt x="3" y="295"/>
                  </a:lnTo>
                  <a:lnTo>
                    <a:pt x="1" y="294"/>
                  </a:lnTo>
                  <a:lnTo>
                    <a:pt x="0" y="291"/>
                  </a:lnTo>
                  <a:lnTo>
                    <a:pt x="0" y="4"/>
                  </a:lnTo>
                  <a:close/>
                  <a:moveTo>
                    <a:pt x="9" y="291"/>
                  </a:moveTo>
                  <a:lnTo>
                    <a:pt x="5" y="287"/>
                  </a:lnTo>
                  <a:lnTo>
                    <a:pt x="686" y="358"/>
                  </a:lnTo>
                  <a:lnTo>
                    <a:pt x="682" y="362"/>
                  </a:lnTo>
                  <a:lnTo>
                    <a:pt x="682" y="75"/>
                  </a:lnTo>
                  <a:lnTo>
                    <a:pt x="685" y="79"/>
                  </a:lnTo>
                  <a:lnTo>
                    <a:pt x="3" y="9"/>
                  </a:lnTo>
                  <a:lnTo>
                    <a:pt x="9" y="4"/>
                  </a:lnTo>
                  <a:lnTo>
                    <a:pt x="9" y="291"/>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59" name="Freeform 86"/>
            <p:cNvSpPr>
              <a:spLocks/>
            </p:cNvSpPr>
            <p:nvPr/>
          </p:nvSpPr>
          <p:spPr bwMode="auto">
            <a:xfrm>
              <a:off x="2234746" y="6865710"/>
              <a:ext cx="650875" cy="79375"/>
            </a:xfrm>
            <a:custGeom>
              <a:avLst/>
              <a:gdLst>
                <a:gd name="T0" fmla="*/ 2147483647 w 820"/>
                <a:gd name="T1" fmla="*/ 2147483647 h 98"/>
                <a:gd name="T2" fmla="*/ 2147483647 w 820"/>
                <a:gd name="T3" fmla="*/ 2147483647 h 98"/>
                <a:gd name="T4" fmla="*/ 2147483647 w 820"/>
                <a:gd name="T5" fmla="*/ 2147483647 h 98"/>
                <a:gd name="T6" fmla="*/ 2147483647 w 820"/>
                <a:gd name="T7" fmla="*/ 2147483647 h 98"/>
                <a:gd name="T8" fmla="*/ 2147483647 w 820"/>
                <a:gd name="T9" fmla="*/ 2147483647 h 98"/>
                <a:gd name="T10" fmla="*/ 0 w 820"/>
                <a:gd name="T11" fmla="*/ 2147483647 h 98"/>
                <a:gd name="T12" fmla="*/ 0 w 820"/>
                <a:gd name="T13" fmla="*/ 2147483647 h 98"/>
                <a:gd name="T14" fmla="*/ 0 w 820"/>
                <a:gd name="T15" fmla="*/ 2147483647 h 98"/>
                <a:gd name="T16" fmla="*/ 2147483647 w 820"/>
                <a:gd name="T17" fmla="*/ 2147483647 h 98"/>
                <a:gd name="T18" fmla="*/ 2147483647 w 820"/>
                <a:gd name="T19" fmla="*/ 0 h 98"/>
                <a:gd name="T20" fmla="*/ 2147483647 w 820"/>
                <a:gd name="T21" fmla="*/ 0 h 98"/>
                <a:gd name="T22" fmla="*/ 2147483647 w 820"/>
                <a:gd name="T23" fmla="*/ 0 h 98"/>
                <a:gd name="T24" fmla="*/ 2147483647 w 820"/>
                <a:gd name="T25" fmla="*/ 2147483647 h 98"/>
                <a:gd name="T26" fmla="*/ 2147483647 w 820"/>
                <a:gd name="T27" fmla="*/ 2147483647 h 98"/>
                <a:gd name="T28" fmla="*/ 2147483647 w 820"/>
                <a:gd name="T29" fmla="*/ 2147483647 h 98"/>
                <a:gd name="T30" fmla="*/ 2147483647 w 820"/>
                <a:gd name="T31" fmla="*/ 2147483647 h 98"/>
                <a:gd name="T32" fmla="*/ 2147483647 w 820"/>
                <a:gd name="T33" fmla="*/ 2147483647 h 98"/>
                <a:gd name="T34" fmla="*/ 2147483647 w 820"/>
                <a:gd name="T35" fmla="*/ 2147483647 h 98"/>
                <a:gd name="T36" fmla="*/ 2147483647 w 820"/>
                <a:gd name="T37" fmla="*/ 2147483647 h 98"/>
                <a:gd name="T38" fmla="*/ 2147483647 w 820"/>
                <a:gd name="T39" fmla="*/ 2147483647 h 98"/>
                <a:gd name="T40" fmla="*/ 2147483647 w 820"/>
                <a:gd name="T41" fmla="*/ 2147483647 h 98"/>
                <a:gd name="T42" fmla="*/ 2147483647 w 820"/>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8"/>
                <a:gd name="T68" fmla="*/ 820 w 820"/>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19" y="89"/>
                  </a:lnTo>
                  <a:lnTo>
                    <a:pt x="820" y="92"/>
                  </a:lnTo>
                  <a:lnTo>
                    <a:pt x="819"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0" name="Freeform 87"/>
            <p:cNvSpPr>
              <a:spLocks/>
            </p:cNvSpPr>
            <p:nvPr/>
          </p:nvSpPr>
          <p:spPr bwMode="auto">
            <a:xfrm>
              <a:off x="2234746" y="7208610"/>
              <a:ext cx="650875" cy="76200"/>
            </a:xfrm>
            <a:custGeom>
              <a:avLst/>
              <a:gdLst>
                <a:gd name="T0" fmla="*/ 2147483647 w 820"/>
                <a:gd name="T1" fmla="*/ 2147483647 h 97"/>
                <a:gd name="T2" fmla="*/ 2147483647 w 820"/>
                <a:gd name="T3" fmla="*/ 0 h 97"/>
                <a:gd name="T4" fmla="*/ 2147483647 w 820"/>
                <a:gd name="T5" fmla="*/ 0 h 97"/>
                <a:gd name="T6" fmla="*/ 2147483647 w 820"/>
                <a:gd name="T7" fmla="*/ 0 h 97"/>
                <a:gd name="T8" fmla="*/ 2147483647 w 820"/>
                <a:gd name="T9" fmla="*/ 0 h 97"/>
                <a:gd name="T10" fmla="*/ 0 w 820"/>
                <a:gd name="T11" fmla="*/ 0 h 97"/>
                <a:gd name="T12" fmla="*/ 0 w 820"/>
                <a:gd name="T13" fmla="*/ 0 h 97"/>
                <a:gd name="T14" fmla="*/ 0 w 820"/>
                <a:gd name="T15" fmla="*/ 0 h 97"/>
                <a:gd name="T16" fmla="*/ 2147483647 w 820"/>
                <a:gd name="T17" fmla="*/ 0 h 97"/>
                <a:gd name="T18" fmla="*/ 2147483647 w 820"/>
                <a:gd name="T19" fmla="*/ 0 h 97"/>
                <a:gd name="T20" fmla="*/ 2147483647 w 820"/>
                <a:gd name="T21" fmla="*/ 0 h 97"/>
                <a:gd name="T22" fmla="*/ 2147483647 w 820"/>
                <a:gd name="T23" fmla="*/ 0 h 97"/>
                <a:gd name="T24" fmla="*/ 2147483647 w 820"/>
                <a:gd name="T25" fmla="*/ 2147483647 h 97"/>
                <a:gd name="T26" fmla="*/ 2147483647 w 820"/>
                <a:gd name="T27" fmla="*/ 2147483647 h 97"/>
                <a:gd name="T28" fmla="*/ 2147483647 w 820"/>
                <a:gd name="T29" fmla="*/ 2147483647 h 97"/>
                <a:gd name="T30" fmla="*/ 2147483647 w 820"/>
                <a:gd name="T31" fmla="*/ 2147483647 h 97"/>
                <a:gd name="T32" fmla="*/ 2147483647 w 820"/>
                <a:gd name="T33" fmla="*/ 2147483647 h 97"/>
                <a:gd name="T34" fmla="*/ 2147483647 w 820"/>
                <a:gd name="T35" fmla="*/ 2147483647 h 97"/>
                <a:gd name="T36" fmla="*/ 2147483647 w 820"/>
                <a:gd name="T37" fmla="*/ 2147483647 h 97"/>
                <a:gd name="T38" fmla="*/ 2147483647 w 820"/>
                <a:gd name="T39" fmla="*/ 2147483647 h 97"/>
                <a:gd name="T40" fmla="*/ 2147483647 w 820"/>
                <a:gd name="T41" fmla="*/ 2147483647 h 97"/>
                <a:gd name="T42" fmla="*/ 2147483647 w 820"/>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7"/>
                <a:gd name="T68" fmla="*/ 820 w 820"/>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19" y="88"/>
                  </a:lnTo>
                  <a:lnTo>
                    <a:pt x="820" y="91"/>
                  </a:lnTo>
                  <a:lnTo>
                    <a:pt x="819"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1" name="Freeform 92"/>
            <p:cNvSpPr>
              <a:spLocks/>
            </p:cNvSpPr>
            <p:nvPr/>
          </p:nvSpPr>
          <p:spPr bwMode="auto">
            <a:xfrm>
              <a:off x="2879271" y="6398985"/>
              <a:ext cx="28575" cy="1228725"/>
            </a:xfrm>
            <a:custGeom>
              <a:avLst/>
              <a:gdLst>
                <a:gd name="T0" fmla="*/ 2147483647 w 36"/>
                <a:gd name="T1" fmla="*/ 0 h 1549"/>
                <a:gd name="T2" fmla="*/ 0 w 36"/>
                <a:gd name="T3" fmla="*/ 2147483647 h 1549"/>
                <a:gd name="T4" fmla="*/ 0 w 36"/>
                <a:gd name="T5" fmla="*/ 2147483647 h 1549"/>
                <a:gd name="T6" fmla="*/ 2147483647 w 36"/>
                <a:gd name="T7" fmla="*/ 2147483647 h 1549"/>
                <a:gd name="T8" fmla="*/ 2147483647 w 36"/>
                <a:gd name="T9" fmla="*/ 2147483647 h 1549"/>
                <a:gd name="T10" fmla="*/ 2147483647 w 36"/>
                <a:gd name="T11" fmla="*/ 2147483647 h 1549"/>
                <a:gd name="T12" fmla="*/ 2147483647 w 36"/>
                <a:gd name="T13" fmla="*/ 2147483647 h 1549"/>
                <a:gd name="T14" fmla="*/ 2147483647 w 36"/>
                <a:gd name="T15" fmla="*/ 2147483647 h 1549"/>
                <a:gd name="T16" fmla="*/ 2147483647 w 36"/>
                <a:gd name="T17" fmla="*/ 2147483647 h 1549"/>
                <a:gd name="T18" fmla="*/ 2147483647 w 36"/>
                <a:gd name="T19" fmla="*/ 2147483647 h 1549"/>
                <a:gd name="T20" fmla="*/ 2147483647 w 36"/>
                <a:gd name="T21" fmla="*/ 2147483647 h 1549"/>
                <a:gd name="T22" fmla="*/ 2147483647 w 36"/>
                <a:gd name="T23" fmla="*/ 0 h 1549"/>
                <a:gd name="T24" fmla="*/ 2147483647 w 36"/>
                <a:gd name="T25" fmla="*/ 0 h 1549"/>
                <a:gd name="T26" fmla="*/ 2147483647 w 36"/>
                <a:gd name="T27" fmla="*/ 0 h 1549"/>
                <a:gd name="T28" fmla="*/ 2147483647 w 36"/>
                <a:gd name="T29" fmla="*/ 0 h 1549"/>
                <a:gd name="T30" fmla="*/ 2147483647 w 36"/>
                <a:gd name="T31" fmla="*/ 0 h 1549"/>
                <a:gd name="T32" fmla="*/ 2147483647 w 36"/>
                <a:gd name="T33" fmla="*/ 0 h 1549"/>
                <a:gd name="T34" fmla="*/ 2147483647 w 36"/>
                <a:gd name="T35" fmla="*/ 0 h 1549"/>
                <a:gd name="T36" fmla="*/ 2147483647 w 36"/>
                <a:gd name="T37" fmla="*/ 0 h 1549"/>
                <a:gd name="T38" fmla="*/ 2147483647 w 36"/>
                <a:gd name="T39" fmla="*/ 0 h 1549"/>
                <a:gd name="T40" fmla="*/ 2147483647 w 36"/>
                <a:gd name="T41" fmla="*/ 0 h 15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549"/>
                <a:gd name="T65" fmla="*/ 36 w 36"/>
                <a:gd name="T66" fmla="*/ 1549 h 15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549">
                  <a:moveTo>
                    <a:pt x="11" y="12"/>
                  </a:moveTo>
                  <a:lnTo>
                    <a:pt x="0" y="1537"/>
                  </a:lnTo>
                  <a:lnTo>
                    <a:pt x="0" y="1542"/>
                  </a:lnTo>
                  <a:lnTo>
                    <a:pt x="3" y="1546"/>
                  </a:lnTo>
                  <a:lnTo>
                    <a:pt x="7" y="1548"/>
                  </a:lnTo>
                  <a:lnTo>
                    <a:pt x="12" y="1549"/>
                  </a:lnTo>
                  <a:lnTo>
                    <a:pt x="17" y="1549"/>
                  </a:lnTo>
                  <a:lnTo>
                    <a:pt x="21" y="1546"/>
                  </a:lnTo>
                  <a:lnTo>
                    <a:pt x="24" y="1542"/>
                  </a:lnTo>
                  <a:lnTo>
                    <a:pt x="25" y="1537"/>
                  </a:lnTo>
                  <a:lnTo>
                    <a:pt x="36" y="12"/>
                  </a:lnTo>
                  <a:lnTo>
                    <a:pt x="35" y="7"/>
                  </a:lnTo>
                  <a:lnTo>
                    <a:pt x="33" y="3"/>
                  </a:lnTo>
                  <a:lnTo>
                    <a:pt x="28" y="1"/>
                  </a:lnTo>
                  <a:lnTo>
                    <a:pt x="23" y="0"/>
                  </a:lnTo>
                  <a:lnTo>
                    <a:pt x="18" y="0"/>
                  </a:lnTo>
                  <a:lnTo>
                    <a:pt x="14" y="3"/>
                  </a:lnTo>
                  <a:lnTo>
                    <a:pt x="12" y="7"/>
                  </a:lnTo>
                  <a:lnTo>
                    <a:pt x="11" y="12"/>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2" name="Rectangle 93"/>
            <p:cNvSpPr>
              <a:spLocks noChangeArrowheads="1"/>
            </p:cNvSpPr>
            <p:nvPr/>
          </p:nvSpPr>
          <p:spPr bwMode="auto">
            <a:xfrm>
              <a:off x="1158421" y="6684735"/>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農道</a:t>
              </a:r>
              <a:endParaRPr lang="ja-JP" dirty="0"/>
            </a:p>
          </p:txBody>
        </p:sp>
        <p:sp>
          <p:nvSpPr>
            <p:cNvPr id="63" name="Freeform 98"/>
            <p:cNvSpPr>
              <a:spLocks/>
            </p:cNvSpPr>
            <p:nvPr/>
          </p:nvSpPr>
          <p:spPr bwMode="auto">
            <a:xfrm>
              <a:off x="3009446" y="6970485"/>
              <a:ext cx="652463" cy="77788"/>
            </a:xfrm>
            <a:custGeom>
              <a:avLst/>
              <a:gdLst>
                <a:gd name="T0" fmla="*/ 2147483647 w 822"/>
                <a:gd name="T1" fmla="*/ 2147483647 h 98"/>
                <a:gd name="T2" fmla="*/ 2147483647 w 822"/>
                <a:gd name="T3" fmla="*/ 2147483647 h 98"/>
                <a:gd name="T4" fmla="*/ 2147483647 w 822"/>
                <a:gd name="T5" fmla="*/ 2147483647 h 98"/>
                <a:gd name="T6" fmla="*/ 2147483647 w 822"/>
                <a:gd name="T7" fmla="*/ 2147483647 h 98"/>
                <a:gd name="T8" fmla="*/ 2147483647 w 822"/>
                <a:gd name="T9" fmla="*/ 2147483647 h 98"/>
                <a:gd name="T10" fmla="*/ 0 w 822"/>
                <a:gd name="T11" fmla="*/ 2147483647 h 98"/>
                <a:gd name="T12" fmla="*/ 0 w 822"/>
                <a:gd name="T13" fmla="*/ 2147483647 h 98"/>
                <a:gd name="T14" fmla="*/ 0 w 822"/>
                <a:gd name="T15" fmla="*/ 2147483647 h 98"/>
                <a:gd name="T16" fmla="*/ 2147483647 w 822"/>
                <a:gd name="T17" fmla="*/ 2147483647 h 98"/>
                <a:gd name="T18" fmla="*/ 2147483647 w 822"/>
                <a:gd name="T19" fmla="*/ 0 h 98"/>
                <a:gd name="T20" fmla="*/ 2147483647 w 822"/>
                <a:gd name="T21" fmla="*/ 0 h 98"/>
                <a:gd name="T22" fmla="*/ 2147483647 w 822"/>
                <a:gd name="T23" fmla="*/ 0 h 98"/>
                <a:gd name="T24" fmla="*/ 2147483647 w 822"/>
                <a:gd name="T25" fmla="*/ 2147483647 h 98"/>
                <a:gd name="T26" fmla="*/ 2147483647 w 822"/>
                <a:gd name="T27" fmla="*/ 2147483647 h 98"/>
                <a:gd name="T28" fmla="*/ 2147483647 w 822"/>
                <a:gd name="T29" fmla="*/ 2147483647 h 98"/>
                <a:gd name="T30" fmla="*/ 2147483647 w 822"/>
                <a:gd name="T31" fmla="*/ 2147483647 h 98"/>
                <a:gd name="T32" fmla="*/ 2147483647 w 822"/>
                <a:gd name="T33" fmla="*/ 2147483647 h 98"/>
                <a:gd name="T34" fmla="*/ 2147483647 w 822"/>
                <a:gd name="T35" fmla="*/ 2147483647 h 98"/>
                <a:gd name="T36" fmla="*/ 2147483647 w 822"/>
                <a:gd name="T37" fmla="*/ 2147483647 h 98"/>
                <a:gd name="T38" fmla="*/ 2147483647 w 822"/>
                <a:gd name="T39" fmla="*/ 2147483647 h 98"/>
                <a:gd name="T40" fmla="*/ 2147483647 w 822"/>
                <a:gd name="T41" fmla="*/ 2147483647 h 98"/>
                <a:gd name="T42" fmla="*/ 2147483647 w 822"/>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2"/>
                <a:gd name="T67" fmla="*/ 0 h 98"/>
                <a:gd name="T68" fmla="*/ 822 w 822"/>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2" h="98">
                  <a:moveTo>
                    <a:pt x="813" y="98"/>
                  </a:moveTo>
                  <a:lnTo>
                    <a:pt x="6" y="14"/>
                  </a:lnTo>
                  <a:lnTo>
                    <a:pt x="4" y="13"/>
                  </a:lnTo>
                  <a:lnTo>
                    <a:pt x="1" y="10"/>
                  </a:lnTo>
                  <a:lnTo>
                    <a:pt x="0" y="8"/>
                  </a:lnTo>
                  <a:lnTo>
                    <a:pt x="0" y="5"/>
                  </a:lnTo>
                  <a:lnTo>
                    <a:pt x="0" y="3"/>
                  </a:lnTo>
                  <a:lnTo>
                    <a:pt x="2" y="1"/>
                  </a:lnTo>
                  <a:lnTo>
                    <a:pt x="5" y="0"/>
                  </a:lnTo>
                  <a:lnTo>
                    <a:pt x="8" y="0"/>
                  </a:lnTo>
                  <a:lnTo>
                    <a:pt x="816" y="85"/>
                  </a:lnTo>
                  <a:lnTo>
                    <a:pt x="818" y="85"/>
                  </a:lnTo>
                  <a:lnTo>
                    <a:pt x="820" y="87"/>
                  </a:lnTo>
                  <a:lnTo>
                    <a:pt x="821" y="89"/>
                  </a:lnTo>
                  <a:lnTo>
                    <a:pt x="822" y="92"/>
                  </a:lnTo>
                  <a:lnTo>
                    <a:pt x="821" y="94"/>
                  </a:lnTo>
                  <a:lnTo>
                    <a:pt x="819" y="96"/>
                  </a:lnTo>
                  <a:lnTo>
                    <a:pt x="817" y="97"/>
                  </a:lnTo>
                  <a:lnTo>
                    <a:pt x="813"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4" name="Freeform 103"/>
            <p:cNvSpPr>
              <a:spLocks/>
            </p:cNvSpPr>
            <p:nvPr/>
          </p:nvSpPr>
          <p:spPr bwMode="auto">
            <a:xfrm>
              <a:off x="2266496" y="6552973"/>
              <a:ext cx="528638" cy="282575"/>
            </a:xfrm>
            <a:custGeom>
              <a:avLst/>
              <a:gdLst>
                <a:gd name="T0" fmla="*/ 0 w 667"/>
                <a:gd name="T1" fmla="*/ 0 h 357"/>
                <a:gd name="T2" fmla="*/ 2147483647 w 667"/>
                <a:gd name="T3" fmla="*/ 2147483647 h 357"/>
                <a:gd name="T4" fmla="*/ 2147483647 w 667"/>
                <a:gd name="T5" fmla="*/ 2147483647 h 357"/>
                <a:gd name="T6" fmla="*/ 0 w 667"/>
                <a:gd name="T7" fmla="*/ 2147483647 h 357"/>
                <a:gd name="T8" fmla="*/ 0 w 667"/>
                <a:gd name="T9" fmla="*/ 0 h 357"/>
                <a:gd name="T10" fmla="*/ 0 60000 65536"/>
                <a:gd name="T11" fmla="*/ 0 60000 65536"/>
                <a:gd name="T12" fmla="*/ 0 60000 65536"/>
                <a:gd name="T13" fmla="*/ 0 60000 65536"/>
                <a:gd name="T14" fmla="*/ 0 60000 65536"/>
                <a:gd name="T15" fmla="*/ 0 w 667"/>
                <a:gd name="T16" fmla="*/ 0 h 357"/>
                <a:gd name="T17" fmla="*/ 667 w 667"/>
                <a:gd name="T18" fmla="*/ 357 h 357"/>
              </a:gdLst>
              <a:ahLst/>
              <a:cxnLst>
                <a:cxn ang="T10">
                  <a:pos x="T0" y="T1"/>
                </a:cxn>
                <a:cxn ang="T11">
                  <a:pos x="T2" y="T3"/>
                </a:cxn>
                <a:cxn ang="T12">
                  <a:pos x="T4" y="T5"/>
                </a:cxn>
                <a:cxn ang="T13">
                  <a:pos x="T6" y="T7"/>
                </a:cxn>
                <a:cxn ang="T14">
                  <a:pos x="T8" y="T9"/>
                </a:cxn>
              </a:cxnLst>
              <a:rect l="T15" t="T16" r="T17" b="T18"/>
              <a:pathLst>
                <a:path w="667" h="357">
                  <a:moveTo>
                    <a:pt x="0" y="0"/>
                  </a:moveTo>
                  <a:lnTo>
                    <a:pt x="667" y="70"/>
                  </a:lnTo>
                  <a:lnTo>
                    <a:pt x="667"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65" name="Freeform 104"/>
            <p:cNvSpPr>
              <a:spLocks noEditPoints="1"/>
            </p:cNvSpPr>
            <p:nvPr/>
          </p:nvSpPr>
          <p:spPr bwMode="auto">
            <a:xfrm>
              <a:off x="2261733" y="6549798"/>
              <a:ext cx="536575" cy="288925"/>
            </a:xfrm>
            <a:custGeom>
              <a:avLst/>
              <a:gdLst>
                <a:gd name="T0" fmla="*/ 0 w 675"/>
                <a:gd name="T1" fmla="*/ 0 h 365"/>
                <a:gd name="T2" fmla="*/ 2147483647 w 675"/>
                <a:gd name="T3" fmla="*/ 0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0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0 h 365"/>
                <a:gd name="T40" fmla="*/ 2147483647 w 675"/>
                <a:gd name="T41" fmla="*/ 0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4" y="0"/>
                  </a:lnTo>
                  <a:lnTo>
                    <a:pt x="671" y="70"/>
                  </a:lnTo>
                  <a:lnTo>
                    <a:pt x="674" y="72"/>
                  </a:lnTo>
                  <a:lnTo>
                    <a:pt x="675" y="74"/>
                  </a:lnTo>
                  <a:lnTo>
                    <a:pt x="675" y="361"/>
                  </a:lnTo>
                  <a:lnTo>
                    <a:pt x="673" y="364"/>
                  </a:lnTo>
                  <a:lnTo>
                    <a:pt x="669" y="365"/>
                  </a:lnTo>
                  <a:lnTo>
                    <a:pt x="3" y="293"/>
                  </a:lnTo>
                  <a:lnTo>
                    <a:pt x="1" y="292"/>
                  </a:lnTo>
                  <a:lnTo>
                    <a:pt x="0" y="289"/>
                  </a:lnTo>
                  <a:lnTo>
                    <a:pt x="0" y="4"/>
                  </a:lnTo>
                  <a:close/>
                  <a:moveTo>
                    <a:pt x="9" y="289"/>
                  </a:moveTo>
                  <a:lnTo>
                    <a:pt x="4" y="285"/>
                  </a:lnTo>
                  <a:lnTo>
                    <a:pt x="671" y="356"/>
                  </a:lnTo>
                  <a:lnTo>
                    <a:pt x="666" y="361"/>
                  </a:lnTo>
                  <a:lnTo>
                    <a:pt x="666" y="74"/>
                  </a:lnTo>
                  <a:lnTo>
                    <a:pt x="669" y="78"/>
                  </a:lnTo>
                  <a:lnTo>
                    <a:pt x="3"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66" name="Rectangle 105"/>
            <p:cNvSpPr>
              <a:spLocks noChangeArrowheads="1"/>
            </p:cNvSpPr>
            <p:nvPr/>
          </p:nvSpPr>
          <p:spPr bwMode="auto">
            <a:xfrm>
              <a:off x="2444296" y="6664098"/>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grpSp>
      <p:grpSp>
        <p:nvGrpSpPr>
          <p:cNvPr id="67" name="グループ化 296"/>
          <p:cNvGrpSpPr>
            <a:grpSpLocks/>
          </p:cNvGrpSpPr>
          <p:nvPr/>
        </p:nvGrpSpPr>
        <p:grpSpPr bwMode="auto">
          <a:xfrm>
            <a:off x="3573164" y="5062280"/>
            <a:ext cx="5721714" cy="2400370"/>
            <a:chOff x="1031663" y="6138634"/>
            <a:chExt cx="5722741" cy="2402350"/>
          </a:xfrm>
        </p:grpSpPr>
        <p:sp>
          <p:nvSpPr>
            <p:cNvPr id="68" name="Freeform 39"/>
            <p:cNvSpPr>
              <a:spLocks/>
            </p:cNvSpPr>
            <p:nvPr/>
          </p:nvSpPr>
          <p:spPr bwMode="auto">
            <a:xfrm>
              <a:off x="2985633" y="6340248"/>
              <a:ext cx="773113" cy="598488"/>
            </a:xfrm>
            <a:custGeom>
              <a:avLst/>
              <a:gdLst>
                <a:gd name="T0" fmla="*/ 0 w 975"/>
                <a:gd name="T1" fmla="*/ 2147483647 h 754"/>
                <a:gd name="T2" fmla="*/ 2147483647 w 975"/>
                <a:gd name="T3" fmla="*/ 2147483647 h 754"/>
                <a:gd name="T4" fmla="*/ 2147483647 w 975"/>
                <a:gd name="T5" fmla="*/ 2147483647 h 754"/>
                <a:gd name="T6" fmla="*/ 2147483647 w 975"/>
                <a:gd name="T7" fmla="*/ 2147483647 h 754"/>
                <a:gd name="T8" fmla="*/ 2147483647 w 975"/>
                <a:gd name="T9" fmla="*/ 2147483647 h 754"/>
                <a:gd name="T10" fmla="*/ 2147483647 w 975"/>
                <a:gd name="T11" fmla="*/ 2147483647 h 754"/>
                <a:gd name="T12" fmla="*/ 2147483647 w 975"/>
                <a:gd name="T13" fmla="*/ 2147483647 h 754"/>
                <a:gd name="T14" fmla="*/ 2147483647 w 975"/>
                <a:gd name="T15" fmla="*/ 2147483647 h 754"/>
                <a:gd name="T16" fmla="*/ 2147483647 w 975"/>
                <a:gd name="T17" fmla="*/ 2147483647 h 754"/>
                <a:gd name="T18" fmla="*/ 2147483647 w 975"/>
                <a:gd name="T19" fmla="*/ 2147483647 h 754"/>
                <a:gd name="T20" fmla="*/ 2147483647 w 975"/>
                <a:gd name="T21" fmla="*/ 2147483647 h 754"/>
                <a:gd name="T22" fmla="*/ 2147483647 w 975"/>
                <a:gd name="T23" fmla="*/ 2147483647 h 754"/>
                <a:gd name="T24" fmla="*/ 2147483647 w 975"/>
                <a:gd name="T25" fmla="*/ 2147483647 h 754"/>
                <a:gd name="T26" fmla="*/ 2147483647 w 975"/>
                <a:gd name="T27" fmla="*/ 2147483647 h 754"/>
                <a:gd name="T28" fmla="*/ 2147483647 w 975"/>
                <a:gd name="T29" fmla="*/ 2147483647 h 754"/>
                <a:gd name="T30" fmla="*/ 2147483647 w 975"/>
                <a:gd name="T31" fmla="*/ 2147483647 h 754"/>
                <a:gd name="T32" fmla="*/ 2147483647 w 975"/>
                <a:gd name="T33" fmla="*/ 2147483647 h 754"/>
                <a:gd name="T34" fmla="*/ 2147483647 w 975"/>
                <a:gd name="T35" fmla="*/ 2147483647 h 754"/>
                <a:gd name="T36" fmla="*/ 2147483647 w 975"/>
                <a:gd name="T37" fmla="*/ 2147483647 h 754"/>
                <a:gd name="T38" fmla="*/ 2147483647 w 975"/>
                <a:gd name="T39" fmla="*/ 2147483647 h 754"/>
                <a:gd name="T40" fmla="*/ 2147483647 w 975"/>
                <a:gd name="T41" fmla="*/ 2147483647 h 754"/>
                <a:gd name="T42" fmla="*/ 2147483647 w 975"/>
                <a:gd name="T43" fmla="*/ 2147483647 h 754"/>
                <a:gd name="T44" fmla="*/ 2147483647 w 975"/>
                <a:gd name="T45" fmla="*/ 2147483647 h 754"/>
                <a:gd name="T46" fmla="*/ 2147483647 w 975"/>
                <a:gd name="T47" fmla="*/ 2147483647 h 754"/>
                <a:gd name="T48" fmla="*/ 2147483647 w 975"/>
                <a:gd name="T49" fmla="*/ 2147483647 h 754"/>
                <a:gd name="T50" fmla="*/ 2147483647 w 975"/>
                <a:gd name="T51" fmla="*/ 2147483647 h 754"/>
                <a:gd name="T52" fmla="*/ 2147483647 w 975"/>
                <a:gd name="T53" fmla="*/ 2147483647 h 754"/>
                <a:gd name="T54" fmla="*/ 2147483647 w 975"/>
                <a:gd name="T55" fmla="*/ 2147483647 h 754"/>
                <a:gd name="T56" fmla="*/ 2147483647 w 975"/>
                <a:gd name="T57" fmla="*/ 2147483647 h 754"/>
                <a:gd name="T58" fmla="*/ 2147483647 w 975"/>
                <a:gd name="T59" fmla="*/ 2147483647 h 754"/>
                <a:gd name="T60" fmla="*/ 2147483647 w 975"/>
                <a:gd name="T61" fmla="*/ 2147483647 h 754"/>
                <a:gd name="T62" fmla="*/ 2147483647 w 975"/>
                <a:gd name="T63" fmla="*/ 2147483647 h 754"/>
                <a:gd name="T64" fmla="*/ 2147483647 w 975"/>
                <a:gd name="T65" fmla="*/ 2147483647 h 754"/>
                <a:gd name="T66" fmla="*/ 2147483647 w 975"/>
                <a:gd name="T67" fmla="*/ 2147483647 h 754"/>
                <a:gd name="T68" fmla="*/ 2147483647 w 975"/>
                <a:gd name="T69" fmla="*/ 2147483647 h 754"/>
                <a:gd name="T70" fmla="*/ 2147483647 w 975"/>
                <a:gd name="T71" fmla="*/ 2147483647 h 754"/>
                <a:gd name="T72" fmla="*/ 2147483647 w 975"/>
                <a:gd name="T73" fmla="*/ 2147483647 h 754"/>
                <a:gd name="T74" fmla="*/ 2147483647 w 975"/>
                <a:gd name="T75" fmla="*/ 0 h 754"/>
                <a:gd name="T76" fmla="*/ 0 w 975"/>
                <a:gd name="T77" fmla="*/ 0 h 754"/>
                <a:gd name="T78" fmla="*/ 0 w 975"/>
                <a:gd name="T79" fmla="*/ 2147483647 h 754"/>
                <a:gd name="T80" fmla="*/ 0 w 975"/>
                <a:gd name="T81" fmla="*/ 2147483647 h 7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5"/>
                <a:gd name="T124" fmla="*/ 0 h 754"/>
                <a:gd name="T125" fmla="*/ 975 w 975"/>
                <a:gd name="T126" fmla="*/ 754 h 7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5" h="754">
                  <a:moveTo>
                    <a:pt x="0" y="629"/>
                  </a:moveTo>
                  <a:lnTo>
                    <a:pt x="964" y="754"/>
                  </a:lnTo>
                  <a:lnTo>
                    <a:pt x="964" y="751"/>
                  </a:lnTo>
                  <a:lnTo>
                    <a:pt x="964" y="746"/>
                  </a:lnTo>
                  <a:lnTo>
                    <a:pt x="964" y="738"/>
                  </a:lnTo>
                  <a:lnTo>
                    <a:pt x="965" y="729"/>
                  </a:lnTo>
                  <a:lnTo>
                    <a:pt x="966" y="718"/>
                  </a:lnTo>
                  <a:lnTo>
                    <a:pt x="967" y="705"/>
                  </a:lnTo>
                  <a:lnTo>
                    <a:pt x="969" y="680"/>
                  </a:lnTo>
                  <a:lnTo>
                    <a:pt x="972" y="654"/>
                  </a:lnTo>
                  <a:lnTo>
                    <a:pt x="973" y="643"/>
                  </a:lnTo>
                  <a:lnTo>
                    <a:pt x="974" y="632"/>
                  </a:lnTo>
                  <a:lnTo>
                    <a:pt x="975" y="622"/>
                  </a:lnTo>
                  <a:lnTo>
                    <a:pt x="975" y="614"/>
                  </a:lnTo>
                  <a:lnTo>
                    <a:pt x="975" y="609"/>
                  </a:lnTo>
                  <a:lnTo>
                    <a:pt x="975" y="606"/>
                  </a:lnTo>
                  <a:lnTo>
                    <a:pt x="974" y="574"/>
                  </a:lnTo>
                  <a:lnTo>
                    <a:pt x="974" y="544"/>
                  </a:lnTo>
                  <a:lnTo>
                    <a:pt x="973" y="515"/>
                  </a:lnTo>
                  <a:lnTo>
                    <a:pt x="972" y="488"/>
                  </a:lnTo>
                  <a:lnTo>
                    <a:pt x="972" y="463"/>
                  </a:lnTo>
                  <a:lnTo>
                    <a:pt x="971" y="439"/>
                  </a:lnTo>
                  <a:lnTo>
                    <a:pt x="971" y="416"/>
                  </a:lnTo>
                  <a:lnTo>
                    <a:pt x="969" y="395"/>
                  </a:lnTo>
                  <a:lnTo>
                    <a:pt x="969" y="375"/>
                  </a:lnTo>
                  <a:lnTo>
                    <a:pt x="969" y="355"/>
                  </a:lnTo>
                  <a:lnTo>
                    <a:pt x="968" y="319"/>
                  </a:lnTo>
                  <a:lnTo>
                    <a:pt x="967" y="286"/>
                  </a:lnTo>
                  <a:lnTo>
                    <a:pt x="967" y="254"/>
                  </a:lnTo>
                  <a:lnTo>
                    <a:pt x="966" y="225"/>
                  </a:lnTo>
                  <a:lnTo>
                    <a:pt x="966" y="197"/>
                  </a:lnTo>
                  <a:lnTo>
                    <a:pt x="965" y="168"/>
                  </a:lnTo>
                  <a:lnTo>
                    <a:pt x="965" y="139"/>
                  </a:lnTo>
                  <a:lnTo>
                    <a:pt x="965" y="108"/>
                  </a:lnTo>
                  <a:lnTo>
                    <a:pt x="964" y="75"/>
                  </a:lnTo>
                  <a:lnTo>
                    <a:pt x="964" y="39"/>
                  </a:lnTo>
                  <a:lnTo>
                    <a:pt x="964" y="20"/>
                  </a:lnTo>
                  <a:lnTo>
                    <a:pt x="964" y="0"/>
                  </a:lnTo>
                  <a:lnTo>
                    <a:pt x="0" y="0"/>
                  </a:lnTo>
                  <a:lnTo>
                    <a:pt x="0" y="629"/>
                  </a:lnTo>
                  <a:close/>
                </a:path>
              </a:pathLst>
            </a:custGeom>
            <a:solidFill>
              <a:srgbClr val="FFDFAF"/>
            </a:solidFill>
            <a:ln w="9525">
              <a:noFill/>
              <a:round/>
              <a:headEnd/>
              <a:tailEnd/>
            </a:ln>
          </p:spPr>
          <p:txBody>
            <a:bodyPr/>
            <a:lstStyle/>
            <a:p>
              <a:endParaRPr lang="ja-JP" altLang="en-US"/>
            </a:p>
          </p:txBody>
        </p:sp>
        <p:sp>
          <p:nvSpPr>
            <p:cNvPr id="69" name="Freeform 40"/>
            <p:cNvSpPr>
              <a:spLocks noEditPoints="1"/>
            </p:cNvSpPr>
            <p:nvPr/>
          </p:nvSpPr>
          <p:spPr bwMode="auto">
            <a:xfrm>
              <a:off x="2979283" y="6333898"/>
              <a:ext cx="787400" cy="611188"/>
            </a:xfrm>
            <a:custGeom>
              <a:avLst/>
              <a:gdLst>
                <a:gd name="T0" fmla="*/ 2147483647 w 992"/>
                <a:gd name="T1" fmla="*/ 2147483647 h 771"/>
                <a:gd name="T2" fmla="*/ 0 w 992"/>
                <a:gd name="T3" fmla="*/ 2147483647 h 771"/>
                <a:gd name="T4" fmla="*/ 2147483647 w 992"/>
                <a:gd name="T5" fmla="*/ 2147483647 h 771"/>
                <a:gd name="T6" fmla="*/ 0 w 992"/>
                <a:gd name="T7" fmla="*/ 2147483647 h 771"/>
                <a:gd name="T8" fmla="*/ 0 w 992"/>
                <a:gd name="T9" fmla="*/ 2147483647 h 771"/>
                <a:gd name="T10" fmla="*/ 2147483647 w 992"/>
                <a:gd name="T11" fmla="*/ 2147483647 h 771"/>
                <a:gd name="T12" fmla="*/ 0 w 992"/>
                <a:gd name="T13" fmla="*/ 2147483647 h 771"/>
                <a:gd name="T14" fmla="*/ 2147483647 w 992"/>
                <a:gd name="T15" fmla="*/ 2147483647 h 771"/>
                <a:gd name="T16" fmla="*/ 0 w 992"/>
                <a:gd name="T17" fmla="*/ 2147483647 h 771"/>
                <a:gd name="T18" fmla="*/ 2147483647 w 992"/>
                <a:gd name="T19" fmla="*/ 2147483647 h 771"/>
                <a:gd name="T20" fmla="*/ 2147483647 w 992"/>
                <a:gd name="T21" fmla="*/ 2147483647 h 771"/>
                <a:gd name="T22" fmla="*/ 2147483647 w 992"/>
                <a:gd name="T23" fmla="*/ 2147483647 h 771"/>
                <a:gd name="T24" fmla="*/ 2147483647 w 992"/>
                <a:gd name="T25" fmla="*/ 2147483647 h 771"/>
                <a:gd name="T26" fmla="*/ 2147483647 w 992"/>
                <a:gd name="T27" fmla="*/ 2147483647 h 771"/>
                <a:gd name="T28" fmla="*/ 2147483647 w 992"/>
                <a:gd name="T29" fmla="*/ 2147483647 h 771"/>
                <a:gd name="T30" fmla="*/ 2147483647 w 992"/>
                <a:gd name="T31" fmla="*/ 2147483647 h 771"/>
                <a:gd name="T32" fmla="*/ 2147483647 w 992"/>
                <a:gd name="T33" fmla="*/ 2147483647 h 771"/>
                <a:gd name="T34" fmla="*/ 2147483647 w 992"/>
                <a:gd name="T35" fmla="*/ 2147483647 h 771"/>
                <a:gd name="T36" fmla="*/ 2147483647 w 992"/>
                <a:gd name="T37" fmla="*/ 2147483647 h 771"/>
                <a:gd name="T38" fmla="*/ 2147483647 w 992"/>
                <a:gd name="T39" fmla="*/ 2147483647 h 771"/>
                <a:gd name="T40" fmla="*/ 2147483647 w 992"/>
                <a:gd name="T41" fmla="*/ 2147483647 h 771"/>
                <a:gd name="T42" fmla="*/ 2147483647 w 992"/>
                <a:gd name="T43" fmla="*/ 2147483647 h 771"/>
                <a:gd name="T44" fmla="*/ 2147483647 w 992"/>
                <a:gd name="T45" fmla="*/ 2147483647 h 771"/>
                <a:gd name="T46" fmla="*/ 2147483647 w 992"/>
                <a:gd name="T47" fmla="*/ 2147483647 h 771"/>
                <a:gd name="T48" fmla="*/ 2147483647 w 992"/>
                <a:gd name="T49" fmla="*/ 2147483647 h 771"/>
                <a:gd name="T50" fmla="*/ 2147483647 w 992"/>
                <a:gd name="T51" fmla="*/ 2147483647 h 771"/>
                <a:gd name="T52" fmla="*/ 2147483647 w 992"/>
                <a:gd name="T53" fmla="*/ 2147483647 h 771"/>
                <a:gd name="T54" fmla="*/ 2147483647 w 992"/>
                <a:gd name="T55" fmla="*/ 2147483647 h 771"/>
                <a:gd name="T56" fmla="*/ 2147483647 w 992"/>
                <a:gd name="T57" fmla="*/ 2147483647 h 771"/>
                <a:gd name="T58" fmla="*/ 2147483647 w 992"/>
                <a:gd name="T59" fmla="*/ 2147483647 h 771"/>
                <a:gd name="T60" fmla="*/ 2147483647 w 992"/>
                <a:gd name="T61" fmla="*/ 2147483647 h 771"/>
                <a:gd name="T62" fmla="*/ 2147483647 w 992"/>
                <a:gd name="T63" fmla="*/ 2147483647 h 771"/>
                <a:gd name="T64" fmla="*/ 2147483647 w 992"/>
                <a:gd name="T65" fmla="*/ 2147483647 h 771"/>
                <a:gd name="T66" fmla="*/ 2147483647 w 992"/>
                <a:gd name="T67" fmla="*/ 2147483647 h 771"/>
                <a:gd name="T68" fmla="*/ 2147483647 w 992"/>
                <a:gd name="T69" fmla="*/ 2147483647 h 771"/>
                <a:gd name="T70" fmla="*/ 2147483647 w 992"/>
                <a:gd name="T71" fmla="*/ 2147483647 h 771"/>
                <a:gd name="T72" fmla="*/ 2147483647 w 992"/>
                <a:gd name="T73" fmla="*/ 2147483647 h 771"/>
                <a:gd name="T74" fmla="*/ 2147483647 w 992"/>
                <a:gd name="T75" fmla="*/ 2147483647 h 771"/>
                <a:gd name="T76" fmla="*/ 2147483647 w 992"/>
                <a:gd name="T77" fmla="*/ 2147483647 h 771"/>
                <a:gd name="T78" fmla="*/ 2147483647 w 992"/>
                <a:gd name="T79" fmla="*/ 2147483647 h 771"/>
                <a:gd name="T80" fmla="*/ 2147483647 w 992"/>
                <a:gd name="T81" fmla="*/ 2147483647 h 771"/>
                <a:gd name="T82" fmla="*/ 2147483647 w 992"/>
                <a:gd name="T83" fmla="*/ 2147483647 h 771"/>
                <a:gd name="T84" fmla="*/ 2147483647 w 992"/>
                <a:gd name="T85" fmla="*/ 2147483647 h 771"/>
                <a:gd name="T86" fmla="*/ 2147483647 w 992"/>
                <a:gd name="T87" fmla="*/ 2147483647 h 771"/>
                <a:gd name="T88" fmla="*/ 2147483647 w 992"/>
                <a:gd name="T89" fmla="*/ 2147483647 h 771"/>
                <a:gd name="T90" fmla="*/ 2147483647 w 992"/>
                <a:gd name="T91" fmla="*/ 2147483647 h 771"/>
                <a:gd name="T92" fmla="*/ 2147483647 w 992"/>
                <a:gd name="T93" fmla="*/ 2147483647 h 771"/>
                <a:gd name="T94" fmla="*/ 2147483647 w 992"/>
                <a:gd name="T95" fmla="*/ 0 h 771"/>
                <a:gd name="T96" fmla="*/ 2147483647 w 992"/>
                <a:gd name="T97" fmla="*/ 2147483647 h 771"/>
                <a:gd name="T98" fmla="*/ 2147483647 w 992"/>
                <a:gd name="T99" fmla="*/ 2147483647 h 771"/>
                <a:gd name="T100" fmla="*/ 2147483647 w 992"/>
                <a:gd name="T101" fmla="*/ 0 h 771"/>
                <a:gd name="T102" fmla="*/ 2147483647 w 992"/>
                <a:gd name="T103" fmla="*/ 0 h 771"/>
                <a:gd name="T104" fmla="*/ 2147483647 w 992"/>
                <a:gd name="T105" fmla="*/ 0 h 771"/>
                <a:gd name="T106" fmla="*/ 2147483647 w 992"/>
                <a:gd name="T107" fmla="*/ 0 h 771"/>
                <a:gd name="T108" fmla="*/ 2147483647 w 992"/>
                <a:gd name="T109" fmla="*/ 0 h 771"/>
                <a:gd name="T110" fmla="*/ 2147483647 w 992"/>
                <a:gd name="T111" fmla="*/ 0 h 771"/>
                <a:gd name="T112" fmla="*/ 2147483647 w 992"/>
                <a:gd name="T113" fmla="*/ 0 h 771"/>
                <a:gd name="T114" fmla="*/ 2147483647 w 992"/>
                <a:gd name="T115" fmla="*/ 0 h 771"/>
                <a:gd name="T116" fmla="*/ 2147483647 w 992"/>
                <a:gd name="T117" fmla="*/ 0 h 771"/>
                <a:gd name="T118" fmla="*/ 2147483647 w 992"/>
                <a:gd name="T119" fmla="*/ 0 h 771"/>
                <a:gd name="T120" fmla="*/ 2147483647 w 992"/>
                <a:gd name="T121" fmla="*/ 0 h 771"/>
                <a:gd name="T122" fmla="*/ 2147483647 w 992"/>
                <a:gd name="T123" fmla="*/ 0 h 771"/>
                <a:gd name="T124" fmla="*/ 2147483647 w 992"/>
                <a:gd name="T125" fmla="*/ 0 h 7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771"/>
                <a:gd name="T191" fmla="*/ 992 w 992"/>
                <a:gd name="T192" fmla="*/ 771 h 7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771">
                  <a:moveTo>
                    <a:pt x="0" y="9"/>
                  </a:moveTo>
                  <a:lnTo>
                    <a:pt x="0" y="77"/>
                  </a:lnTo>
                  <a:lnTo>
                    <a:pt x="18" y="77"/>
                  </a:lnTo>
                  <a:lnTo>
                    <a:pt x="18" y="9"/>
                  </a:lnTo>
                  <a:lnTo>
                    <a:pt x="0" y="9"/>
                  </a:lnTo>
                  <a:close/>
                  <a:moveTo>
                    <a:pt x="0" y="129"/>
                  </a:moveTo>
                  <a:lnTo>
                    <a:pt x="0" y="198"/>
                  </a:lnTo>
                  <a:lnTo>
                    <a:pt x="18" y="198"/>
                  </a:lnTo>
                  <a:lnTo>
                    <a:pt x="18" y="129"/>
                  </a:lnTo>
                  <a:lnTo>
                    <a:pt x="0" y="129"/>
                  </a:lnTo>
                  <a:close/>
                  <a:moveTo>
                    <a:pt x="0" y="249"/>
                  </a:moveTo>
                  <a:lnTo>
                    <a:pt x="0" y="318"/>
                  </a:lnTo>
                  <a:lnTo>
                    <a:pt x="18" y="318"/>
                  </a:lnTo>
                  <a:lnTo>
                    <a:pt x="18" y="249"/>
                  </a:lnTo>
                  <a:lnTo>
                    <a:pt x="0" y="249"/>
                  </a:lnTo>
                  <a:close/>
                  <a:moveTo>
                    <a:pt x="0" y="370"/>
                  </a:moveTo>
                  <a:lnTo>
                    <a:pt x="0" y="438"/>
                  </a:lnTo>
                  <a:lnTo>
                    <a:pt x="18" y="438"/>
                  </a:lnTo>
                  <a:lnTo>
                    <a:pt x="18" y="370"/>
                  </a:lnTo>
                  <a:lnTo>
                    <a:pt x="0" y="370"/>
                  </a:lnTo>
                  <a:close/>
                  <a:moveTo>
                    <a:pt x="0" y="490"/>
                  </a:moveTo>
                  <a:lnTo>
                    <a:pt x="0" y="559"/>
                  </a:lnTo>
                  <a:lnTo>
                    <a:pt x="18" y="559"/>
                  </a:lnTo>
                  <a:lnTo>
                    <a:pt x="18" y="490"/>
                  </a:lnTo>
                  <a:lnTo>
                    <a:pt x="0" y="490"/>
                  </a:lnTo>
                  <a:close/>
                  <a:moveTo>
                    <a:pt x="0" y="610"/>
                  </a:moveTo>
                  <a:lnTo>
                    <a:pt x="0" y="638"/>
                  </a:lnTo>
                  <a:lnTo>
                    <a:pt x="0" y="641"/>
                  </a:lnTo>
                  <a:lnTo>
                    <a:pt x="2" y="644"/>
                  </a:lnTo>
                  <a:lnTo>
                    <a:pt x="4" y="646"/>
                  </a:lnTo>
                  <a:lnTo>
                    <a:pt x="7" y="647"/>
                  </a:lnTo>
                  <a:lnTo>
                    <a:pt x="52" y="653"/>
                  </a:lnTo>
                  <a:lnTo>
                    <a:pt x="55" y="636"/>
                  </a:lnTo>
                  <a:lnTo>
                    <a:pt x="10" y="629"/>
                  </a:lnTo>
                  <a:lnTo>
                    <a:pt x="18" y="638"/>
                  </a:lnTo>
                  <a:lnTo>
                    <a:pt x="18" y="610"/>
                  </a:lnTo>
                  <a:lnTo>
                    <a:pt x="0" y="610"/>
                  </a:lnTo>
                  <a:close/>
                  <a:moveTo>
                    <a:pt x="108" y="660"/>
                  </a:moveTo>
                  <a:lnTo>
                    <a:pt x="182" y="669"/>
                  </a:lnTo>
                  <a:lnTo>
                    <a:pt x="184" y="652"/>
                  </a:lnTo>
                  <a:lnTo>
                    <a:pt x="110" y="643"/>
                  </a:lnTo>
                  <a:lnTo>
                    <a:pt x="108" y="660"/>
                  </a:lnTo>
                  <a:close/>
                  <a:moveTo>
                    <a:pt x="238" y="676"/>
                  </a:moveTo>
                  <a:lnTo>
                    <a:pt x="312" y="686"/>
                  </a:lnTo>
                  <a:lnTo>
                    <a:pt x="314" y="669"/>
                  </a:lnTo>
                  <a:lnTo>
                    <a:pt x="240" y="660"/>
                  </a:lnTo>
                  <a:lnTo>
                    <a:pt x="238" y="676"/>
                  </a:lnTo>
                  <a:close/>
                  <a:moveTo>
                    <a:pt x="368" y="693"/>
                  </a:moveTo>
                  <a:lnTo>
                    <a:pt x="443" y="703"/>
                  </a:lnTo>
                  <a:lnTo>
                    <a:pt x="445" y="686"/>
                  </a:lnTo>
                  <a:lnTo>
                    <a:pt x="371" y="676"/>
                  </a:lnTo>
                  <a:lnTo>
                    <a:pt x="368" y="693"/>
                  </a:lnTo>
                  <a:close/>
                  <a:moveTo>
                    <a:pt x="498" y="710"/>
                  </a:moveTo>
                  <a:lnTo>
                    <a:pt x="573" y="719"/>
                  </a:lnTo>
                  <a:lnTo>
                    <a:pt x="575" y="703"/>
                  </a:lnTo>
                  <a:lnTo>
                    <a:pt x="501" y="693"/>
                  </a:lnTo>
                  <a:lnTo>
                    <a:pt x="498" y="710"/>
                  </a:lnTo>
                  <a:close/>
                  <a:moveTo>
                    <a:pt x="628" y="728"/>
                  </a:moveTo>
                  <a:lnTo>
                    <a:pt x="702" y="737"/>
                  </a:lnTo>
                  <a:lnTo>
                    <a:pt x="706" y="719"/>
                  </a:lnTo>
                  <a:lnTo>
                    <a:pt x="630" y="710"/>
                  </a:lnTo>
                  <a:lnTo>
                    <a:pt x="628" y="728"/>
                  </a:lnTo>
                  <a:close/>
                  <a:moveTo>
                    <a:pt x="759" y="744"/>
                  </a:moveTo>
                  <a:lnTo>
                    <a:pt x="833" y="754"/>
                  </a:lnTo>
                  <a:lnTo>
                    <a:pt x="836" y="737"/>
                  </a:lnTo>
                  <a:lnTo>
                    <a:pt x="761" y="727"/>
                  </a:lnTo>
                  <a:lnTo>
                    <a:pt x="759" y="744"/>
                  </a:lnTo>
                  <a:close/>
                  <a:moveTo>
                    <a:pt x="889" y="761"/>
                  </a:moveTo>
                  <a:lnTo>
                    <a:pt x="963" y="771"/>
                  </a:lnTo>
                  <a:lnTo>
                    <a:pt x="965" y="754"/>
                  </a:lnTo>
                  <a:lnTo>
                    <a:pt x="891" y="744"/>
                  </a:lnTo>
                  <a:lnTo>
                    <a:pt x="889" y="761"/>
                  </a:lnTo>
                  <a:close/>
                  <a:moveTo>
                    <a:pt x="984" y="719"/>
                  </a:moveTo>
                  <a:lnTo>
                    <a:pt x="984" y="715"/>
                  </a:lnTo>
                  <a:lnTo>
                    <a:pt x="985" y="703"/>
                  </a:lnTo>
                  <a:lnTo>
                    <a:pt x="986" y="690"/>
                  </a:lnTo>
                  <a:lnTo>
                    <a:pt x="988" y="677"/>
                  </a:lnTo>
                  <a:lnTo>
                    <a:pt x="990" y="664"/>
                  </a:lnTo>
                  <a:lnTo>
                    <a:pt x="991" y="652"/>
                  </a:lnTo>
                  <a:lnTo>
                    <a:pt x="991" y="651"/>
                  </a:lnTo>
                  <a:lnTo>
                    <a:pt x="972" y="650"/>
                  </a:lnTo>
                  <a:lnTo>
                    <a:pt x="972" y="651"/>
                  </a:lnTo>
                  <a:lnTo>
                    <a:pt x="971" y="663"/>
                  </a:lnTo>
                  <a:lnTo>
                    <a:pt x="970" y="675"/>
                  </a:lnTo>
                  <a:lnTo>
                    <a:pt x="967" y="688"/>
                  </a:lnTo>
                  <a:lnTo>
                    <a:pt x="966" y="701"/>
                  </a:lnTo>
                  <a:lnTo>
                    <a:pt x="965" y="714"/>
                  </a:lnTo>
                  <a:lnTo>
                    <a:pt x="965" y="717"/>
                  </a:lnTo>
                  <a:lnTo>
                    <a:pt x="984" y="719"/>
                  </a:lnTo>
                  <a:close/>
                  <a:moveTo>
                    <a:pt x="992" y="598"/>
                  </a:moveTo>
                  <a:lnTo>
                    <a:pt x="992" y="583"/>
                  </a:lnTo>
                  <a:lnTo>
                    <a:pt x="991" y="568"/>
                  </a:lnTo>
                  <a:lnTo>
                    <a:pt x="991" y="553"/>
                  </a:lnTo>
                  <a:lnTo>
                    <a:pt x="991" y="538"/>
                  </a:lnTo>
                  <a:lnTo>
                    <a:pt x="990" y="529"/>
                  </a:lnTo>
                  <a:lnTo>
                    <a:pt x="971" y="530"/>
                  </a:lnTo>
                  <a:lnTo>
                    <a:pt x="972" y="538"/>
                  </a:lnTo>
                  <a:lnTo>
                    <a:pt x="972" y="553"/>
                  </a:lnTo>
                  <a:lnTo>
                    <a:pt x="972" y="568"/>
                  </a:lnTo>
                  <a:lnTo>
                    <a:pt x="973" y="583"/>
                  </a:lnTo>
                  <a:lnTo>
                    <a:pt x="973" y="599"/>
                  </a:lnTo>
                  <a:lnTo>
                    <a:pt x="992" y="598"/>
                  </a:lnTo>
                  <a:close/>
                  <a:moveTo>
                    <a:pt x="988" y="478"/>
                  </a:moveTo>
                  <a:lnTo>
                    <a:pt x="988" y="472"/>
                  </a:lnTo>
                  <a:lnTo>
                    <a:pt x="988" y="447"/>
                  </a:lnTo>
                  <a:lnTo>
                    <a:pt x="987" y="425"/>
                  </a:lnTo>
                  <a:lnTo>
                    <a:pt x="987" y="409"/>
                  </a:lnTo>
                  <a:lnTo>
                    <a:pt x="969" y="410"/>
                  </a:lnTo>
                  <a:lnTo>
                    <a:pt x="969" y="425"/>
                  </a:lnTo>
                  <a:lnTo>
                    <a:pt x="970" y="448"/>
                  </a:lnTo>
                  <a:lnTo>
                    <a:pt x="970" y="472"/>
                  </a:lnTo>
                  <a:lnTo>
                    <a:pt x="970" y="479"/>
                  </a:lnTo>
                  <a:lnTo>
                    <a:pt x="988" y="478"/>
                  </a:lnTo>
                  <a:close/>
                  <a:moveTo>
                    <a:pt x="986" y="357"/>
                  </a:moveTo>
                  <a:lnTo>
                    <a:pt x="986" y="345"/>
                  </a:lnTo>
                  <a:lnTo>
                    <a:pt x="985" y="328"/>
                  </a:lnTo>
                  <a:lnTo>
                    <a:pt x="985" y="311"/>
                  </a:lnTo>
                  <a:lnTo>
                    <a:pt x="985" y="295"/>
                  </a:lnTo>
                  <a:lnTo>
                    <a:pt x="985" y="289"/>
                  </a:lnTo>
                  <a:lnTo>
                    <a:pt x="966" y="290"/>
                  </a:lnTo>
                  <a:lnTo>
                    <a:pt x="966" y="295"/>
                  </a:lnTo>
                  <a:lnTo>
                    <a:pt x="966" y="311"/>
                  </a:lnTo>
                  <a:lnTo>
                    <a:pt x="966" y="328"/>
                  </a:lnTo>
                  <a:lnTo>
                    <a:pt x="967" y="345"/>
                  </a:lnTo>
                  <a:lnTo>
                    <a:pt x="967" y="358"/>
                  </a:lnTo>
                  <a:lnTo>
                    <a:pt x="986" y="357"/>
                  </a:lnTo>
                  <a:close/>
                  <a:moveTo>
                    <a:pt x="984" y="237"/>
                  </a:moveTo>
                  <a:lnTo>
                    <a:pt x="984" y="234"/>
                  </a:lnTo>
                  <a:lnTo>
                    <a:pt x="983" y="206"/>
                  </a:lnTo>
                  <a:lnTo>
                    <a:pt x="983" y="177"/>
                  </a:lnTo>
                  <a:lnTo>
                    <a:pt x="983" y="169"/>
                  </a:lnTo>
                  <a:lnTo>
                    <a:pt x="964" y="169"/>
                  </a:lnTo>
                  <a:lnTo>
                    <a:pt x="964" y="177"/>
                  </a:lnTo>
                  <a:lnTo>
                    <a:pt x="964" y="206"/>
                  </a:lnTo>
                  <a:lnTo>
                    <a:pt x="965" y="234"/>
                  </a:lnTo>
                  <a:lnTo>
                    <a:pt x="965" y="238"/>
                  </a:lnTo>
                  <a:lnTo>
                    <a:pt x="984" y="237"/>
                  </a:lnTo>
                  <a:close/>
                  <a:moveTo>
                    <a:pt x="982" y="118"/>
                  </a:moveTo>
                  <a:lnTo>
                    <a:pt x="982" y="117"/>
                  </a:lnTo>
                  <a:lnTo>
                    <a:pt x="982" y="101"/>
                  </a:lnTo>
                  <a:lnTo>
                    <a:pt x="982" y="84"/>
                  </a:lnTo>
                  <a:lnTo>
                    <a:pt x="982" y="66"/>
                  </a:lnTo>
                  <a:lnTo>
                    <a:pt x="982" y="49"/>
                  </a:lnTo>
                  <a:lnTo>
                    <a:pt x="963" y="49"/>
                  </a:lnTo>
                  <a:lnTo>
                    <a:pt x="963" y="66"/>
                  </a:lnTo>
                  <a:lnTo>
                    <a:pt x="963" y="84"/>
                  </a:lnTo>
                  <a:lnTo>
                    <a:pt x="963" y="101"/>
                  </a:lnTo>
                  <a:lnTo>
                    <a:pt x="963" y="117"/>
                  </a:lnTo>
                  <a:lnTo>
                    <a:pt x="963" y="118"/>
                  </a:lnTo>
                  <a:lnTo>
                    <a:pt x="982" y="118"/>
                  </a:lnTo>
                  <a:close/>
                  <a:moveTo>
                    <a:pt x="959" y="0"/>
                  </a:moveTo>
                  <a:lnTo>
                    <a:pt x="883" y="0"/>
                  </a:lnTo>
                  <a:lnTo>
                    <a:pt x="883" y="18"/>
                  </a:lnTo>
                  <a:lnTo>
                    <a:pt x="959" y="18"/>
                  </a:lnTo>
                  <a:lnTo>
                    <a:pt x="959" y="0"/>
                  </a:lnTo>
                  <a:close/>
                  <a:moveTo>
                    <a:pt x="827" y="0"/>
                  </a:moveTo>
                  <a:lnTo>
                    <a:pt x="752" y="0"/>
                  </a:lnTo>
                  <a:lnTo>
                    <a:pt x="752" y="18"/>
                  </a:lnTo>
                  <a:lnTo>
                    <a:pt x="827" y="18"/>
                  </a:lnTo>
                  <a:lnTo>
                    <a:pt x="827" y="0"/>
                  </a:lnTo>
                  <a:close/>
                  <a:moveTo>
                    <a:pt x="696" y="0"/>
                  </a:moveTo>
                  <a:lnTo>
                    <a:pt x="621" y="0"/>
                  </a:lnTo>
                  <a:lnTo>
                    <a:pt x="621" y="18"/>
                  </a:lnTo>
                  <a:lnTo>
                    <a:pt x="696" y="18"/>
                  </a:lnTo>
                  <a:lnTo>
                    <a:pt x="696" y="0"/>
                  </a:lnTo>
                  <a:close/>
                  <a:moveTo>
                    <a:pt x="564" y="0"/>
                  </a:moveTo>
                  <a:lnTo>
                    <a:pt x="489" y="0"/>
                  </a:lnTo>
                  <a:lnTo>
                    <a:pt x="489" y="18"/>
                  </a:lnTo>
                  <a:lnTo>
                    <a:pt x="564" y="18"/>
                  </a:lnTo>
                  <a:lnTo>
                    <a:pt x="564" y="0"/>
                  </a:lnTo>
                  <a:close/>
                  <a:moveTo>
                    <a:pt x="433" y="0"/>
                  </a:moveTo>
                  <a:lnTo>
                    <a:pt x="358" y="0"/>
                  </a:lnTo>
                  <a:lnTo>
                    <a:pt x="358" y="18"/>
                  </a:lnTo>
                  <a:lnTo>
                    <a:pt x="433" y="18"/>
                  </a:lnTo>
                  <a:lnTo>
                    <a:pt x="433" y="0"/>
                  </a:lnTo>
                  <a:close/>
                  <a:moveTo>
                    <a:pt x="301" y="0"/>
                  </a:moveTo>
                  <a:lnTo>
                    <a:pt x="226" y="0"/>
                  </a:lnTo>
                  <a:lnTo>
                    <a:pt x="226" y="18"/>
                  </a:lnTo>
                  <a:lnTo>
                    <a:pt x="301" y="18"/>
                  </a:lnTo>
                  <a:lnTo>
                    <a:pt x="301" y="0"/>
                  </a:lnTo>
                  <a:close/>
                  <a:moveTo>
                    <a:pt x="170" y="0"/>
                  </a:moveTo>
                  <a:lnTo>
                    <a:pt x="95" y="0"/>
                  </a:lnTo>
                  <a:lnTo>
                    <a:pt x="95" y="18"/>
                  </a:lnTo>
                  <a:lnTo>
                    <a:pt x="170" y="18"/>
                  </a:lnTo>
                  <a:lnTo>
                    <a:pt x="170" y="0"/>
                  </a:lnTo>
                  <a:close/>
                  <a:moveTo>
                    <a:pt x="38" y="0"/>
                  </a:moveTo>
                  <a:lnTo>
                    <a:pt x="8" y="0"/>
                  </a:lnTo>
                  <a:lnTo>
                    <a:pt x="8" y="18"/>
                  </a:lnTo>
                  <a:lnTo>
                    <a:pt x="38" y="18"/>
                  </a:lnTo>
                  <a:lnTo>
                    <a:pt x="38" y="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0" name="Freeform 41"/>
            <p:cNvSpPr>
              <a:spLocks/>
            </p:cNvSpPr>
            <p:nvPr/>
          </p:nvSpPr>
          <p:spPr bwMode="auto">
            <a:xfrm>
              <a:off x="2985633" y="6906985"/>
              <a:ext cx="763588" cy="790575"/>
            </a:xfrm>
            <a:custGeom>
              <a:avLst/>
              <a:gdLst>
                <a:gd name="T0" fmla="*/ 2147483647 w 963"/>
                <a:gd name="T1" fmla="*/ 2147483647 h 997"/>
                <a:gd name="T2" fmla="*/ 0 w 963"/>
                <a:gd name="T3" fmla="*/ 0 h 997"/>
                <a:gd name="T4" fmla="*/ 0 w 963"/>
                <a:gd name="T5" fmla="*/ 2147483647 h 997"/>
                <a:gd name="T6" fmla="*/ 2147483647 w 963"/>
                <a:gd name="T7" fmla="*/ 2147483647 h 997"/>
                <a:gd name="T8" fmla="*/ 2147483647 w 963"/>
                <a:gd name="T9" fmla="*/ 2147483647 h 997"/>
                <a:gd name="T10" fmla="*/ 2147483647 w 963"/>
                <a:gd name="T11" fmla="*/ 2147483647 h 997"/>
                <a:gd name="T12" fmla="*/ 2147483647 w 963"/>
                <a:gd name="T13" fmla="*/ 2147483647 h 997"/>
                <a:gd name="T14" fmla="*/ 2147483647 w 963"/>
                <a:gd name="T15" fmla="*/ 2147483647 h 997"/>
                <a:gd name="T16" fmla="*/ 2147483647 w 963"/>
                <a:gd name="T17" fmla="*/ 2147483647 h 997"/>
                <a:gd name="T18" fmla="*/ 2147483647 w 963"/>
                <a:gd name="T19" fmla="*/ 2147483647 h 997"/>
                <a:gd name="T20" fmla="*/ 2147483647 w 963"/>
                <a:gd name="T21" fmla="*/ 2147483647 h 9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3"/>
                <a:gd name="T34" fmla="*/ 0 h 997"/>
                <a:gd name="T35" fmla="*/ 963 w 963"/>
                <a:gd name="T36" fmla="*/ 997 h 9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3" h="997">
                  <a:moveTo>
                    <a:pt x="950" y="128"/>
                  </a:moveTo>
                  <a:lnTo>
                    <a:pt x="0" y="0"/>
                  </a:lnTo>
                  <a:lnTo>
                    <a:pt x="0" y="997"/>
                  </a:lnTo>
                  <a:lnTo>
                    <a:pt x="963" y="997"/>
                  </a:lnTo>
                  <a:lnTo>
                    <a:pt x="962" y="889"/>
                  </a:lnTo>
                  <a:lnTo>
                    <a:pt x="961" y="781"/>
                  </a:lnTo>
                  <a:lnTo>
                    <a:pt x="956" y="563"/>
                  </a:lnTo>
                  <a:lnTo>
                    <a:pt x="952" y="343"/>
                  </a:lnTo>
                  <a:lnTo>
                    <a:pt x="951" y="235"/>
                  </a:lnTo>
                  <a:lnTo>
                    <a:pt x="950" y="128"/>
                  </a:lnTo>
                  <a:close/>
                </a:path>
              </a:pathLst>
            </a:custGeom>
            <a:solidFill>
              <a:srgbClr val="FFDFAF"/>
            </a:solidFill>
            <a:ln w="9525">
              <a:noFill/>
              <a:round/>
              <a:headEnd/>
              <a:tailEnd/>
            </a:ln>
          </p:spPr>
          <p:txBody>
            <a:bodyPr/>
            <a:lstStyle/>
            <a:p>
              <a:endParaRPr lang="ja-JP" altLang="en-US"/>
            </a:p>
          </p:txBody>
        </p:sp>
        <p:sp>
          <p:nvSpPr>
            <p:cNvPr id="71" name="Freeform 42"/>
            <p:cNvSpPr>
              <a:spLocks noEditPoints="1"/>
            </p:cNvSpPr>
            <p:nvPr/>
          </p:nvSpPr>
          <p:spPr bwMode="auto">
            <a:xfrm>
              <a:off x="2979283" y="6902223"/>
              <a:ext cx="777875" cy="801688"/>
            </a:xfrm>
            <a:custGeom>
              <a:avLst/>
              <a:gdLst>
                <a:gd name="T0" fmla="*/ 2147483647 w 981"/>
                <a:gd name="T1" fmla="*/ 2147483647 h 1011"/>
                <a:gd name="T2" fmla="*/ 2147483647 w 981"/>
                <a:gd name="T3" fmla="*/ 2147483647 h 1011"/>
                <a:gd name="T4" fmla="*/ 2147483647 w 981"/>
                <a:gd name="T5" fmla="*/ 2147483647 h 1011"/>
                <a:gd name="T6" fmla="*/ 2147483647 w 981"/>
                <a:gd name="T7" fmla="*/ 2147483647 h 1011"/>
                <a:gd name="T8" fmla="*/ 2147483647 w 981"/>
                <a:gd name="T9" fmla="*/ 2147483647 h 1011"/>
                <a:gd name="T10" fmla="*/ 2147483647 w 981"/>
                <a:gd name="T11" fmla="*/ 2147483647 h 1011"/>
                <a:gd name="T12" fmla="*/ 2147483647 w 981"/>
                <a:gd name="T13" fmla="*/ 2147483647 h 1011"/>
                <a:gd name="T14" fmla="*/ 2147483647 w 981"/>
                <a:gd name="T15" fmla="*/ 2147483647 h 1011"/>
                <a:gd name="T16" fmla="*/ 2147483647 w 981"/>
                <a:gd name="T17" fmla="*/ 2147483647 h 1011"/>
                <a:gd name="T18" fmla="*/ 2147483647 w 981"/>
                <a:gd name="T19" fmla="*/ 2147483647 h 1011"/>
                <a:gd name="T20" fmla="*/ 2147483647 w 981"/>
                <a:gd name="T21" fmla="*/ 0 h 1011"/>
                <a:gd name="T22" fmla="*/ 2147483647 w 981"/>
                <a:gd name="T23" fmla="*/ 0 h 1011"/>
                <a:gd name="T24" fmla="*/ 2147483647 w 981"/>
                <a:gd name="T25" fmla="*/ 0 h 1011"/>
                <a:gd name="T26" fmla="*/ 2147483647 w 981"/>
                <a:gd name="T27" fmla="*/ 0 h 1011"/>
                <a:gd name="T28" fmla="*/ 0 w 981"/>
                <a:gd name="T29" fmla="*/ 0 h 1011"/>
                <a:gd name="T30" fmla="*/ 0 w 981"/>
                <a:gd name="T31" fmla="*/ 0 h 1011"/>
                <a:gd name="T32" fmla="*/ 0 w 981"/>
                <a:gd name="T33" fmla="*/ 0 h 1011"/>
                <a:gd name="T34" fmla="*/ 0 w 981"/>
                <a:gd name="T35" fmla="*/ 2147483647 h 1011"/>
                <a:gd name="T36" fmla="*/ 0 w 981"/>
                <a:gd name="T37" fmla="*/ 2147483647 h 1011"/>
                <a:gd name="T38" fmla="*/ 0 w 981"/>
                <a:gd name="T39" fmla="*/ 2147483647 h 1011"/>
                <a:gd name="T40" fmla="*/ 0 w 981"/>
                <a:gd name="T41" fmla="*/ 2147483647 h 1011"/>
                <a:gd name="T42" fmla="*/ 0 w 981"/>
                <a:gd name="T43" fmla="*/ 2147483647 h 1011"/>
                <a:gd name="T44" fmla="*/ 0 w 981"/>
                <a:gd name="T45" fmla="*/ 2147483647 h 1011"/>
                <a:gd name="T46" fmla="*/ 0 w 981"/>
                <a:gd name="T47" fmla="*/ 2147483647 h 1011"/>
                <a:gd name="T48" fmla="*/ 0 w 981"/>
                <a:gd name="T49" fmla="*/ 2147483647 h 1011"/>
                <a:gd name="T50" fmla="*/ 0 w 981"/>
                <a:gd name="T51" fmla="*/ 2147483647 h 1011"/>
                <a:gd name="T52" fmla="*/ 0 w 981"/>
                <a:gd name="T53" fmla="*/ 2147483647 h 1011"/>
                <a:gd name="T54" fmla="*/ 0 w 981"/>
                <a:gd name="T55" fmla="*/ 2147483647 h 1011"/>
                <a:gd name="T56" fmla="*/ 0 w 981"/>
                <a:gd name="T57" fmla="*/ 2147483647 h 1011"/>
                <a:gd name="T58" fmla="*/ 0 w 981"/>
                <a:gd name="T59" fmla="*/ 2147483647 h 1011"/>
                <a:gd name="T60" fmla="*/ 0 w 981"/>
                <a:gd name="T61" fmla="*/ 2147483647 h 1011"/>
                <a:gd name="T62" fmla="*/ 0 w 981"/>
                <a:gd name="T63" fmla="*/ 2147483647 h 1011"/>
                <a:gd name="T64" fmla="*/ 0 w 981"/>
                <a:gd name="T65" fmla="*/ 2147483647 h 1011"/>
                <a:gd name="T66" fmla="*/ 2147483647 w 981"/>
                <a:gd name="T67" fmla="*/ 2147483647 h 1011"/>
                <a:gd name="T68" fmla="*/ 2147483647 w 981"/>
                <a:gd name="T69" fmla="*/ 2147483647 h 1011"/>
                <a:gd name="T70" fmla="*/ 2147483647 w 981"/>
                <a:gd name="T71" fmla="*/ 2147483647 h 1011"/>
                <a:gd name="T72" fmla="*/ 2147483647 w 981"/>
                <a:gd name="T73" fmla="*/ 2147483647 h 1011"/>
                <a:gd name="T74" fmla="*/ 2147483647 w 981"/>
                <a:gd name="T75" fmla="*/ 2147483647 h 1011"/>
                <a:gd name="T76" fmla="*/ 2147483647 w 981"/>
                <a:gd name="T77" fmla="*/ 2147483647 h 1011"/>
                <a:gd name="T78" fmla="*/ 2147483647 w 981"/>
                <a:gd name="T79" fmla="*/ 2147483647 h 1011"/>
                <a:gd name="T80" fmla="*/ 2147483647 w 981"/>
                <a:gd name="T81" fmla="*/ 2147483647 h 1011"/>
                <a:gd name="T82" fmla="*/ 2147483647 w 981"/>
                <a:gd name="T83" fmla="*/ 2147483647 h 1011"/>
                <a:gd name="T84" fmla="*/ 2147483647 w 981"/>
                <a:gd name="T85" fmla="*/ 2147483647 h 1011"/>
                <a:gd name="T86" fmla="*/ 2147483647 w 981"/>
                <a:gd name="T87" fmla="*/ 2147483647 h 1011"/>
                <a:gd name="T88" fmla="*/ 2147483647 w 981"/>
                <a:gd name="T89" fmla="*/ 2147483647 h 1011"/>
                <a:gd name="T90" fmla="*/ 2147483647 w 981"/>
                <a:gd name="T91" fmla="*/ 2147483647 h 1011"/>
                <a:gd name="T92" fmla="*/ 2147483647 w 981"/>
                <a:gd name="T93" fmla="*/ 2147483647 h 1011"/>
                <a:gd name="T94" fmla="*/ 2147483647 w 981"/>
                <a:gd name="T95" fmla="*/ 2147483647 h 1011"/>
                <a:gd name="T96" fmla="*/ 2147483647 w 981"/>
                <a:gd name="T97" fmla="*/ 2147483647 h 1011"/>
                <a:gd name="T98" fmla="*/ 2147483647 w 981"/>
                <a:gd name="T99" fmla="*/ 2147483647 h 1011"/>
                <a:gd name="T100" fmla="*/ 2147483647 w 981"/>
                <a:gd name="T101" fmla="*/ 2147483647 h 1011"/>
                <a:gd name="T102" fmla="*/ 2147483647 w 981"/>
                <a:gd name="T103" fmla="*/ 2147483647 h 1011"/>
                <a:gd name="T104" fmla="*/ 2147483647 w 981"/>
                <a:gd name="T105" fmla="*/ 2147483647 h 1011"/>
                <a:gd name="T106" fmla="*/ 2147483647 w 981"/>
                <a:gd name="T107" fmla="*/ 2147483647 h 1011"/>
                <a:gd name="T108" fmla="*/ 2147483647 w 981"/>
                <a:gd name="T109" fmla="*/ 2147483647 h 1011"/>
                <a:gd name="T110" fmla="*/ 2147483647 w 981"/>
                <a:gd name="T111" fmla="*/ 2147483647 h 1011"/>
                <a:gd name="T112" fmla="*/ 2147483647 w 981"/>
                <a:gd name="T113" fmla="*/ 2147483647 h 1011"/>
                <a:gd name="T114" fmla="*/ 2147483647 w 981"/>
                <a:gd name="T115" fmla="*/ 2147483647 h 1011"/>
                <a:gd name="T116" fmla="*/ 2147483647 w 981"/>
                <a:gd name="T117" fmla="*/ 2147483647 h 1011"/>
                <a:gd name="T118" fmla="*/ 2147483647 w 981"/>
                <a:gd name="T119" fmla="*/ 2147483647 h 10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1"/>
                <a:gd name="T181" fmla="*/ 0 h 1011"/>
                <a:gd name="T182" fmla="*/ 981 w 981"/>
                <a:gd name="T183" fmla="*/ 1011 h 10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1" h="1011">
                  <a:moveTo>
                    <a:pt x="967" y="187"/>
                  </a:moveTo>
                  <a:lnTo>
                    <a:pt x="966" y="133"/>
                  </a:lnTo>
                  <a:lnTo>
                    <a:pt x="966" y="130"/>
                  </a:lnTo>
                  <a:lnTo>
                    <a:pt x="964" y="127"/>
                  </a:lnTo>
                  <a:lnTo>
                    <a:pt x="962" y="126"/>
                  </a:lnTo>
                  <a:lnTo>
                    <a:pt x="959" y="125"/>
                  </a:lnTo>
                  <a:lnTo>
                    <a:pt x="942" y="122"/>
                  </a:lnTo>
                  <a:lnTo>
                    <a:pt x="939" y="139"/>
                  </a:lnTo>
                  <a:lnTo>
                    <a:pt x="955" y="141"/>
                  </a:lnTo>
                  <a:lnTo>
                    <a:pt x="948" y="133"/>
                  </a:lnTo>
                  <a:lnTo>
                    <a:pt x="949" y="187"/>
                  </a:lnTo>
                  <a:lnTo>
                    <a:pt x="967" y="187"/>
                  </a:lnTo>
                  <a:close/>
                  <a:moveTo>
                    <a:pt x="886" y="115"/>
                  </a:moveTo>
                  <a:lnTo>
                    <a:pt x="812" y="105"/>
                  </a:lnTo>
                  <a:lnTo>
                    <a:pt x="809" y="122"/>
                  </a:lnTo>
                  <a:lnTo>
                    <a:pt x="883" y="132"/>
                  </a:lnTo>
                  <a:lnTo>
                    <a:pt x="886" y="115"/>
                  </a:lnTo>
                  <a:close/>
                  <a:moveTo>
                    <a:pt x="756" y="98"/>
                  </a:moveTo>
                  <a:lnTo>
                    <a:pt x="681" y="87"/>
                  </a:lnTo>
                  <a:lnTo>
                    <a:pt x="679" y="105"/>
                  </a:lnTo>
                  <a:lnTo>
                    <a:pt x="753" y="115"/>
                  </a:lnTo>
                  <a:lnTo>
                    <a:pt x="756" y="98"/>
                  </a:lnTo>
                  <a:close/>
                  <a:moveTo>
                    <a:pt x="626" y="79"/>
                  </a:moveTo>
                  <a:lnTo>
                    <a:pt x="552" y="70"/>
                  </a:lnTo>
                  <a:lnTo>
                    <a:pt x="549" y="86"/>
                  </a:lnTo>
                  <a:lnTo>
                    <a:pt x="623" y="97"/>
                  </a:lnTo>
                  <a:lnTo>
                    <a:pt x="626" y="79"/>
                  </a:lnTo>
                  <a:close/>
                  <a:moveTo>
                    <a:pt x="496" y="62"/>
                  </a:moveTo>
                  <a:lnTo>
                    <a:pt x="422" y="52"/>
                  </a:lnTo>
                  <a:lnTo>
                    <a:pt x="418" y="69"/>
                  </a:lnTo>
                  <a:lnTo>
                    <a:pt x="493" y="79"/>
                  </a:lnTo>
                  <a:lnTo>
                    <a:pt x="496" y="62"/>
                  </a:lnTo>
                  <a:close/>
                  <a:moveTo>
                    <a:pt x="365" y="45"/>
                  </a:moveTo>
                  <a:lnTo>
                    <a:pt x="291" y="35"/>
                  </a:lnTo>
                  <a:lnTo>
                    <a:pt x="289" y="52"/>
                  </a:lnTo>
                  <a:lnTo>
                    <a:pt x="363" y="62"/>
                  </a:lnTo>
                  <a:lnTo>
                    <a:pt x="365" y="45"/>
                  </a:lnTo>
                  <a:close/>
                  <a:moveTo>
                    <a:pt x="236" y="28"/>
                  </a:moveTo>
                  <a:lnTo>
                    <a:pt x="161" y="18"/>
                  </a:lnTo>
                  <a:lnTo>
                    <a:pt x="159" y="35"/>
                  </a:lnTo>
                  <a:lnTo>
                    <a:pt x="233" y="44"/>
                  </a:lnTo>
                  <a:lnTo>
                    <a:pt x="236" y="28"/>
                  </a:lnTo>
                  <a:close/>
                  <a:moveTo>
                    <a:pt x="106" y="10"/>
                  </a:moveTo>
                  <a:lnTo>
                    <a:pt x="32" y="0"/>
                  </a:lnTo>
                  <a:lnTo>
                    <a:pt x="28" y="17"/>
                  </a:lnTo>
                  <a:lnTo>
                    <a:pt x="102" y="27"/>
                  </a:lnTo>
                  <a:lnTo>
                    <a:pt x="106" y="10"/>
                  </a:lnTo>
                  <a:close/>
                  <a:moveTo>
                    <a:pt x="0" y="38"/>
                  </a:moveTo>
                  <a:lnTo>
                    <a:pt x="0" y="107"/>
                  </a:lnTo>
                  <a:lnTo>
                    <a:pt x="18" y="107"/>
                  </a:lnTo>
                  <a:lnTo>
                    <a:pt x="18" y="38"/>
                  </a:lnTo>
                  <a:lnTo>
                    <a:pt x="0" y="38"/>
                  </a:lnTo>
                  <a:close/>
                  <a:moveTo>
                    <a:pt x="0" y="158"/>
                  </a:moveTo>
                  <a:lnTo>
                    <a:pt x="0" y="227"/>
                  </a:lnTo>
                  <a:lnTo>
                    <a:pt x="18" y="227"/>
                  </a:lnTo>
                  <a:lnTo>
                    <a:pt x="18" y="158"/>
                  </a:lnTo>
                  <a:lnTo>
                    <a:pt x="0" y="158"/>
                  </a:lnTo>
                  <a:close/>
                  <a:moveTo>
                    <a:pt x="0" y="279"/>
                  </a:moveTo>
                  <a:lnTo>
                    <a:pt x="0" y="347"/>
                  </a:lnTo>
                  <a:lnTo>
                    <a:pt x="18" y="347"/>
                  </a:lnTo>
                  <a:lnTo>
                    <a:pt x="18" y="279"/>
                  </a:lnTo>
                  <a:lnTo>
                    <a:pt x="0" y="279"/>
                  </a:lnTo>
                  <a:close/>
                  <a:moveTo>
                    <a:pt x="0" y="399"/>
                  </a:moveTo>
                  <a:lnTo>
                    <a:pt x="0" y="468"/>
                  </a:lnTo>
                  <a:lnTo>
                    <a:pt x="18" y="468"/>
                  </a:lnTo>
                  <a:lnTo>
                    <a:pt x="18" y="399"/>
                  </a:lnTo>
                  <a:lnTo>
                    <a:pt x="0" y="399"/>
                  </a:lnTo>
                  <a:close/>
                  <a:moveTo>
                    <a:pt x="0" y="519"/>
                  </a:moveTo>
                  <a:lnTo>
                    <a:pt x="0" y="588"/>
                  </a:lnTo>
                  <a:lnTo>
                    <a:pt x="18" y="588"/>
                  </a:lnTo>
                  <a:lnTo>
                    <a:pt x="18" y="519"/>
                  </a:lnTo>
                  <a:lnTo>
                    <a:pt x="0" y="519"/>
                  </a:lnTo>
                  <a:close/>
                  <a:moveTo>
                    <a:pt x="0" y="640"/>
                  </a:moveTo>
                  <a:lnTo>
                    <a:pt x="0" y="708"/>
                  </a:lnTo>
                  <a:lnTo>
                    <a:pt x="18" y="708"/>
                  </a:lnTo>
                  <a:lnTo>
                    <a:pt x="18" y="640"/>
                  </a:lnTo>
                  <a:lnTo>
                    <a:pt x="0" y="640"/>
                  </a:lnTo>
                  <a:close/>
                  <a:moveTo>
                    <a:pt x="0" y="760"/>
                  </a:moveTo>
                  <a:lnTo>
                    <a:pt x="0" y="829"/>
                  </a:lnTo>
                  <a:lnTo>
                    <a:pt x="18" y="829"/>
                  </a:lnTo>
                  <a:lnTo>
                    <a:pt x="18" y="760"/>
                  </a:lnTo>
                  <a:lnTo>
                    <a:pt x="0" y="760"/>
                  </a:lnTo>
                  <a:close/>
                  <a:moveTo>
                    <a:pt x="0" y="880"/>
                  </a:moveTo>
                  <a:lnTo>
                    <a:pt x="0" y="949"/>
                  </a:lnTo>
                  <a:lnTo>
                    <a:pt x="18" y="949"/>
                  </a:lnTo>
                  <a:lnTo>
                    <a:pt x="18" y="880"/>
                  </a:lnTo>
                  <a:lnTo>
                    <a:pt x="0" y="880"/>
                  </a:lnTo>
                  <a:close/>
                  <a:moveTo>
                    <a:pt x="0" y="1001"/>
                  </a:moveTo>
                  <a:lnTo>
                    <a:pt x="0" y="1002"/>
                  </a:lnTo>
                  <a:lnTo>
                    <a:pt x="0" y="1005"/>
                  </a:lnTo>
                  <a:lnTo>
                    <a:pt x="2" y="1008"/>
                  </a:lnTo>
                  <a:lnTo>
                    <a:pt x="5" y="1010"/>
                  </a:lnTo>
                  <a:lnTo>
                    <a:pt x="8" y="1011"/>
                  </a:lnTo>
                  <a:lnTo>
                    <a:pt x="82" y="1011"/>
                  </a:lnTo>
                  <a:lnTo>
                    <a:pt x="82" y="993"/>
                  </a:lnTo>
                  <a:lnTo>
                    <a:pt x="8" y="993"/>
                  </a:lnTo>
                  <a:lnTo>
                    <a:pt x="18" y="1002"/>
                  </a:lnTo>
                  <a:lnTo>
                    <a:pt x="18" y="1001"/>
                  </a:lnTo>
                  <a:lnTo>
                    <a:pt x="0" y="1001"/>
                  </a:lnTo>
                  <a:close/>
                  <a:moveTo>
                    <a:pt x="139" y="1011"/>
                  </a:moveTo>
                  <a:lnTo>
                    <a:pt x="214" y="1011"/>
                  </a:lnTo>
                  <a:lnTo>
                    <a:pt x="214" y="993"/>
                  </a:lnTo>
                  <a:lnTo>
                    <a:pt x="139" y="993"/>
                  </a:lnTo>
                  <a:lnTo>
                    <a:pt x="139" y="1011"/>
                  </a:lnTo>
                  <a:close/>
                  <a:moveTo>
                    <a:pt x="270" y="1011"/>
                  </a:moveTo>
                  <a:lnTo>
                    <a:pt x="345" y="1011"/>
                  </a:lnTo>
                  <a:lnTo>
                    <a:pt x="345" y="993"/>
                  </a:lnTo>
                  <a:lnTo>
                    <a:pt x="270" y="993"/>
                  </a:lnTo>
                  <a:lnTo>
                    <a:pt x="270" y="1011"/>
                  </a:lnTo>
                  <a:close/>
                  <a:moveTo>
                    <a:pt x="402" y="1011"/>
                  </a:moveTo>
                  <a:lnTo>
                    <a:pt x="477" y="1011"/>
                  </a:lnTo>
                  <a:lnTo>
                    <a:pt x="477" y="993"/>
                  </a:lnTo>
                  <a:lnTo>
                    <a:pt x="402" y="993"/>
                  </a:lnTo>
                  <a:lnTo>
                    <a:pt x="402" y="1011"/>
                  </a:lnTo>
                  <a:close/>
                  <a:moveTo>
                    <a:pt x="533" y="1011"/>
                  </a:moveTo>
                  <a:lnTo>
                    <a:pt x="608" y="1011"/>
                  </a:lnTo>
                  <a:lnTo>
                    <a:pt x="608" y="993"/>
                  </a:lnTo>
                  <a:lnTo>
                    <a:pt x="533" y="993"/>
                  </a:lnTo>
                  <a:lnTo>
                    <a:pt x="533" y="1011"/>
                  </a:lnTo>
                  <a:close/>
                  <a:moveTo>
                    <a:pt x="665" y="1011"/>
                  </a:moveTo>
                  <a:lnTo>
                    <a:pt x="740" y="1011"/>
                  </a:lnTo>
                  <a:lnTo>
                    <a:pt x="740" y="993"/>
                  </a:lnTo>
                  <a:lnTo>
                    <a:pt x="665" y="993"/>
                  </a:lnTo>
                  <a:lnTo>
                    <a:pt x="665" y="1011"/>
                  </a:lnTo>
                  <a:close/>
                  <a:moveTo>
                    <a:pt x="796" y="1011"/>
                  </a:moveTo>
                  <a:lnTo>
                    <a:pt x="871" y="1011"/>
                  </a:lnTo>
                  <a:lnTo>
                    <a:pt x="871" y="993"/>
                  </a:lnTo>
                  <a:lnTo>
                    <a:pt x="796" y="993"/>
                  </a:lnTo>
                  <a:lnTo>
                    <a:pt x="796" y="1011"/>
                  </a:lnTo>
                  <a:close/>
                  <a:moveTo>
                    <a:pt x="928" y="1011"/>
                  </a:moveTo>
                  <a:lnTo>
                    <a:pt x="971" y="1011"/>
                  </a:lnTo>
                  <a:lnTo>
                    <a:pt x="974" y="1010"/>
                  </a:lnTo>
                  <a:lnTo>
                    <a:pt x="977" y="1008"/>
                  </a:lnTo>
                  <a:lnTo>
                    <a:pt x="980" y="1005"/>
                  </a:lnTo>
                  <a:lnTo>
                    <a:pt x="981" y="1002"/>
                  </a:lnTo>
                  <a:lnTo>
                    <a:pt x="980" y="973"/>
                  </a:lnTo>
                  <a:lnTo>
                    <a:pt x="961" y="973"/>
                  </a:lnTo>
                  <a:lnTo>
                    <a:pt x="962" y="1002"/>
                  </a:lnTo>
                  <a:lnTo>
                    <a:pt x="971" y="993"/>
                  </a:lnTo>
                  <a:lnTo>
                    <a:pt x="928" y="993"/>
                  </a:lnTo>
                  <a:lnTo>
                    <a:pt x="928" y="1011"/>
                  </a:lnTo>
                  <a:close/>
                  <a:moveTo>
                    <a:pt x="980" y="922"/>
                  </a:moveTo>
                  <a:lnTo>
                    <a:pt x="980" y="894"/>
                  </a:lnTo>
                  <a:lnTo>
                    <a:pt x="979" y="853"/>
                  </a:lnTo>
                  <a:lnTo>
                    <a:pt x="960" y="853"/>
                  </a:lnTo>
                  <a:lnTo>
                    <a:pt x="961" y="894"/>
                  </a:lnTo>
                  <a:lnTo>
                    <a:pt x="961" y="922"/>
                  </a:lnTo>
                  <a:lnTo>
                    <a:pt x="980" y="922"/>
                  </a:lnTo>
                  <a:close/>
                  <a:moveTo>
                    <a:pt x="977" y="801"/>
                  </a:moveTo>
                  <a:lnTo>
                    <a:pt x="977" y="786"/>
                  </a:lnTo>
                  <a:lnTo>
                    <a:pt x="976" y="732"/>
                  </a:lnTo>
                  <a:lnTo>
                    <a:pt x="958" y="733"/>
                  </a:lnTo>
                  <a:lnTo>
                    <a:pt x="959" y="786"/>
                  </a:lnTo>
                  <a:lnTo>
                    <a:pt x="959" y="801"/>
                  </a:lnTo>
                  <a:lnTo>
                    <a:pt x="977" y="801"/>
                  </a:lnTo>
                  <a:close/>
                  <a:moveTo>
                    <a:pt x="975" y="681"/>
                  </a:moveTo>
                  <a:lnTo>
                    <a:pt x="975" y="677"/>
                  </a:lnTo>
                  <a:lnTo>
                    <a:pt x="974" y="612"/>
                  </a:lnTo>
                  <a:lnTo>
                    <a:pt x="955" y="612"/>
                  </a:lnTo>
                  <a:lnTo>
                    <a:pt x="956" y="677"/>
                  </a:lnTo>
                  <a:lnTo>
                    <a:pt x="956" y="681"/>
                  </a:lnTo>
                  <a:lnTo>
                    <a:pt x="975" y="681"/>
                  </a:lnTo>
                  <a:close/>
                  <a:moveTo>
                    <a:pt x="973" y="561"/>
                  </a:moveTo>
                  <a:lnTo>
                    <a:pt x="972" y="492"/>
                  </a:lnTo>
                  <a:lnTo>
                    <a:pt x="953" y="492"/>
                  </a:lnTo>
                  <a:lnTo>
                    <a:pt x="954" y="561"/>
                  </a:lnTo>
                  <a:lnTo>
                    <a:pt x="973" y="561"/>
                  </a:lnTo>
                  <a:close/>
                  <a:moveTo>
                    <a:pt x="971" y="440"/>
                  </a:moveTo>
                  <a:lnTo>
                    <a:pt x="970" y="372"/>
                  </a:lnTo>
                  <a:lnTo>
                    <a:pt x="951" y="372"/>
                  </a:lnTo>
                  <a:lnTo>
                    <a:pt x="952" y="440"/>
                  </a:lnTo>
                  <a:lnTo>
                    <a:pt x="971" y="440"/>
                  </a:lnTo>
                  <a:close/>
                  <a:moveTo>
                    <a:pt x="969" y="320"/>
                  </a:moveTo>
                  <a:lnTo>
                    <a:pt x="967" y="251"/>
                  </a:lnTo>
                  <a:lnTo>
                    <a:pt x="949" y="251"/>
                  </a:lnTo>
                  <a:lnTo>
                    <a:pt x="950" y="320"/>
                  </a:lnTo>
                  <a:lnTo>
                    <a:pt x="969" y="320"/>
                  </a:lnTo>
                  <a:close/>
                  <a:moveTo>
                    <a:pt x="967" y="200"/>
                  </a:moveTo>
                  <a:lnTo>
                    <a:pt x="967" y="187"/>
                  </a:lnTo>
                  <a:lnTo>
                    <a:pt x="949" y="187"/>
                  </a:lnTo>
                  <a:lnTo>
                    <a:pt x="949" y="200"/>
                  </a:lnTo>
                  <a:lnTo>
                    <a:pt x="967" y="20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2" name="Freeform 43"/>
            <p:cNvSpPr>
              <a:spLocks/>
            </p:cNvSpPr>
            <p:nvPr/>
          </p:nvSpPr>
          <p:spPr bwMode="auto">
            <a:xfrm>
              <a:off x="2152196" y="6406923"/>
              <a:ext cx="787400" cy="1252538"/>
            </a:xfrm>
            <a:custGeom>
              <a:avLst/>
              <a:gdLst>
                <a:gd name="T0" fmla="*/ 2147483647 w 992"/>
                <a:gd name="T1" fmla="*/ 2147483647 h 1576"/>
                <a:gd name="T2" fmla="*/ 2147483647 w 992"/>
                <a:gd name="T3" fmla="*/ 2147483647 h 1576"/>
                <a:gd name="T4" fmla="*/ 2147483647 w 992"/>
                <a:gd name="T5" fmla="*/ 2147483647 h 1576"/>
                <a:gd name="T6" fmla="*/ 2147483647 w 992"/>
                <a:gd name="T7" fmla="*/ 2147483647 h 1576"/>
                <a:gd name="T8" fmla="*/ 2147483647 w 992"/>
                <a:gd name="T9" fmla="*/ 2147483647 h 1576"/>
                <a:gd name="T10" fmla="*/ 2147483647 w 992"/>
                <a:gd name="T11" fmla="*/ 2147483647 h 1576"/>
                <a:gd name="T12" fmla="*/ 2147483647 w 992"/>
                <a:gd name="T13" fmla="*/ 2147483647 h 1576"/>
                <a:gd name="T14" fmla="*/ 2147483647 w 992"/>
                <a:gd name="T15" fmla="*/ 2147483647 h 1576"/>
                <a:gd name="T16" fmla="*/ 2147483647 w 992"/>
                <a:gd name="T17" fmla="*/ 0 h 1576"/>
                <a:gd name="T18" fmla="*/ 2147483647 w 992"/>
                <a:gd name="T19" fmla="*/ 2147483647 h 1576"/>
                <a:gd name="T20" fmla="*/ 2147483647 w 992"/>
                <a:gd name="T21" fmla="*/ 2147483647 h 1576"/>
                <a:gd name="T22" fmla="*/ 2147483647 w 992"/>
                <a:gd name="T23" fmla="*/ 2147483647 h 1576"/>
                <a:gd name="T24" fmla="*/ 2147483647 w 992"/>
                <a:gd name="T25" fmla="*/ 2147483647 h 1576"/>
                <a:gd name="T26" fmla="*/ 2147483647 w 992"/>
                <a:gd name="T27" fmla="*/ 2147483647 h 1576"/>
                <a:gd name="T28" fmla="*/ 2147483647 w 992"/>
                <a:gd name="T29" fmla="*/ 2147483647 h 1576"/>
                <a:gd name="T30" fmla="*/ 2147483647 w 992"/>
                <a:gd name="T31" fmla="*/ 2147483647 h 1576"/>
                <a:gd name="T32" fmla="*/ 2147483647 w 992"/>
                <a:gd name="T33" fmla="*/ 2147483647 h 1576"/>
                <a:gd name="T34" fmla="*/ 2147483647 w 992"/>
                <a:gd name="T35" fmla="*/ 2147483647 h 1576"/>
                <a:gd name="T36" fmla="*/ 2147483647 w 992"/>
                <a:gd name="T37" fmla="*/ 2147483647 h 1576"/>
                <a:gd name="T38" fmla="*/ 2147483647 w 992"/>
                <a:gd name="T39" fmla="*/ 2147483647 h 1576"/>
                <a:gd name="T40" fmla="*/ 2147483647 w 992"/>
                <a:gd name="T41" fmla="*/ 2147483647 h 1576"/>
                <a:gd name="T42" fmla="*/ 2147483647 w 992"/>
                <a:gd name="T43" fmla="*/ 2147483647 h 1576"/>
                <a:gd name="T44" fmla="*/ 2147483647 w 992"/>
                <a:gd name="T45" fmla="*/ 2147483647 h 1576"/>
                <a:gd name="T46" fmla="*/ 2147483647 w 992"/>
                <a:gd name="T47" fmla="*/ 2147483647 h 1576"/>
                <a:gd name="T48" fmla="*/ 2147483647 w 992"/>
                <a:gd name="T49" fmla="*/ 2147483647 h 1576"/>
                <a:gd name="T50" fmla="*/ 2147483647 w 992"/>
                <a:gd name="T51" fmla="*/ 2147483647 h 1576"/>
                <a:gd name="T52" fmla="*/ 2147483647 w 992"/>
                <a:gd name="T53" fmla="*/ 2147483647 h 1576"/>
                <a:gd name="T54" fmla="*/ 2147483647 w 992"/>
                <a:gd name="T55" fmla="*/ 2147483647 h 1576"/>
                <a:gd name="T56" fmla="*/ 2147483647 w 992"/>
                <a:gd name="T57" fmla="*/ 2147483647 h 1576"/>
                <a:gd name="T58" fmla="*/ 2147483647 w 992"/>
                <a:gd name="T59" fmla="*/ 2147483647 h 1576"/>
                <a:gd name="T60" fmla="*/ 2147483647 w 992"/>
                <a:gd name="T61" fmla="*/ 2147483647 h 1576"/>
                <a:gd name="T62" fmla="*/ 2147483647 w 992"/>
                <a:gd name="T63" fmla="*/ 2147483647 h 1576"/>
                <a:gd name="T64" fmla="*/ 2147483647 w 992"/>
                <a:gd name="T65" fmla="*/ 2147483647 h 1576"/>
                <a:gd name="T66" fmla="*/ 0 w 992"/>
                <a:gd name="T67" fmla="*/ 2147483647 h 15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2"/>
                <a:gd name="T103" fmla="*/ 0 h 1576"/>
                <a:gd name="T104" fmla="*/ 992 w 992"/>
                <a:gd name="T105" fmla="*/ 1576 h 15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2" h="1576">
                  <a:moveTo>
                    <a:pt x="0" y="151"/>
                  </a:moveTo>
                  <a:lnTo>
                    <a:pt x="1" y="136"/>
                  </a:lnTo>
                  <a:lnTo>
                    <a:pt x="3" y="121"/>
                  </a:lnTo>
                  <a:lnTo>
                    <a:pt x="7" y="106"/>
                  </a:lnTo>
                  <a:lnTo>
                    <a:pt x="13" y="93"/>
                  </a:lnTo>
                  <a:lnTo>
                    <a:pt x="20" y="78"/>
                  </a:lnTo>
                  <a:lnTo>
                    <a:pt x="28" y="66"/>
                  </a:lnTo>
                  <a:lnTo>
                    <a:pt x="37" y="55"/>
                  </a:lnTo>
                  <a:lnTo>
                    <a:pt x="48" y="44"/>
                  </a:lnTo>
                  <a:lnTo>
                    <a:pt x="60" y="34"/>
                  </a:lnTo>
                  <a:lnTo>
                    <a:pt x="73" y="26"/>
                  </a:lnTo>
                  <a:lnTo>
                    <a:pt x="86" y="18"/>
                  </a:lnTo>
                  <a:lnTo>
                    <a:pt x="101" y="12"/>
                  </a:lnTo>
                  <a:lnTo>
                    <a:pt x="116" y="7"/>
                  </a:lnTo>
                  <a:lnTo>
                    <a:pt x="132" y="3"/>
                  </a:lnTo>
                  <a:lnTo>
                    <a:pt x="149" y="1"/>
                  </a:lnTo>
                  <a:lnTo>
                    <a:pt x="165" y="0"/>
                  </a:lnTo>
                  <a:lnTo>
                    <a:pt x="826" y="0"/>
                  </a:lnTo>
                  <a:lnTo>
                    <a:pt x="844" y="1"/>
                  </a:lnTo>
                  <a:lnTo>
                    <a:pt x="860" y="3"/>
                  </a:lnTo>
                  <a:lnTo>
                    <a:pt x="876" y="7"/>
                  </a:lnTo>
                  <a:lnTo>
                    <a:pt x="891" y="12"/>
                  </a:lnTo>
                  <a:lnTo>
                    <a:pt x="906" y="18"/>
                  </a:lnTo>
                  <a:lnTo>
                    <a:pt x="919" y="26"/>
                  </a:lnTo>
                  <a:lnTo>
                    <a:pt x="932" y="34"/>
                  </a:lnTo>
                  <a:lnTo>
                    <a:pt x="943" y="44"/>
                  </a:lnTo>
                  <a:lnTo>
                    <a:pt x="954" y="55"/>
                  </a:lnTo>
                  <a:lnTo>
                    <a:pt x="964" y="66"/>
                  </a:lnTo>
                  <a:lnTo>
                    <a:pt x="972" y="78"/>
                  </a:lnTo>
                  <a:lnTo>
                    <a:pt x="979" y="93"/>
                  </a:lnTo>
                  <a:lnTo>
                    <a:pt x="984" y="106"/>
                  </a:lnTo>
                  <a:lnTo>
                    <a:pt x="989" y="121"/>
                  </a:lnTo>
                  <a:lnTo>
                    <a:pt x="991" y="136"/>
                  </a:lnTo>
                  <a:lnTo>
                    <a:pt x="992" y="151"/>
                  </a:lnTo>
                  <a:lnTo>
                    <a:pt x="992" y="1424"/>
                  </a:lnTo>
                  <a:lnTo>
                    <a:pt x="991" y="1441"/>
                  </a:lnTo>
                  <a:lnTo>
                    <a:pt x="989" y="1456"/>
                  </a:lnTo>
                  <a:lnTo>
                    <a:pt x="984" y="1470"/>
                  </a:lnTo>
                  <a:lnTo>
                    <a:pt x="979" y="1484"/>
                  </a:lnTo>
                  <a:lnTo>
                    <a:pt x="972" y="1497"/>
                  </a:lnTo>
                  <a:lnTo>
                    <a:pt x="964" y="1509"/>
                  </a:lnTo>
                  <a:lnTo>
                    <a:pt x="954" y="1521"/>
                  </a:lnTo>
                  <a:lnTo>
                    <a:pt x="943" y="1532"/>
                  </a:lnTo>
                  <a:lnTo>
                    <a:pt x="932" y="1542"/>
                  </a:lnTo>
                  <a:lnTo>
                    <a:pt x="919" y="1551"/>
                  </a:lnTo>
                  <a:lnTo>
                    <a:pt x="906" y="1558"/>
                  </a:lnTo>
                  <a:lnTo>
                    <a:pt x="891" y="1564"/>
                  </a:lnTo>
                  <a:lnTo>
                    <a:pt x="876" y="1569"/>
                  </a:lnTo>
                  <a:lnTo>
                    <a:pt x="860" y="1573"/>
                  </a:lnTo>
                  <a:lnTo>
                    <a:pt x="844" y="1575"/>
                  </a:lnTo>
                  <a:lnTo>
                    <a:pt x="826" y="1576"/>
                  </a:lnTo>
                  <a:lnTo>
                    <a:pt x="165" y="1576"/>
                  </a:lnTo>
                  <a:lnTo>
                    <a:pt x="149" y="1575"/>
                  </a:lnTo>
                  <a:lnTo>
                    <a:pt x="132" y="1573"/>
                  </a:lnTo>
                  <a:lnTo>
                    <a:pt x="116" y="1569"/>
                  </a:lnTo>
                  <a:lnTo>
                    <a:pt x="101" y="1564"/>
                  </a:lnTo>
                  <a:lnTo>
                    <a:pt x="86" y="1558"/>
                  </a:lnTo>
                  <a:lnTo>
                    <a:pt x="73" y="1551"/>
                  </a:lnTo>
                  <a:lnTo>
                    <a:pt x="60" y="1542"/>
                  </a:lnTo>
                  <a:lnTo>
                    <a:pt x="48" y="1532"/>
                  </a:lnTo>
                  <a:lnTo>
                    <a:pt x="37" y="1521"/>
                  </a:lnTo>
                  <a:lnTo>
                    <a:pt x="28" y="1509"/>
                  </a:lnTo>
                  <a:lnTo>
                    <a:pt x="20" y="1497"/>
                  </a:lnTo>
                  <a:lnTo>
                    <a:pt x="13" y="1484"/>
                  </a:lnTo>
                  <a:lnTo>
                    <a:pt x="7" y="1470"/>
                  </a:lnTo>
                  <a:lnTo>
                    <a:pt x="3" y="1456"/>
                  </a:lnTo>
                  <a:lnTo>
                    <a:pt x="1" y="1441"/>
                  </a:lnTo>
                  <a:lnTo>
                    <a:pt x="0" y="1424"/>
                  </a:lnTo>
                  <a:lnTo>
                    <a:pt x="0" y="151"/>
                  </a:lnTo>
                  <a:close/>
                </a:path>
              </a:pathLst>
            </a:custGeom>
            <a:solidFill>
              <a:srgbClr val="FFDFAF"/>
            </a:solidFill>
            <a:ln w="9525">
              <a:noFill/>
              <a:round/>
              <a:headEnd/>
              <a:tailEnd/>
            </a:ln>
          </p:spPr>
          <p:txBody>
            <a:bodyPr/>
            <a:lstStyle/>
            <a:p>
              <a:endParaRPr lang="ja-JP" altLang="en-US"/>
            </a:p>
          </p:txBody>
        </p:sp>
        <p:sp>
          <p:nvSpPr>
            <p:cNvPr id="73" name="Freeform 44"/>
            <p:cNvSpPr>
              <a:spLocks noEditPoints="1"/>
            </p:cNvSpPr>
            <p:nvPr/>
          </p:nvSpPr>
          <p:spPr bwMode="auto">
            <a:xfrm>
              <a:off x="2144258" y="6400573"/>
              <a:ext cx="803275" cy="1265238"/>
            </a:xfrm>
            <a:custGeom>
              <a:avLst/>
              <a:gdLst>
                <a:gd name="T0" fmla="*/ 0 w 1011"/>
                <a:gd name="T1" fmla="*/ 2147483647 h 1594"/>
                <a:gd name="T2" fmla="*/ 0 w 1011"/>
                <a:gd name="T3" fmla="*/ 2147483647 h 1594"/>
                <a:gd name="T4" fmla="*/ 0 w 1011"/>
                <a:gd name="T5" fmla="*/ 2147483647 h 1594"/>
                <a:gd name="T6" fmla="*/ 0 w 1011"/>
                <a:gd name="T7" fmla="*/ 2147483647 h 1594"/>
                <a:gd name="T8" fmla="*/ 0 w 1011"/>
                <a:gd name="T9" fmla="*/ 2147483647 h 1594"/>
                <a:gd name="T10" fmla="*/ 0 w 1011"/>
                <a:gd name="T11" fmla="*/ 2147483647 h 1594"/>
                <a:gd name="T12" fmla="*/ 0 w 1011"/>
                <a:gd name="T13" fmla="*/ 2147483647 h 1594"/>
                <a:gd name="T14" fmla="*/ 0 w 1011"/>
                <a:gd name="T15" fmla="*/ 2147483647 h 1594"/>
                <a:gd name="T16" fmla="*/ 0 w 1011"/>
                <a:gd name="T17" fmla="*/ 2147483647 h 1594"/>
                <a:gd name="T18" fmla="*/ 0 w 1011"/>
                <a:gd name="T19" fmla="*/ 2147483647 h 1594"/>
                <a:gd name="T20" fmla="*/ 0 w 1011"/>
                <a:gd name="T21" fmla="*/ 2147483647 h 1594"/>
                <a:gd name="T22" fmla="*/ 2147483647 w 1011"/>
                <a:gd name="T23" fmla="*/ 2147483647 h 1594"/>
                <a:gd name="T24" fmla="*/ 2147483647 w 1011"/>
                <a:gd name="T25" fmla="*/ 2147483647 h 1594"/>
                <a:gd name="T26" fmla="*/ 2147483647 w 1011"/>
                <a:gd name="T27" fmla="*/ 2147483647 h 1594"/>
                <a:gd name="T28" fmla="*/ 2147483647 w 1011"/>
                <a:gd name="T29" fmla="*/ 0 h 1594"/>
                <a:gd name="T30" fmla="*/ 2147483647 w 1011"/>
                <a:gd name="T31" fmla="*/ 2147483647 h 1594"/>
                <a:gd name="T32" fmla="*/ 2147483647 w 1011"/>
                <a:gd name="T33" fmla="*/ 2147483647 h 1594"/>
                <a:gd name="T34" fmla="*/ 2147483647 w 1011"/>
                <a:gd name="T35" fmla="*/ 0 h 1594"/>
                <a:gd name="T36" fmla="*/ 2147483647 w 1011"/>
                <a:gd name="T37" fmla="*/ 0 h 1594"/>
                <a:gd name="T38" fmla="*/ 2147483647 w 1011"/>
                <a:gd name="T39" fmla="*/ 0 h 1594"/>
                <a:gd name="T40" fmla="*/ 2147483647 w 1011"/>
                <a:gd name="T41" fmla="*/ 0 h 1594"/>
                <a:gd name="T42" fmla="*/ 2147483647 w 1011"/>
                <a:gd name="T43" fmla="*/ 0 h 1594"/>
                <a:gd name="T44" fmla="*/ 2147483647 w 1011"/>
                <a:gd name="T45" fmla="*/ 2147483647 h 1594"/>
                <a:gd name="T46" fmla="*/ 2147483647 w 1011"/>
                <a:gd name="T47" fmla="*/ 2147483647 h 1594"/>
                <a:gd name="T48" fmla="*/ 2147483647 w 1011"/>
                <a:gd name="T49" fmla="*/ 2147483647 h 1594"/>
                <a:gd name="T50" fmla="*/ 2147483647 w 1011"/>
                <a:gd name="T51" fmla="*/ 2147483647 h 1594"/>
                <a:gd name="T52" fmla="*/ 2147483647 w 1011"/>
                <a:gd name="T53" fmla="*/ 2147483647 h 1594"/>
                <a:gd name="T54" fmla="*/ 2147483647 w 1011"/>
                <a:gd name="T55" fmla="*/ 2147483647 h 1594"/>
                <a:gd name="T56" fmla="*/ 2147483647 w 1011"/>
                <a:gd name="T57" fmla="*/ 2147483647 h 1594"/>
                <a:gd name="T58" fmla="*/ 2147483647 w 1011"/>
                <a:gd name="T59" fmla="*/ 2147483647 h 1594"/>
                <a:gd name="T60" fmla="*/ 2147483647 w 1011"/>
                <a:gd name="T61" fmla="*/ 2147483647 h 1594"/>
                <a:gd name="T62" fmla="*/ 2147483647 w 1011"/>
                <a:gd name="T63" fmla="*/ 2147483647 h 1594"/>
                <a:gd name="T64" fmla="*/ 2147483647 w 1011"/>
                <a:gd name="T65" fmla="*/ 2147483647 h 1594"/>
                <a:gd name="T66" fmla="*/ 2147483647 w 1011"/>
                <a:gd name="T67" fmla="*/ 2147483647 h 1594"/>
                <a:gd name="T68" fmla="*/ 2147483647 w 1011"/>
                <a:gd name="T69" fmla="*/ 2147483647 h 1594"/>
                <a:gd name="T70" fmla="*/ 2147483647 w 1011"/>
                <a:gd name="T71" fmla="*/ 2147483647 h 1594"/>
                <a:gd name="T72" fmla="*/ 2147483647 w 1011"/>
                <a:gd name="T73" fmla="*/ 2147483647 h 1594"/>
                <a:gd name="T74" fmla="*/ 2147483647 w 1011"/>
                <a:gd name="T75" fmla="*/ 2147483647 h 1594"/>
                <a:gd name="T76" fmla="*/ 2147483647 w 1011"/>
                <a:gd name="T77" fmla="*/ 2147483647 h 1594"/>
                <a:gd name="T78" fmla="*/ 2147483647 w 1011"/>
                <a:gd name="T79" fmla="*/ 2147483647 h 1594"/>
                <a:gd name="T80" fmla="*/ 2147483647 w 1011"/>
                <a:gd name="T81" fmla="*/ 2147483647 h 1594"/>
                <a:gd name="T82" fmla="*/ 2147483647 w 1011"/>
                <a:gd name="T83" fmla="*/ 2147483647 h 1594"/>
                <a:gd name="T84" fmla="*/ 2147483647 w 1011"/>
                <a:gd name="T85" fmla="*/ 2147483647 h 1594"/>
                <a:gd name="T86" fmla="*/ 2147483647 w 1011"/>
                <a:gd name="T87" fmla="*/ 2147483647 h 1594"/>
                <a:gd name="T88" fmla="*/ 2147483647 w 1011"/>
                <a:gd name="T89" fmla="*/ 2147483647 h 1594"/>
                <a:gd name="T90" fmla="*/ 2147483647 w 1011"/>
                <a:gd name="T91" fmla="*/ 2147483647 h 1594"/>
                <a:gd name="T92" fmla="*/ 2147483647 w 1011"/>
                <a:gd name="T93" fmla="*/ 2147483647 h 1594"/>
                <a:gd name="T94" fmla="*/ 2147483647 w 1011"/>
                <a:gd name="T95" fmla="*/ 2147483647 h 1594"/>
                <a:gd name="T96" fmla="*/ 2147483647 w 1011"/>
                <a:gd name="T97" fmla="*/ 2147483647 h 1594"/>
                <a:gd name="T98" fmla="*/ 2147483647 w 1011"/>
                <a:gd name="T99" fmla="*/ 2147483647 h 1594"/>
                <a:gd name="T100" fmla="*/ 2147483647 w 1011"/>
                <a:gd name="T101" fmla="*/ 2147483647 h 1594"/>
                <a:gd name="T102" fmla="*/ 2147483647 w 1011"/>
                <a:gd name="T103" fmla="*/ 2147483647 h 1594"/>
                <a:gd name="T104" fmla="*/ 2147483647 w 1011"/>
                <a:gd name="T105" fmla="*/ 2147483647 h 1594"/>
                <a:gd name="T106" fmla="*/ 2147483647 w 1011"/>
                <a:gd name="T107" fmla="*/ 2147483647 h 1594"/>
                <a:gd name="T108" fmla="*/ 2147483647 w 1011"/>
                <a:gd name="T109" fmla="*/ 2147483647 h 1594"/>
                <a:gd name="T110" fmla="*/ 2147483647 w 1011"/>
                <a:gd name="T111" fmla="*/ 2147483647 h 1594"/>
                <a:gd name="T112" fmla="*/ 2147483647 w 1011"/>
                <a:gd name="T113" fmla="*/ 2147483647 h 15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1"/>
                <a:gd name="T172" fmla="*/ 0 h 1594"/>
                <a:gd name="T173" fmla="*/ 1011 w 1011"/>
                <a:gd name="T174" fmla="*/ 1594 h 15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1" h="1594">
                  <a:moveTo>
                    <a:pt x="0" y="1433"/>
                  </a:moveTo>
                  <a:lnTo>
                    <a:pt x="0" y="1365"/>
                  </a:lnTo>
                  <a:lnTo>
                    <a:pt x="19" y="1365"/>
                  </a:lnTo>
                  <a:lnTo>
                    <a:pt x="19" y="1433"/>
                  </a:lnTo>
                  <a:lnTo>
                    <a:pt x="0" y="1433"/>
                  </a:lnTo>
                  <a:close/>
                  <a:moveTo>
                    <a:pt x="0" y="1313"/>
                  </a:moveTo>
                  <a:lnTo>
                    <a:pt x="0" y="1244"/>
                  </a:lnTo>
                  <a:lnTo>
                    <a:pt x="19" y="1244"/>
                  </a:lnTo>
                  <a:lnTo>
                    <a:pt x="19" y="1313"/>
                  </a:lnTo>
                  <a:lnTo>
                    <a:pt x="0" y="1313"/>
                  </a:lnTo>
                  <a:close/>
                  <a:moveTo>
                    <a:pt x="0" y="1193"/>
                  </a:moveTo>
                  <a:lnTo>
                    <a:pt x="0" y="1124"/>
                  </a:lnTo>
                  <a:lnTo>
                    <a:pt x="19" y="1124"/>
                  </a:lnTo>
                  <a:lnTo>
                    <a:pt x="19" y="1193"/>
                  </a:lnTo>
                  <a:lnTo>
                    <a:pt x="0" y="1193"/>
                  </a:lnTo>
                  <a:close/>
                  <a:moveTo>
                    <a:pt x="0" y="1072"/>
                  </a:moveTo>
                  <a:lnTo>
                    <a:pt x="0" y="1004"/>
                  </a:lnTo>
                  <a:lnTo>
                    <a:pt x="19" y="1004"/>
                  </a:lnTo>
                  <a:lnTo>
                    <a:pt x="19" y="1072"/>
                  </a:lnTo>
                  <a:lnTo>
                    <a:pt x="0" y="1072"/>
                  </a:lnTo>
                  <a:close/>
                  <a:moveTo>
                    <a:pt x="0" y="952"/>
                  </a:moveTo>
                  <a:lnTo>
                    <a:pt x="0" y="883"/>
                  </a:lnTo>
                  <a:lnTo>
                    <a:pt x="19" y="883"/>
                  </a:lnTo>
                  <a:lnTo>
                    <a:pt x="19" y="952"/>
                  </a:lnTo>
                  <a:lnTo>
                    <a:pt x="0" y="952"/>
                  </a:lnTo>
                  <a:close/>
                  <a:moveTo>
                    <a:pt x="0" y="832"/>
                  </a:moveTo>
                  <a:lnTo>
                    <a:pt x="0" y="763"/>
                  </a:lnTo>
                  <a:lnTo>
                    <a:pt x="19" y="763"/>
                  </a:lnTo>
                  <a:lnTo>
                    <a:pt x="19" y="832"/>
                  </a:lnTo>
                  <a:lnTo>
                    <a:pt x="0" y="832"/>
                  </a:lnTo>
                  <a:close/>
                  <a:moveTo>
                    <a:pt x="0" y="711"/>
                  </a:moveTo>
                  <a:lnTo>
                    <a:pt x="0" y="643"/>
                  </a:lnTo>
                  <a:lnTo>
                    <a:pt x="19" y="643"/>
                  </a:lnTo>
                  <a:lnTo>
                    <a:pt x="19" y="711"/>
                  </a:lnTo>
                  <a:lnTo>
                    <a:pt x="0" y="711"/>
                  </a:lnTo>
                  <a:close/>
                  <a:moveTo>
                    <a:pt x="0" y="591"/>
                  </a:moveTo>
                  <a:lnTo>
                    <a:pt x="0" y="522"/>
                  </a:lnTo>
                  <a:lnTo>
                    <a:pt x="19" y="522"/>
                  </a:lnTo>
                  <a:lnTo>
                    <a:pt x="19" y="591"/>
                  </a:lnTo>
                  <a:lnTo>
                    <a:pt x="0" y="591"/>
                  </a:lnTo>
                  <a:close/>
                  <a:moveTo>
                    <a:pt x="0" y="471"/>
                  </a:moveTo>
                  <a:lnTo>
                    <a:pt x="0" y="402"/>
                  </a:lnTo>
                  <a:lnTo>
                    <a:pt x="19" y="402"/>
                  </a:lnTo>
                  <a:lnTo>
                    <a:pt x="19" y="471"/>
                  </a:lnTo>
                  <a:lnTo>
                    <a:pt x="0" y="471"/>
                  </a:lnTo>
                  <a:close/>
                  <a:moveTo>
                    <a:pt x="0" y="350"/>
                  </a:moveTo>
                  <a:lnTo>
                    <a:pt x="0" y="282"/>
                  </a:lnTo>
                  <a:lnTo>
                    <a:pt x="19" y="282"/>
                  </a:lnTo>
                  <a:lnTo>
                    <a:pt x="19" y="350"/>
                  </a:lnTo>
                  <a:lnTo>
                    <a:pt x="0" y="350"/>
                  </a:lnTo>
                  <a:close/>
                  <a:moveTo>
                    <a:pt x="0" y="230"/>
                  </a:moveTo>
                  <a:lnTo>
                    <a:pt x="0" y="161"/>
                  </a:lnTo>
                  <a:lnTo>
                    <a:pt x="19" y="161"/>
                  </a:lnTo>
                  <a:lnTo>
                    <a:pt x="19" y="230"/>
                  </a:lnTo>
                  <a:lnTo>
                    <a:pt x="0" y="230"/>
                  </a:lnTo>
                  <a:close/>
                  <a:moveTo>
                    <a:pt x="9" y="109"/>
                  </a:moveTo>
                  <a:lnTo>
                    <a:pt x="13" y="99"/>
                  </a:lnTo>
                  <a:lnTo>
                    <a:pt x="21" y="84"/>
                  </a:lnTo>
                  <a:lnTo>
                    <a:pt x="29" y="71"/>
                  </a:lnTo>
                  <a:lnTo>
                    <a:pt x="40" y="59"/>
                  </a:lnTo>
                  <a:lnTo>
                    <a:pt x="51" y="47"/>
                  </a:lnTo>
                  <a:lnTo>
                    <a:pt x="64" y="59"/>
                  </a:lnTo>
                  <a:lnTo>
                    <a:pt x="54" y="69"/>
                  </a:lnTo>
                  <a:lnTo>
                    <a:pt x="45" y="80"/>
                  </a:lnTo>
                  <a:lnTo>
                    <a:pt x="37" y="91"/>
                  </a:lnTo>
                  <a:lnTo>
                    <a:pt x="31" y="104"/>
                  </a:lnTo>
                  <a:lnTo>
                    <a:pt x="26" y="114"/>
                  </a:lnTo>
                  <a:lnTo>
                    <a:pt x="9" y="109"/>
                  </a:lnTo>
                  <a:close/>
                  <a:moveTo>
                    <a:pt x="99" y="16"/>
                  </a:moveTo>
                  <a:lnTo>
                    <a:pt x="106" y="13"/>
                  </a:lnTo>
                  <a:lnTo>
                    <a:pt x="121" y="8"/>
                  </a:lnTo>
                  <a:lnTo>
                    <a:pt x="139" y="3"/>
                  </a:lnTo>
                  <a:lnTo>
                    <a:pt x="156" y="0"/>
                  </a:lnTo>
                  <a:lnTo>
                    <a:pt x="164" y="0"/>
                  </a:lnTo>
                  <a:lnTo>
                    <a:pt x="174" y="0"/>
                  </a:lnTo>
                  <a:lnTo>
                    <a:pt x="176" y="0"/>
                  </a:lnTo>
                  <a:lnTo>
                    <a:pt x="176" y="18"/>
                  </a:lnTo>
                  <a:lnTo>
                    <a:pt x="174" y="18"/>
                  </a:lnTo>
                  <a:lnTo>
                    <a:pt x="167" y="18"/>
                  </a:lnTo>
                  <a:lnTo>
                    <a:pt x="159" y="18"/>
                  </a:lnTo>
                  <a:lnTo>
                    <a:pt x="144" y="20"/>
                  </a:lnTo>
                  <a:lnTo>
                    <a:pt x="128" y="24"/>
                  </a:lnTo>
                  <a:lnTo>
                    <a:pt x="114" y="29"/>
                  </a:lnTo>
                  <a:lnTo>
                    <a:pt x="107" y="32"/>
                  </a:lnTo>
                  <a:lnTo>
                    <a:pt x="99" y="16"/>
                  </a:lnTo>
                  <a:close/>
                  <a:moveTo>
                    <a:pt x="232" y="0"/>
                  </a:moveTo>
                  <a:lnTo>
                    <a:pt x="307" y="0"/>
                  </a:lnTo>
                  <a:lnTo>
                    <a:pt x="307" y="18"/>
                  </a:lnTo>
                  <a:lnTo>
                    <a:pt x="232" y="18"/>
                  </a:lnTo>
                  <a:lnTo>
                    <a:pt x="232" y="0"/>
                  </a:lnTo>
                  <a:close/>
                  <a:moveTo>
                    <a:pt x="363" y="0"/>
                  </a:moveTo>
                  <a:lnTo>
                    <a:pt x="439" y="0"/>
                  </a:lnTo>
                  <a:lnTo>
                    <a:pt x="439" y="18"/>
                  </a:lnTo>
                  <a:lnTo>
                    <a:pt x="363" y="18"/>
                  </a:lnTo>
                  <a:lnTo>
                    <a:pt x="363" y="0"/>
                  </a:lnTo>
                  <a:close/>
                  <a:moveTo>
                    <a:pt x="495" y="0"/>
                  </a:moveTo>
                  <a:lnTo>
                    <a:pt x="570" y="0"/>
                  </a:lnTo>
                  <a:lnTo>
                    <a:pt x="570" y="18"/>
                  </a:lnTo>
                  <a:lnTo>
                    <a:pt x="495" y="18"/>
                  </a:lnTo>
                  <a:lnTo>
                    <a:pt x="495" y="0"/>
                  </a:lnTo>
                  <a:close/>
                  <a:moveTo>
                    <a:pt x="626" y="0"/>
                  </a:moveTo>
                  <a:lnTo>
                    <a:pt x="701" y="0"/>
                  </a:lnTo>
                  <a:lnTo>
                    <a:pt x="701" y="18"/>
                  </a:lnTo>
                  <a:lnTo>
                    <a:pt x="626" y="18"/>
                  </a:lnTo>
                  <a:lnTo>
                    <a:pt x="626" y="0"/>
                  </a:lnTo>
                  <a:close/>
                  <a:moveTo>
                    <a:pt x="758" y="0"/>
                  </a:moveTo>
                  <a:lnTo>
                    <a:pt x="833" y="0"/>
                  </a:lnTo>
                  <a:lnTo>
                    <a:pt x="833" y="18"/>
                  </a:lnTo>
                  <a:lnTo>
                    <a:pt x="758" y="18"/>
                  </a:lnTo>
                  <a:lnTo>
                    <a:pt x="758" y="0"/>
                  </a:lnTo>
                  <a:close/>
                  <a:moveTo>
                    <a:pt x="891" y="9"/>
                  </a:moveTo>
                  <a:lnTo>
                    <a:pt x="904" y="13"/>
                  </a:lnTo>
                  <a:lnTo>
                    <a:pt x="919" y="20"/>
                  </a:lnTo>
                  <a:lnTo>
                    <a:pt x="933" y="27"/>
                  </a:lnTo>
                  <a:lnTo>
                    <a:pt x="947" y="36"/>
                  </a:lnTo>
                  <a:lnTo>
                    <a:pt x="958" y="46"/>
                  </a:lnTo>
                  <a:lnTo>
                    <a:pt x="946" y="59"/>
                  </a:lnTo>
                  <a:lnTo>
                    <a:pt x="936" y="50"/>
                  </a:lnTo>
                  <a:lnTo>
                    <a:pt x="924" y="42"/>
                  </a:lnTo>
                  <a:lnTo>
                    <a:pt x="910" y="35"/>
                  </a:lnTo>
                  <a:lnTo>
                    <a:pt x="897" y="29"/>
                  </a:lnTo>
                  <a:lnTo>
                    <a:pt x="885" y="25"/>
                  </a:lnTo>
                  <a:lnTo>
                    <a:pt x="891" y="9"/>
                  </a:lnTo>
                  <a:close/>
                  <a:moveTo>
                    <a:pt x="993" y="90"/>
                  </a:moveTo>
                  <a:lnTo>
                    <a:pt x="996" y="98"/>
                  </a:lnTo>
                  <a:lnTo>
                    <a:pt x="1002" y="112"/>
                  </a:lnTo>
                  <a:lnTo>
                    <a:pt x="1006" y="128"/>
                  </a:lnTo>
                  <a:lnTo>
                    <a:pt x="1010" y="143"/>
                  </a:lnTo>
                  <a:lnTo>
                    <a:pt x="1010" y="151"/>
                  </a:lnTo>
                  <a:lnTo>
                    <a:pt x="1011" y="160"/>
                  </a:lnTo>
                  <a:lnTo>
                    <a:pt x="992" y="160"/>
                  </a:lnTo>
                  <a:lnTo>
                    <a:pt x="991" y="153"/>
                  </a:lnTo>
                  <a:lnTo>
                    <a:pt x="991" y="146"/>
                  </a:lnTo>
                  <a:lnTo>
                    <a:pt x="989" y="132"/>
                  </a:lnTo>
                  <a:lnTo>
                    <a:pt x="984" y="118"/>
                  </a:lnTo>
                  <a:lnTo>
                    <a:pt x="980" y="105"/>
                  </a:lnTo>
                  <a:lnTo>
                    <a:pt x="975" y="98"/>
                  </a:lnTo>
                  <a:lnTo>
                    <a:pt x="993" y="90"/>
                  </a:lnTo>
                  <a:close/>
                  <a:moveTo>
                    <a:pt x="1011" y="212"/>
                  </a:moveTo>
                  <a:lnTo>
                    <a:pt x="1011" y="281"/>
                  </a:lnTo>
                  <a:lnTo>
                    <a:pt x="992" y="281"/>
                  </a:lnTo>
                  <a:lnTo>
                    <a:pt x="992" y="212"/>
                  </a:lnTo>
                  <a:lnTo>
                    <a:pt x="1011" y="212"/>
                  </a:lnTo>
                  <a:close/>
                  <a:moveTo>
                    <a:pt x="1011" y="332"/>
                  </a:moveTo>
                  <a:lnTo>
                    <a:pt x="1011" y="401"/>
                  </a:lnTo>
                  <a:lnTo>
                    <a:pt x="992" y="401"/>
                  </a:lnTo>
                  <a:lnTo>
                    <a:pt x="992" y="332"/>
                  </a:lnTo>
                  <a:lnTo>
                    <a:pt x="1011" y="332"/>
                  </a:lnTo>
                  <a:close/>
                  <a:moveTo>
                    <a:pt x="1011" y="452"/>
                  </a:moveTo>
                  <a:lnTo>
                    <a:pt x="1011" y="521"/>
                  </a:lnTo>
                  <a:lnTo>
                    <a:pt x="992" y="521"/>
                  </a:lnTo>
                  <a:lnTo>
                    <a:pt x="992" y="452"/>
                  </a:lnTo>
                  <a:lnTo>
                    <a:pt x="1011" y="452"/>
                  </a:lnTo>
                  <a:close/>
                  <a:moveTo>
                    <a:pt x="1011" y="573"/>
                  </a:moveTo>
                  <a:lnTo>
                    <a:pt x="1011" y="642"/>
                  </a:lnTo>
                  <a:lnTo>
                    <a:pt x="992" y="642"/>
                  </a:lnTo>
                  <a:lnTo>
                    <a:pt x="992" y="573"/>
                  </a:lnTo>
                  <a:lnTo>
                    <a:pt x="1011" y="573"/>
                  </a:lnTo>
                  <a:close/>
                  <a:moveTo>
                    <a:pt x="1011" y="693"/>
                  </a:moveTo>
                  <a:lnTo>
                    <a:pt x="1011" y="762"/>
                  </a:lnTo>
                  <a:lnTo>
                    <a:pt x="992" y="762"/>
                  </a:lnTo>
                  <a:lnTo>
                    <a:pt x="992" y="693"/>
                  </a:lnTo>
                  <a:lnTo>
                    <a:pt x="1011" y="693"/>
                  </a:lnTo>
                  <a:close/>
                  <a:moveTo>
                    <a:pt x="1011" y="813"/>
                  </a:moveTo>
                  <a:lnTo>
                    <a:pt x="1011" y="882"/>
                  </a:lnTo>
                  <a:lnTo>
                    <a:pt x="992" y="882"/>
                  </a:lnTo>
                  <a:lnTo>
                    <a:pt x="992" y="813"/>
                  </a:lnTo>
                  <a:lnTo>
                    <a:pt x="1011" y="813"/>
                  </a:lnTo>
                  <a:close/>
                  <a:moveTo>
                    <a:pt x="1011" y="934"/>
                  </a:moveTo>
                  <a:lnTo>
                    <a:pt x="1011" y="1003"/>
                  </a:lnTo>
                  <a:lnTo>
                    <a:pt x="992" y="1003"/>
                  </a:lnTo>
                  <a:lnTo>
                    <a:pt x="992" y="934"/>
                  </a:lnTo>
                  <a:lnTo>
                    <a:pt x="1011" y="934"/>
                  </a:lnTo>
                  <a:close/>
                  <a:moveTo>
                    <a:pt x="1011" y="1054"/>
                  </a:moveTo>
                  <a:lnTo>
                    <a:pt x="1011" y="1123"/>
                  </a:lnTo>
                  <a:lnTo>
                    <a:pt x="992" y="1123"/>
                  </a:lnTo>
                  <a:lnTo>
                    <a:pt x="992" y="1054"/>
                  </a:lnTo>
                  <a:lnTo>
                    <a:pt x="1011" y="1054"/>
                  </a:lnTo>
                  <a:close/>
                  <a:moveTo>
                    <a:pt x="1011" y="1174"/>
                  </a:moveTo>
                  <a:lnTo>
                    <a:pt x="1011" y="1243"/>
                  </a:lnTo>
                  <a:lnTo>
                    <a:pt x="992" y="1243"/>
                  </a:lnTo>
                  <a:lnTo>
                    <a:pt x="992" y="1174"/>
                  </a:lnTo>
                  <a:lnTo>
                    <a:pt x="1011" y="1174"/>
                  </a:lnTo>
                  <a:close/>
                  <a:moveTo>
                    <a:pt x="1011" y="1295"/>
                  </a:moveTo>
                  <a:lnTo>
                    <a:pt x="1011" y="1364"/>
                  </a:lnTo>
                  <a:lnTo>
                    <a:pt x="992" y="1364"/>
                  </a:lnTo>
                  <a:lnTo>
                    <a:pt x="992" y="1295"/>
                  </a:lnTo>
                  <a:lnTo>
                    <a:pt x="1011" y="1295"/>
                  </a:lnTo>
                  <a:close/>
                  <a:moveTo>
                    <a:pt x="1011" y="1415"/>
                  </a:moveTo>
                  <a:lnTo>
                    <a:pt x="1011" y="1433"/>
                  </a:lnTo>
                  <a:lnTo>
                    <a:pt x="1010" y="1441"/>
                  </a:lnTo>
                  <a:lnTo>
                    <a:pt x="1010" y="1450"/>
                  </a:lnTo>
                  <a:lnTo>
                    <a:pt x="1006" y="1466"/>
                  </a:lnTo>
                  <a:lnTo>
                    <a:pt x="1003" y="1481"/>
                  </a:lnTo>
                  <a:lnTo>
                    <a:pt x="1001" y="1486"/>
                  </a:lnTo>
                  <a:lnTo>
                    <a:pt x="983" y="1481"/>
                  </a:lnTo>
                  <a:lnTo>
                    <a:pt x="984" y="1477"/>
                  </a:lnTo>
                  <a:lnTo>
                    <a:pt x="989" y="1463"/>
                  </a:lnTo>
                  <a:lnTo>
                    <a:pt x="991" y="1449"/>
                  </a:lnTo>
                  <a:lnTo>
                    <a:pt x="991" y="1441"/>
                  </a:lnTo>
                  <a:lnTo>
                    <a:pt x="992" y="1433"/>
                  </a:lnTo>
                  <a:lnTo>
                    <a:pt x="992" y="1415"/>
                  </a:lnTo>
                  <a:lnTo>
                    <a:pt x="1011" y="1415"/>
                  </a:lnTo>
                  <a:close/>
                  <a:moveTo>
                    <a:pt x="972" y="1533"/>
                  </a:moveTo>
                  <a:lnTo>
                    <a:pt x="971" y="1535"/>
                  </a:lnTo>
                  <a:lnTo>
                    <a:pt x="960" y="1547"/>
                  </a:lnTo>
                  <a:lnTo>
                    <a:pt x="947" y="1557"/>
                  </a:lnTo>
                  <a:lnTo>
                    <a:pt x="933" y="1566"/>
                  </a:lnTo>
                  <a:lnTo>
                    <a:pt x="919" y="1574"/>
                  </a:lnTo>
                  <a:lnTo>
                    <a:pt x="910" y="1578"/>
                  </a:lnTo>
                  <a:lnTo>
                    <a:pt x="903" y="1563"/>
                  </a:lnTo>
                  <a:lnTo>
                    <a:pt x="909" y="1560"/>
                  </a:lnTo>
                  <a:lnTo>
                    <a:pt x="922" y="1553"/>
                  </a:lnTo>
                  <a:lnTo>
                    <a:pt x="935" y="1545"/>
                  </a:lnTo>
                  <a:lnTo>
                    <a:pt x="946" y="1535"/>
                  </a:lnTo>
                  <a:lnTo>
                    <a:pt x="956" y="1525"/>
                  </a:lnTo>
                  <a:lnTo>
                    <a:pt x="957" y="1523"/>
                  </a:lnTo>
                  <a:lnTo>
                    <a:pt x="972" y="1533"/>
                  </a:lnTo>
                  <a:close/>
                  <a:moveTo>
                    <a:pt x="853" y="1593"/>
                  </a:moveTo>
                  <a:lnTo>
                    <a:pt x="845" y="1593"/>
                  </a:lnTo>
                  <a:lnTo>
                    <a:pt x="836" y="1594"/>
                  </a:lnTo>
                  <a:lnTo>
                    <a:pt x="778" y="1594"/>
                  </a:lnTo>
                  <a:lnTo>
                    <a:pt x="778" y="1577"/>
                  </a:lnTo>
                  <a:lnTo>
                    <a:pt x="835" y="1577"/>
                  </a:lnTo>
                  <a:lnTo>
                    <a:pt x="844" y="1576"/>
                  </a:lnTo>
                  <a:lnTo>
                    <a:pt x="852" y="1576"/>
                  </a:lnTo>
                  <a:lnTo>
                    <a:pt x="853" y="1593"/>
                  </a:lnTo>
                  <a:close/>
                  <a:moveTo>
                    <a:pt x="721" y="1594"/>
                  </a:moveTo>
                  <a:lnTo>
                    <a:pt x="646" y="1594"/>
                  </a:lnTo>
                  <a:lnTo>
                    <a:pt x="646" y="1577"/>
                  </a:lnTo>
                  <a:lnTo>
                    <a:pt x="721" y="1577"/>
                  </a:lnTo>
                  <a:lnTo>
                    <a:pt x="721" y="1594"/>
                  </a:lnTo>
                  <a:close/>
                  <a:moveTo>
                    <a:pt x="590" y="1594"/>
                  </a:moveTo>
                  <a:lnTo>
                    <a:pt x="515" y="1594"/>
                  </a:lnTo>
                  <a:lnTo>
                    <a:pt x="515" y="1577"/>
                  </a:lnTo>
                  <a:lnTo>
                    <a:pt x="590" y="1577"/>
                  </a:lnTo>
                  <a:lnTo>
                    <a:pt x="590" y="1594"/>
                  </a:lnTo>
                  <a:close/>
                  <a:moveTo>
                    <a:pt x="458" y="1594"/>
                  </a:moveTo>
                  <a:lnTo>
                    <a:pt x="383" y="1594"/>
                  </a:lnTo>
                  <a:lnTo>
                    <a:pt x="383" y="1577"/>
                  </a:lnTo>
                  <a:lnTo>
                    <a:pt x="458" y="1577"/>
                  </a:lnTo>
                  <a:lnTo>
                    <a:pt x="458" y="1594"/>
                  </a:lnTo>
                  <a:close/>
                  <a:moveTo>
                    <a:pt x="327" y="1594"/>
                  </a:moveTo>
                  <a:lnTo>
                    <a:pt x="252" y="1594"/>
                  </a:lnTo>
                  <a:lnTo>
                    <a:pt x="252" y="1577"/>
                  </a:lnTo>
                  <a:lnTo>
                    <a:pt x="327" y="1577"/>
                  </a:lnTo>
                  <a:lnTo>
                    <a:pt x="327" y="1594"/>
                  </a:lnTo>
                  <a:close/>
                  <a:moveTo>
                    <a:pt x="195" y="1594"/>
                  </a:moveTo>
                  <a:lnTo>
                    <a:pt x="174" y="1594"/>
                  </a:lnTo>
                  <a:lnTo>
                    <a:pt x="166" y="1593"/>
                  </a:lnTo>
                  <a:lnTo>
                    <a:pt x="157" y="1593"/>
                  </a:lnTo>
                  <a:lnTo>
                    <a:pt x="139" y="1590"/>
                  </a:lnTo>
                  <a:lnTo>
                    <a:pt x="123" y="1587"/>
                  </a:lnTo>
                  <a:lnTo>
                    <a:pt x="118" y="1585"/>
                  </a:lnTo>
                  <a:lnTo>
                    <a:pt x="124" y="1569"/>
                  </a:lnTo>
                  <a:lnTo>
                    <a:pt x="127" y="1570"/>
                  </a:lnTo>
                  <a:lnTo>
                    <a:pt x="142" y="1574"/>
                  </a:lnTo>
                  <a:lnTo>
                    <a:pt x="158" y="1576"/>
                  </a:lnTo>
                  <a:lnTo>
                    <a:pt x="166" y="1576"/>
                  </a:lnTo>
                  <a:lnTo>
                    <a:pt x="174" y="1577"/>
                  </a:lnTo>
                  <a:lnTo>
                    <a:pt x="195" y="1577"/>
                  </a:lnTo>
                  <a:lnTo>
                    <a:pt x="195" y="1594"/>
                  </a:lnTo>
                  <a:close/>
                  <a:moveTo>
                    <a:pt x="66" y="1559"/>
                  </a:moveTo>
                  <a:lnTo>
                    <a:pt x="64" y="1558"/>
                  </a:lnTo>
                  <a:lnTo>
                    <a:pt x="51" y="1548"/>
                  </a:lnTo>
                  <a:lnTo>
                    <a:pt x="40" y="1535"/>
                  </a:lnTo>
                  <a:lnTo>
                    <a:pt x="30" y="1523"/>
                  </a:lnTo>
                  <a:lnTo>
                    <a:pt x="21" y="1510"/>
                  </a:lnTo>
                  <a:lnTo>
                    <a:pt x="16" y="1503"/>
                  </a:lnTo>
                  <a:lnTo>
                    <a:pt x="34" y="1495"/>
                  </a:lnTo>
                  <a:lnTo>
                    <a:pt x="36" y="1501"/>
                  </a:lnTo>
                  <a:lnTo>
                    <a:pt x="44" y="1513"/>
                  </a:lnTo>
                  <a:lnTo>
                    <a:pt x="54" y="1524"/>
                  </a:lnTo>
                  <a:lnTo>
                    <a:pt x="64" y="1534"/>
                  </a:lnTo>
                  <a:lnTo>
                    <a:pt x="75" y="1544"/>
                  </a:lnTo>
                  <a:lnTo>
                    <a:pt x="77" y="1546"/>
                  </a:lnTo>
                  <a:lnTo>
                    <a:pt x="66" y="1559"/>
                  </a:lnTo>
                  <a:close/>
                  <a:moveTo>
                    <a:pt x="1" y="1452"/>
                  </a:moveTo>
                  <a:lnTo>
                    <a:pt x="0" y="1451"/>
                  </a:lnTo>
                  <a:lnTo>
                    <a:pt x="0" y="1442"/>
                  </a:lnTo>
                  <a:lnTo>
                    <a:pt x="0" y="1434"/>
                  </a:lnTo>
                  <a:lnTo>
                    <a:pt x="19" y="1433"/>
                  </a:lnTo>
                  <a:lnTo>
                    <a:pt x="19" y="1441"/>
                  </a:lnTo>
                  <a:lnTo>
                    <a:pt x="19" y="1447"/>
                  </a:lnTo>
                  <a:lnTo>
                    <a:pt x="19" y="1449"/>
                  </a:lnTo>
                  <a:lnTo>
                    <a:pt x="1" y="14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4" name="Freeform 45"/>
            <p:cNvSpPr>
              <a:spLocks/>
            </p:cNvSpPr>
            <p:nvPr/>
          </p:nvSpPr>
          <p:spPr bwMode="auto">
            <a:xfrm>
              <a:off x="1139371" y="6379935"/>
              <a:ext cx="911225" cy="1108075"/>
            </a:xfrm>
            <a:custGeom>
              <a:avLst/>
              <a:gdLst>
                <a:gd name="T0" fmla="*/ 2147483647 w 1148"/>
                <a:gd name="T1" fmla="*/ 2147483647 h 1397"/>
                <a:gd name="T2" fmla="*/ 2147483647 w 1148"/>
                <a:gd name="T3" fmla="*/ 2147483647 h 1397"/>
                <a:gd name="T4" fmla="*/ 2147483647 w 1148"/>
                <a:gd name="T5" fmla="*/ 2147483647 h 1397"/>
                <a:gd name="T6" fmla="*/ 2147483647 w 1148"/>
                <a:gd name="T7" fmla="*/ 2147483647 h 1397"/>
                <a:gd name="T8" fmla="*/ 2147483647 w 1148"/>
                <a:gd name="T9" fmla="*/ 0 h 1397"/>
                <a:gd name="T10" fmla="*/ 2147483647 w 1148"/>
                <a:gd name="T11" fmla="*/ 0 h 1397"/>
                <a:gd name="T12" fmla="*/ 2147483647 w 1148"/>
                <a:gd name="T13" fmla="*/ 0 h 1397"/>
                <a:gd name="T14" fmla="*/ 2147483647 w 1148"/>
                <a:gd name="T15" fmla="*/ 0 h 1397"/>
                <a:gd name="T16" fmla="*/ 2147483647 w 1148"/>
                <a:gd name="T17" fmla="*/ 0 h 1397"/>
                <a:gd name="T18" fmla="*/ 2147483647 w 1148"/>
                <a:gd name="T19" fmla="*/ 0 h 1397"/>
                <a:gd name="T20" fmla="*/ 2147483647 w 1148"/>
                <a:gd name="T21" fmla="*/ 0 h 1397"/>
                <a:gd name="T22" fmla="*/ 2147483647 w 1148"/>
                <a:gd name="T23" fmla="*/ 0 h 1397"/>
                <a:gd name="T24" fmla="*/ 2147483647 w 1148"/>
                <a:gd name="T25" fmla="*/ 0 h 1397"/>
                <a:gd name="T26" fmla="*/ 2147483647 w 1148"/>
                <a:gd name="T27" fmla="*/ 2147483647 h 1397"/>
                <a:gd name="T28" fmla="*/ 2147483647 w 1148"/>
                <a:gd name="T29" fmla="*/ 2147483647 h 1397"/>
                <a:gd name="T30" fmla="*/ 2147483647 w 1148"/>
                <a:gd name="T31" fmla="*/ 2147483647 h 1397"/>
                <a:gd name="T32" fmla="*/ 2147483647 w 1148"/>
                <a:gd name="T33" fmla="*/ 2147483647 h 1397"/>
                <a:gd name="T34" fmla="*/ 2147483647 w 1148"/>
                <a:gd name="T35" fmla="*/ 2147483647 h 1397"/>
                <a:gd name="T36" fmla="*/ 2147483647 w 1148"/>
                <a:gd name="T37" fmla="*/ 2147483647 h 1397"/>
                <a:gd name="T38" fmla="*/ 2147483647 w 1148"/>
                <a:gd name="T39" fmla="*/ 2147483647 h 1397"/>
                <a:gd name="T40" fmla="*/ 2147483647 w 1148"/>
                <a:gd name="T41" fmla="*/ 2147483647 h 1397"/>
                <a:gd name="T42" fmla="*/ 2147483647 w 1148"/>
                <a:gd name="T43" fmla="*/ 2147483647 h 1397"/>
                <a:gd name="T44" fmla="*/ 2147483647 w 1148"/>
                <a:gd name="T45" fmla="*/ 2147483647 h 1397"/>
                <a:gd name="T46" fmla="*/ 2147483647 w 1148"/>
                <a:gd name="T47" fmla="*/ 2147483647 h 1397"/>
                <a:gd name="T48" fmla="*/ 2147483647 w 1148"/>
                <a:gd name="T49" fmla="*/ 2147483647 h 1397"/>
                <a:gd name="T50" fmla="*/ 2147483647 w 1148"/>
                <a:gd name="T51" fmla="*/ 2147483647 h 1397"/>
                <a:gd name="T52" fmla="*/ 2147483647 w 1148"/>
                <a:gd name="T53" fmla="*/ 2147483647 h 1397"/>
                <a:gd name="T54" fmla="*/ 2147483647 w 1148"/>
                <a:gd name="T55" fmla="*/ 2147483647 h 1397"/>
                <a:gd name="T56" fmla="*/ 2147483647 w 1148"/>
                <a:gd name="T57" fmla="*/ 2147483647 h 1397"/>
                <a:gd name="T58" fmla="*/ 2147483647 w 1148"/>
                <a:gd name="T59" fmla="*/ 2147483647 h 1397"/>
                <a:gd name="T60" fmla="*/ 2147483647 w 1148"/>
                <a:gd name="T61" fmla="*/ 2147483647 h 1397"/>
                <a:gd name="T62" fmla="*/ 2147483647 w 1148"/>
                <a:gd name="T63" fmla="*/ 2147483647 h 1397"/>
                <a:gd name="T64" fmla="*/ 2147483647 w 1148"/>
                <a:gd name="T65" fmla="*/ 2147483647 h 1397"/>
                <a:gd name="T66" fmla="*/ 0 w 1148"/>
                <a:gd name="T67" fmla="*/ 2147483647 h 13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8"/>
                <a:gd name="T103" fmla="*/ 0 h 1397"/>
                <a:gd name="T104" fmla="*/ 1148 w 1148"/>
                <a:gd name="T105" fmla="*/ 1397 h 13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8" h="1397">
                  <a:moveTo>
                    <a:pt x="0" y="175"/>
                  </a:moveTo>
                  <a:lnTo>
                    <a:pt x="1" y="158"/>
                  </a:lnTo>
                  <a:lnTo>
                    <a:pt x="4" y="140"/>
                  </a:lnTo>
                  <a:lnTo>
                    <a:pt x="9" y="124"/>
                  </a:lnTo>
                  <a:lnTo>
                    <a:pt x="15" y="107"/>
                  </a:lnTo>
                  <a:lnTo>
                    <a:pt x="23" y="92"/>
                  </a:lnTo>
                  <a:lnTo>
                    <a:pt x="33" y="78"/>
                  </a:lnTo>
                  <a:lnTo>
                    <a:pt x="44" y="64"/>
                  </a:lnTo>
                  <a:lnTo>
                    <a:pt x="56" y="52"/>
                  </a:lnTo>
                  <a:lnTo>
                    <a:pt x="69" y="41"/>
                  </a:lnTo>
                  <a:lnTo>
                    <a:pt x="85" y="30"/>
                  </a:lnTo>
                  <a:lnTo>
                    <a:pt x="100" y="21"/>
                  </a:lnTo>
                  <a:lnTo>
                    <a:pt x="117" y="14"/>
                  </a:lnTo>
                  <a:lnTo>
                    <a:pt x="134" y="8"/>
                  </a:lnTo>
                  <a:lnTo>
                    <a:pt x="152" y="4"/>
                  </a:lnTo>
                  <a:lnTo>
                    <a:pt x="172" y="1"/>
                  </a:lnTo>
                  <a:lnTo>
                    <a:pt x="191" y="0"/>
                  </a:lnTo>
                  <a:lnTo>
                    <a:pt x="957" y="0"/>
                  </a:lnTo>
                  <a:lnTo>
                    <a:pt x="976" y="1"/>
                  </a:lnTo>
                  <a:lnTo>
                    <a:pt x="995" y="4"/>
                  </a:lnTo>
                  <a:lnTo>
                    <a:pt x="1013" y="8"/>
                  </a:lnTo>
                  <a:lnTo>
                    <a:pt x="1031" y="14"/>
                  </a:lnTo>
                  <a:lnTo>
                    <a:pt x="1047" y="21"/>
                  </a:lnTo>
                  <a:lnTo>
                    <a:pt x="1064" y="30"/>
                  </a:lnTo>
                  <a:lnTo>
                    <a:pt x="1078" y="41"/>
                  </a:lnTo>
                  <a:lnTo>
                    <a:pt x="1091" y="52"/>
                  </a:lnTo>
                  <a:lnTo>
                    <a:pt x="1105" y="64"/>
                  </a:lnTo>
                  <a:lnTo>
                    <a:pt x="1116" y="78"/>
                  </a:lnTo>
                  <a:lnTo>
                    <a:pt x="1124" y="92"/>
                  </a:lnTo>
                  <a:lnTo>
                    <a:pt x="1132" y="107"/>
                  </a:lnTo>
                  <a:lnTo>
                    <a:pt x="1139" y="124"/>
                  </a:lnTo>
                  <a:lnTo>
                    <a:pt x="1144" y="140"/>
                  </a:lnTo>
                  <a:lnTo>
                    <a:pt x="1147" y="158"/>
                  </a:lnTo>
                  <a:lnTo>
                    <a:pt x="1148" y="175"/>
                  </a:lnTo>
                  <a:lnTo>
                    <a:pt x="1148" y="1222"/>
                  </a:lnTo>
                  <a:lnTo>
                    <a:pt x="1147" y="1240"/>
                  </a:lnTo>
                  <a:lnTo>
                    <a:pt x="1144" y="1257"/>
                  </a:lnTo>
                  <a:lnTo>
                    <a:pt x="1139" y="1273"/>
                  </a:lnTo>
                  <a:lnTo>
                    <a:pt x="1132" y="1289"/>
                  </a:lnTo>
                  <a:lnTo>
                    <a:pt x="1124" y="1305"/>
                  </a:lnTo>
                  <a:lnTo>
                    <a:pt x="1116" y="1320"/>
                  </a:lnTo>
                  <a:lnTo>
                    <a:pt x="1105" y="1333"/>
                  </a:lnTo>
                  <a:lnTo>
                    <a:pt x="1091" y="1345"/>
                  </a:lnTo>
                  <a:lnTo>
                    <a:pt x="1078" y="1357"/>
                  </a:lnTo>
                  <a:lnTo>
                    <a:pt x="1064" y="1367"/>
                  </a:lnTo>
                  <a:lnTo>
                    <a:pt x="1047" y="1375"/>
                  </a:lnTo>
                  <a:lnTo>
                    <a:pt x="1031" y="1382"/>
                  </a:lnTo>
                  <a:lnTo>
                    <a:pt x="1013" y="1389"/>
                  </a:lnTo>
                  <a:lnTo>
                    <a:pt x="995" y="1394"/>
                  </a:lnTo>
                  <a:lnTo>
                    <a:pt x="976" y="1396"/>
                  </a:lnTo>
                  <a:lnTo>
                    <a:pt x="957" y="1397"/>
                  </a:lnTo>
                  <a:lnTo>
                    <a:pt x="191" y="1397"/>
                  </a:lnTo>
                  <a:lnTo>
                    <a:pt x="172" y="1396"/>
                  </a:lnTo>
                  <a:lnTo>
                    <a:pt x="152" y="1394"/>
                  </a:lnTo>
                  <a:lnTo>
                    <a:pt x="134" y="1389"/>
                  </a:lnTo>
                  <a:lnTo>
                    <a:pt x="117" y="1382"/>
                  </a:lnTo>
                  <a:lnTo>
                    <a:pt x="100" y="1375"/>
                  </a:lnTo>
                  <a:lnTo>
                    <a:pt x="85" y="1367"/>
                  </a:lnTo>
                  <a:lnTo>
                    <a:pt x="69" y="1357"/>
                  </a:lnTo>
                  <a:lnTo>
                    <a:pt x="56" y="1345"/>
                  </a:lnTo>
                  <a:lnTo>
                    <a:pt x="44" y="1333"/>
                  </a:lnTo>
                  <a:lnTo>
                    <a:pt x="33" y="1320"/>
                  </a:lnTo>
                  <a:lnTo>
                    <a:pt x="23" y="1305"/>
                  </a:lnTo>
                  <a:lnTo>
                    <a:pt x="15" y="1289"/>
                  </a:lnTo>
                  <a:lnTo>
                    <a:pt x="9" y="1273"/>
                  </a:lnTo>
                  <a:lnTo>
                    <a:pt x="4" y="1257"/>
                  </a:lnTo>
                  <a:lnTo>
                    <a:pt x="1" y="1240"/>
                  </a:lnTo>
                  <a:lnTo>
                    <a:pt x="0" y="1222"/>
                  </a:lnTo>
                  <a:lnTo>
                    <a:pt x="0" y="175"/>
                  </a:lnTo>
                  <a:close/>
                </a:path>
              </a:pathLst>
            </a:custGeom>
            <a:solidFill>
              <a:srgbClr val="FFDFAF"/>
            </a:solidFill>
            <a:ln w="9525">
              <a:noFill/>
              <a:round/>
              <a:headEnd/>
              <a:tailEnd/>
            </a:ln>
          </p:spPr>
          <p:txBody>
            <a:bodyPr/>
            <a:lstStyle/>
            <a:p>
              <a:endParaRPr lang="ja-JP" altLang="en-US"/>
            </a:p>
          </p:txBody>
        </p:sp>
        <p:sp>
          <p:nvSpPr>
            <p:cNvPr id="75" name="Freeform 46"/>
            <p:cNvSpPr>
              <a:spLocks noEditPoints="1"/>
            </p:cNvSpPr>
            <p:nvPr/>
          </p:nvSpPr>
          <p:spPr bwMode="auto">
            <a:xfrm>
              <a:off x="1133021" y="6373585"/>
              <a:ext cx="925513" cy="1122363"/>
            </a:xfrm>
            <a:custGeom>
              <a:avLst/>
              <a:gdLst>
                <a:gd name="T0" fmla="*/ 0 w 1167"/>
                <a:gd name="T1" fmla="*/ 2147483647 h 1414"/>
                <a:gd name="T2" fmla="*/ 0 w 1167"/>
                <a:gd name="T3" fmla="*/ 2147483647 h 1414"/>
                <a:gd name="T4" fmla="*/ 0 w 1167"/>
                <a:gd name="T5" fmla="*/ 2147483647 h 1414"/>
                <a:gd name="T6" fmla="*/ 0 w 1167"/>
                <a:gd name="T7" fmla="*/ 2147483647 h 1414"/>
                <a:gd name="T8" fmla="*/ 0 w 1167"/>
                <a:gd name="T9" fmla="*/ 2147483647 h 1414"/>
                <a:gd name="T10" fmla="*/ 0 w 1167"/>
                <a:gd name="T11" fmla="*/ 2147483647 h 1414"/>
                <a:gd name="T12" fmla="*/ 0 w 1167"/>
                <a:gd name="T13" fmla="*/ 2147483647 h 1414"/>
                <a:gd name="T14" fmla="*/ 0 w 1167"/>
                <a:gd name="T15" fmla="*/ 2147483647 h 1414"/>
                <a:gd name="T16" fmla="*/ 0 w 1167"/>
                <a:gd name="T17" fmla="*/ 2147483647 h 1414"/>
                <a:gd name="T18" fmla="*/ 0 w 1167"/>
                <a:gd name="T19" fmla="*/ 2147483647 h 1414"/>
                <a:gd name="T20" fmla="*/ 0 w 1167"/>
                <a:gd name="T21" fmla="*/ 2147483647 h 1414"/>
                <a:gd name="T22" fmla="*/ 0 w 1167"/>
                <a:gd name="T23" fmla="*/ 2147483647 h 1414"/>
                <a:gd name="T24" fmla="*/ 2147483647 w 1167"/>
                <a:gd name="T25" fmla="*/ 2147483647 h 1414"/>
                <a:gd name="T26" fmla="*/ 2147483647 w 1167"/>
                <a:gd name="T27" fmla="*/ 2147483647 h 1414"/>
                <a:gd name="T28" fmla="*/ 2147483647 w 1167"/>
                <a:gd name="T29" fmla="*/ 2147483647 h 1414"/>
                <a:gd name="T30" fmla="*/ 2147483647 w 1167"/>
                <a:gd name="T31" fmla="*/ 2147483647 h 1414"/>
                <a:gd name="T32" fmla="*/ 2147483647 w 1167"/>
                <a:gd name="T33" fmla="*/ 2147483647 h 1414"/>
                <a:gd name="T34" fmla="*/ 2147483647 w 1167"/>
                <a:gd name="T35" fmla="*/ 2147483647 h 1414"/>
                <a:gd name="T36" fmla="*/ 2147483647 w 1167"/>
                <a:gd name="T37" fmla="*/ 2147483647 h 1414"/>
                <a:gd name="T38" fmla="*/ 2147483647 w 1167"/>
                <a:gd name="T39" fmla="*/ 2147483647 h 1414"/>
                <a:gd name="T40" fmla="*/ 2147483647 w 1167"/>
                <a:gd name="T41" fmla="*/ 2147483647 h 1414"/>
                <a:gd name="T42" fmla="*/ 2147483647 w 1167"/>
                <a:gd name="T43" fmla="*/ 2147483647 h 1414"/>
                <a:gd name="T44" fmla="*/ 2147483647 w 1167"/>
                <a:gd name="T45" fmla="*/ 2147483647 h 1414"/>
                <a:gd name="T46" fmla="*/ 2147483647 w 1167"/>
                <a:gd name="T47" fmla="*/ 2147483647 h 1414"/>
                <a:gd name="T48" fmla="*/ 2147483647 w 1167"/>
                <a:gd name="T49" fmla="*/ 2147483647 h 1414"/>
                <a:gd name="T50" fmla="*/ 2147483647 w 1167"/>
                <a:gd name="T51" fmla="*/ 2147483647 h 1414"/>
                <a:gd name="T52" fmla="*/ 2147483647 w 1167"/>
                <a:gd name="T53" fmla="*/ 2147483647 h 1414"/>
                <a:gd name="T54" fmla="*/ 2147483647 w 1167"/>
                <a:gd name="T55" fmla="*/ 2147483647 h 1414"/>
                <a:gd name="T56" fmla="*/ 2147483647 w 1167"/>
                <a:gd name="T57" fmla="*/ 2147483647 h 1414"/>
                <a:gd name="T58" fmla="*/ 2147483647 w 1167"/>
                <a:gd name="T59" fmla="*/ 2147483647 h 1414"/>
                <a:gd name="T60" fmla="*/ 2147483647 w 1167"/>
                <a:gd name="T61" fmla="*/ 2147483647 h 1414"/>
                <a:gd name="T62" fmla="*/ 2147483647 w 1167"/>
                <a:gd name="T63" fmla="*/ 2147483647 h 1414"/>
                <a:gd name="T64" fmla="*/ 2147483647 w 1167"/>
                <a:gd name="T65" fmla="*/ 2147483647 h 1414"/>
                <a:gd name="T66" fmla="*/ 2147483647 w 1167"/>
                <a:gd name="T67" fmla="*/ 2147483647 h 1414"/>
                <a:gd name="T68" fmla="*/ 2147483647 w 1167"/>
                <a:gd name="T69" fmla="*/ 2147483647 h 1414"/>
                <a:gd name="T70" fmla="*/ 2147483647 w 1167"/>
                <a:gd name="T71" fmla="*/ 2147483647 h 1414"/>
                <a:gd name="T72" fmla="*/ 2147483647 w 1167"/>
                <a:gd name="T73" fmla="*/ 2147483647 h 1414"/>
                <a:gd name="T74" fmla="*/ 2147483647 w 1167"/>
                <a:gd name="T75" fmla="*/ 2147483647 h 1414"/>
                <a:gd name="T76" fmla="*/ 2147483647 w 1167"/>
                <a:gd name="T77" fmla="*/ 2147483647 h 1414"/>
                <a:gd name="T78" fmla="*/ 2147483647 w 1167"/>
                <a:gd name="T79" fmla="*/ 2147483647 h 1414"/>
                <a:gd name="T80" fmla="*/ 2147483647 w 1167"/>
                <a:gd name="T81" fmla="*/ 2147483647 h 1414"/>
                <a:gd name="T82" fmla="*/ 2147483647 w 1167"/>
                <a:gd name="T83" fmla="*/ 2147483647 h 1414"/>
                <a:gd name="T84" fmla="*/ 2147483647 w 1167"/>
                <a:gd name="T85" fmla="*/ 2147483647 h 1414"/>
                <a:gd name="T86" fmla="*/ 2147483647 w 1167"/>
                <a:gd name="T87" fmla="*/ 2147483647 h 1414"/>
                <a:gd name="T88" fmla="*/ 2147483647 w 1167"/>
                <a:gd name="T89" fmla="*/ 2147483647 h 1414"/>
                <a:gd name="T90" fmla="*/ 2147483647 w 1167"/>
                <a:gd name="T91" fmla="*/ 2147483647 h 1414"/>
                <a:gd name="T92" fmla="*/ 2147483647 w 1167"/>
                <a:gd name="T93" fmla="*/ 2147483647 h 1414"/>
                <a:gd name="T94" fmla="*/ 2147483647 w 1167"/>
                <a:gd name="T95" fmla="*/ 2147483647 h 1414"/>
                <a:gd name="T96" fmla="*/ 2147483647 w 1167"/>
                <a:gd name="T97" fmla="*/ 2147483647 h 1414"/>
                <a:gd name="T98" fmla="*/ 2147483647 w 1167"/>
                <a:gd name="T99" fmla="*/ 2147483647 h 1414"/>
                <a:gd name="T100" fmla="*/ 2147483647 w 1167"/>
                <a:gd name="T101" fmla="*/ 2147483647 h 1414"/>
                <a:gd name="T102" fmla="*/ 2147483647 w 1167"/>
                <a:gd name="T103" fmla="*/ 2147483647 h 1414"/>
                <a:gd name="T104" fmla="*/ 2147483647 w 1167"/>
                <a:gd name="T105" fmla="*/ 2147483647 h 1414"/>
                <a:gd name="T106" fmla="*/ 2147483647 w 1167"/>
                <a:gd name="T107" fmla="*/ 2147483647 h 1414"/>
                <a:gd name="T108" fmla="*/ 0 w 1167"/>
                <a:gd name="T109" fmla="*/ 2147483647 h 1414"/>
                <a:gd name="T110" fmla="*/ 0 w 1167"/>
                <a:gd name="T111" fmla="*/ 2147483647 h 1414"/>
                <a:gd name="T112" fmla="*/ 2147483647 w 1167"/>
                <a:gd name="T113" fmla="*/ 2147483647 h 1414"/>
                <a:gd name="T114" fmla="*/ 0 w 1167"/>
                <a:gd name="T115" fmla="*/ 2147483647 h 1414"/>
                <a:gd name="T116" fmla="*/ 0 w 1167"/>
                <a:gd name="T117" fmla="*/ 2147483647 h 1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7"/>
                <a:gd name="T178" fmla="*/ 0 h 1414"/>
                <a:gd name="T179" fmla="*/ 1167 w 1167"/>
                <a:gd name="T180" fmla="*/ 1414 h 14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7" h="1414">
                  <a:moveTo>
                    <a:pt x="0" y="1230"/>
                  </a:moveTo>
                  <a:lnTo>
                    <a:pt x="0" y="1161"/>
                  </a:lnTo>
                  <a:lnTo>
                    <a:pt x="19" y="1161"/>
                  </a:lnTo>
                  <a:lnTo>
                    <a:pt x="19" y="1230"/>
                  </a:lnTo>
                  <a:lnTo>
                    <a:pt x="0" y="1230"/>
                  </a:lnTo>
                  <a:close/>
                  <a:moveTo>
                    <a:pt x="0" y="1109"/>
                  </a:moveTo>
                  <a:lnTo>
                    <a:pt x="0" y="1041"/>
                  </a:lnTo>
                  <a:lnTo>
                    <a:pt x="19" y="1041"/>
                  </a:lnTo>
                  <a:lnTo>
                    <a:pt x="19" y="1109"/>
                  </a:lnTo>
                  <a:lnTo>
                    <a:pt x="0" y="1109"/>
                  </a:lnTo>
                  <a:close/>
                  <a:moveTo>
                    <a:pt x="0" y="989"/>
                  </a:moveTo>
                  <a:lnTo>
                    <a:pt x="0" y="920"/>
                  </a:lnTo>
                  <a:lnTo>
                    <a:pt x="19" y="920"/>
                  </a:lnTo>
                  <a:lnTo>
                    <a:pt x="19" y="989"/>
                  </a:lnTo>
                  <a:lnTo>
                    <a:pt x="0" y="989"/>
                  </a:lnTo>
                  <a:close/>
                  <a:moveTo>
                    <a:pt x="0" y="869"/>
                  </a:moveTo>
                  <a:lnTo>
                    <a:pt x="0" y="800"/>
                  </a:lnTo>
                  <a:lnTo>
                    <a:pt x="19" y="800"/>
                  </a:lnTo>
                  <a:lnTo>
                    <a:pt x="19" y="869"/>
                  </a:lnTo>
                  <a:lnTo>
                    <a:pt x="0" y="869"/>
                  </a:lnTo>
                  <a:close/>
                  <a:moveTo>
                    <a:pt x="0" y="748"/>
                  </a:moveTo>
                  <a:lnTo>
                    <a:pt x="0" y="680"/>
                  </a:lnTo>
                  <a:lnTo>
                    <a:pt x="19" y="680"/>
                  </a:lnTo>
                  <a:lnTo>
                    <a:pt x="19" y="748"/>
                  </a:lnTo>
                  <a:lnTo>
                    <a:pt x="0" y="748"/>
                  </a:lnTo>
                  <a:close/>
                  <a:moveTo>
                    <a:pt x="0" y="628"/>
                  </a:moveTo>
                  <a:lnTo>
                    <a:pt x="0" y="559"/>
                  </a:lnTo>
                  <a:lnTo>
                    <a:pt x="19" y="559"/>
                  </a:lnTo>
                  <a:lnTo>
                    <a:pt x="19" y="628"/>
                  </a:lnTo>
                  <a:lnTo>
                    <a:pt x="0" y="628"/>
                  </a:lnTo>
                  <a:close/>
                  <a:moveTo>
                    <a:pt x="0" y="508"/>
                  </a:moveTo>
                  <a:lnTo>
                    <a:pt x="0" y="439"/>
                  </a:lnTo>
                  <a:lnTo>
                    <a:pt x="19" y="439"/>
                  </a:lnTo>
                  <a:lnTo>
                    <a:pt x="19" y="508"/>
                  </a:lnTo>
                  <a:lnTo>
                    <a:pt x="0" y="508"/>
                  </a:lnTo>
                  <a:close/>
                  <a:moveTo>
                    <a:pt x="0" y="387"/>
                  </a:moveTo>
                  <a:lnTo>
                    <a:pt x="0" y="319"/>
                  </a:lnTo>
                  <a:lnTo>
                    <a:pt x="19" y="319"/>
                  </a:lnTo>
                  <a:lnTo>
                    <a:pt x="19" y="387"/>
                  </a:lnTo>
                  <a:lnTo>
                    <a:pt x="0" y="387"/>
                  </a:lnTo>
                  <a:close/>
                  <a:moveTo>
                    <a:pt x="0" y="267"/>
                  </a:moveTo>
                  <a:lnTo>
                    <a:pt x="0" y="198"/>
                  </a:lnTo>
                  <a:lnTo>
                    <a:pt x="19" y="198"/>
                  </a:lnTo>
                  <a:lnTo>
                    <a:pt x="19" y="267"/>
                  </a:lnTo>
                  <a:lnTo>
                    <a:pt x="0" y="267"/>
                  </a:lnTo>
                  <a:close/>
                  <a:moveTo>
                    <a:pt x="4" y="145"/>
                  </a:moveTo>
                  <a:lnTo>
                    <a:pt x="5" y="138"/>
                  </a:lnTo>
                  <a:lnTo>
                    <a:pt x="9" y="128"/>
                  </a:lnTo>
                  <a:lnTo>
                    <a:pt x="12" y="120"/>
                  </a:lnTo>
                  <a:lnTo>
                    <a:pt x="15" y="112"/>
                  </a:lnTo>
                  <a:lnTo>
                    <a:pt x="23" y="96"/>
                  </a:lnTo>
                  <a:lnTo>
                    <a:pt x="33" y="81"/>
                  </a:lnTo>
                  <a:lnTo>
                    <a:pt x="35" y="79"/>
                  </a:lnTo>
                  <a:lnTo>
                    <a:pt x="50" y="89"/>
                  </a:lnTo>
                  <a:lnTo>
                    <a:pt x="50" y="90"/>
                  </a:lnTo>
                  <a:lnTo>
                    <a:pt x="41" y="103"/>
                  </a:lnTo>
                  <a:lnTo>
                    <a:pt x="33" y="118"/>
                  </a:lnTo>
                  <a:lnTo>
                    <a:pt x="30" y="125"/>
                  </a:lnTo>
                  <a:lnTo>
                    <a:pt x="26" y="134"/>
                  </a:lnTo>
                  <a:lnTo>
                    <a:pt x="24" y="142"/>
                  </a:lnTo>
                  <a:lnTo>
                    <a:pt x="22" y="149"/>
                  </a:lnTo>
                  <a:lnTo>
                    <a:pt x="4" y="145"/>
                  </a:lnTo>
                  <a:close/>
                  <a:moveTo>
                    <a:pt x="75" y="39"/>
                  </a:moveTo>
                  <a:lnTo>
                    <a:pt x="87" y="31"/>
                  </a:lnTo>
                  <a:lnTo>
                    <a:pt x="104" y="22"/>
                  </a:lnTo>
                  <a:lnTo>
                    <a:pt x="121" y="14"/>
                  </a:lnTo>
                  <a:lnTo>
                    <a:pt x="131" y="11"/>
                  </a:lnTo>
                  <a:lnTo>
                    <a:pt x="140" y="8"/>
                  </a:lnTo>
                  <a:lnTo>
                    <a:pt x="145" y="7"/>
                  </a:lnTo>
                  <a:lnTo>
                    <a:pt x="150" y="23"/>
                  </a:lnTo>
                  <a:lnTo>
                    <a:pt x="146" y="24"/>
                  </a:lnTo>
                  <a:lnTo>
                    <a:pt x="138" y="27"/>
                  </a:lnTo>
                  <a:lnTo>
                    <a:pt x="130" y="29"/>
                  </a:lnTo>
                  <a:lnTo>
                    <a:pt x="114" y="36"/>
                  </a:lnTo>
                  <a:lnTo>
                    <a:pt x="99" y="45"/>
                  </a:lnTo>
                  <a:lnTo>
                    <a:pt x="86" y="54"/>
                  </a:lnTo>
                  <a:lnTo>
                    <a:pt x="75" y="39"/>
                  </a:lnTo>
                  <a:close/>
                  <a:moveTo>
                    <a:pt x="203" y="0"/>
                  </a:moveTo>
                  <a:lnTo>
                    <a:pt x="278" y="0"/>
                  </a:lnTo>
                  <a:lnTo>
                    <a:pt x="278" y="17"/>
                  </a:lnTo>
                  <a:lnTo>
                    <a:pt x="203" y="17"/>
                  </a:lnTo>
                  <a:lnTo>
                    <a:pt x="203" y="0"/>
                  </a:lnTo>
                  <a:close/>
                  <a:moveTo>
                    <a:pt x="335" y="0"/>
                  </a:moveTo>
                  <a:lnTo>
                    <a:pt x="410" y="0"/>
                  </a:lnTo>
                  <a:lnTo>
                    <a:pt x="410" y="17"/>
                  </a:lnTo>
                  <a:lnTo>
                    <a:pt x="335" y="17"/>
                  </a:lnTo>
                  <a:lnTo>
                    <a:pt x="335" y="0"/>
                  </a:lnTo>
                  <a:close/>
                  <a:moveTo>
                    <a:pt x="466" y="0"/>
                  </a:moveTo>
                  <a:lnTo>
                    <a:pt x="541" y="0"/>
                  </a:lnTo>
                  <a:lnTo>
                    <a:pt x="541" y="17"/>
                  </a:lnTo>
                  <a:lnTo>
                    <a:pt x="466" y="17"/>
                  </a:lnTo>
                  <a:lnTo>
                    <a:pt x="466" y="0"/>
                  </a:lnTo>
                  <a:close/>
                  <a:moveTo>
                    <a:pt x="598" y="0"/>
                  </a:moveTo>
                  <a:lnTo>
                    <a:pt x="673" y="0"/>
                  </a:lnTo>
                  <a:lnTo>
                    <a:pt x="673" y="17"/>
                  </a:lnTo>
                  <a:lnTo>
                    <a:pt x="598" y="17"/>
                  </a:lnTo>
                  <a:lnTo>
                    <a:pt x="598" y="0"/>
                  </a:lnTo>
                  <a:close/>
                  <a:moveTo>
                    <a:pt x="729" y="0"/>
                  </a:moveTo>
                  <a:lnTo>
                    <a:pt x="804" y="0"/>
                  </a:lnTo>
                  <a:lnTo>
                    <a:pt x="804" y="17"/>
                  </a:lnTo>
                  <a:lnTo>
                    <a:pt x="729" y="17"/>
                  </a:lnTo>
                  <a:lnTo>
                    <a:pt x="729" y="0"/>
                  </a:lnTo>
                  <a:close/>
                  <a:moveTo>
                    <a:pt x="861" y="0"/>
                  </a:moveTo>
                  <a:lnTo>
                    <a:pt x="936" y="0"/>
                  </a:lnTo>
                  <a:lnTo>
                    <a:pt x="936" y="17"/>
                  </a:lnTo>
                  <a:lnTo>
                    <a:pt x="861" y="17"/>
                  </a:lnTo>
                  <a:lnTo>
                    <a:pt x="861" y="0"/>
                  </a:lnTo>
                  <a:close/>
                  <a:moveTo>
                    <a:pt x="993" y="1"/>
                  </a:moveTo>
                  <a:lnTo>
                    <a:pt x="995" y="2"/>
                  </a:lnTo>
                  <a:lnTo>
                    <a:pt x="1005" y="3"/>
                  </a:lnTo>
                  <a:lnTo>
                    <a:pt x="1015" y="5"/>
                  </a:lnTo>
                  <a:lnTo>
                    <a:pt x="1025" y="8"/>
                  </a:lnTo>
                  <a:lnTo>
                    <a:pt x="1034" y="11"/>
                  </a:lnTo>
                  <a:lnTo>
                    <a:pt x="1044" y="14"/>
                  </a:lnTo>
                  <a:lnTo>
                    <a:pt x="1061" y="21"/>
                  </a:lnTo>
                  <a:lnTo>
                    <a:pt x="1067" y="25"/>
                  </a:lnTo>
                  <a:lnTo>
                    <a:pt x="1057" y="39"/>
                  </a:lnTo>
                  <a:lnTo>
                    <a:pt x="1053" y="37"/>
                  </a:lnTo>
                  <a:lnTo>
                    <a:pt x="1036" y="30"/>
                  </a:lnTo>
                  <a:lnTo>
                    <a:pt x="1028" y="27"/>
                  </a:lnTo>
                  <a:lnTo>
                    <a:pt x="1020" y="24"/>
                  </a:lnTo>
                  <a:lnTo>
                    <a:pt x="1011" y="22"/>
                  </a:lnTo>
                  <a:lnTo>
                    <a:pt x="1002" y="20"/>
                  </a:lnTo>
                  <a:lnTo>
                    <a:pt x="993" y="19"/>
                  </a:lnTo>
                  <a:lnTo>
                    <a:pt x="990" y="18"/>
                  </a:lnTo>
                  <a:lnTo>
                    <a:pt x="993" y="1"/>
                  </a:lnTo>
                  <a:close/>
                  <a:moveTo>
                    <a:pt x="1112" y="59"/>
                  </a:moveTo>
                  <a:lnTo>
                    <a:pt x="1120" y="66"/>
                  </a:lnTo>
                  <a:lnTo>
                    <a:pt x="1131" y="80"/>
                  </a:lnTo>
                  <a:lnTo>
                    <a:pt x="1142" y="95"/>
                  </a:lnTo>
                  <a:lnTo>
                    <a:pt x="1150" y="111"/>
                  </a:lnTo>
                  <a:lnTo>
                    <a:pt x="1153" y="119"/>
                  </a:lnTo>
                  <a:lnTo>
                    <a:pt x="1137" y="125"/>
                  </a:lnTo>
                  <a:lnTo>
                    <a:pt x="1133" y="119"/>
                  </a:lnTo>
                  <a:lnTo>
                    <a:pt x="1126" y="104"/>
                  </a:lnTo>
                  <a:lnTo>
                    <a:pt x="1117" y="91"/>
                  </a:lnTo>
                  <a:lnTo>
                    <a:pt x="1106" y="78"/>
                  </a:lnTo>
                  <a:lnTo>
                    <a:pt x="1099" y="70"/>
                  </a:lnTo>
                  <a:lnTo>
                    <a:pt x="1112" y="59"/>
                  </a:lnTo>
                  <a:close/>
                  <a:moveTo>
                    <a:pt x="1165" y="172"/>
                  </a:moveTo>
                  <a:lnTo>
                    <a:pt x="1165" y="174"/>
                  </a:lnTo>
                  <a:lnTo>
                    <a:pt x="1167" y="183"/>
                  </a:lnTo>
                  <a:lnTo>
                    <a:pt x="1167" y="242"/>
                  </a:lnTo>
                  <a:lnTo>
                    <a:pt x="1148" y="242"/>
                  </a:lnTo>
                  <a:lnTo>
                    <a:pt x="1148" y="184"/>
                  </a:lnTo>
                  <a:lnTo>
                    <a:pt x="1147" y="175"/>
                  </a:lnTo>
                  <a:lnTo>
                    <a:pt x="1147" y="174"/>
                  </a:lnTo>
                  <a:lnTo>
                    <a:pt x="1165" y="172"/>
                  </a:lnTo>
                  <a:close/>
                  <a:moveTo>
                    <a:pt x="1167" y="293"/>
                  </a:moveTo>
                  <a:lnTo>
                    <a:pt x="1167" y="362"/>
                  </a:lnTo>
                  <a:lnTo>
                    <a:pt x="1148" y="362"/>
                  </a:lnTo>
                  <a:lnTo>
                    <a:pt x="1148" y="293"/>
                  </a:lnTo>
                  <a:lnTo>
                    <a:pt x="1167" y="293"/>
                  </a:lnTo>
                  <a:close/>
                  <a:moveTo>
                    <a:pt x="1167" y="414"/>
                  </a:moveTo>
                  <a:lnTo>
                    <a:pt x="1167" y="482"/>
                  </a:lnTo>
                  <a:lnTo>
                    <a:pt x="1148" y="482"/>
                  </a:lnTo>
                  <a:lnTo>
                    <a:pt x="1148" y="414"/>
                  </a:lnTo>
                  <a:lnTo>
                    <a:pt x="1167" y="414"/>
                  </a:lnTo>
                  <a:close/>
                  <a:moveTo>
                    <a:pt x="1167" y="534"/>
                  </a:moveTo>
                  <a:lnTo>
                    <a:pt x="1167" y="603"/>
                  </a:lnTo>
                  <a:lnTo>
                    <a:pt x="1148" y="603"/>
                  </a:lnTo>
                  <a:lnTo>
                    <a:pt x="1148" y="534"/>
                  </a:lnTo>
                  <a:lnTo>
                    <a:pt x="1167" y="534"/>
                  </a:lnTo>
                  <a:close/>
                  <a:moveTo>
                    <a:pt x="1167" y="654"/>
                  </a:moveTo>
                  <a:lnTo>
                    <a:pt x="1167" y="723"/>
                  </a:lnTo>
                  <a:lnTo>
                    <a:pt x="1148" y="723"/>
                  </a:lnTo>
                  <a:lnTo>
                    <a:pt x="1148" y="654"/>
                  </a:lnTo>
                  <a:lnTo>
                    <a:pt x="1167" y="654"/>
                  </a:lnTo>
                  <a:close/>
                  <a:moveTo>
                    <a:pt x="1167" y="775"/>
                  </a:moveTo>
                  <a:lnTo>
                    <a:pt x="1167" y="843"/>
                  </a:lnTo>
                  <a:lnTo>
                    <a:pt x="1148" y="843"/>
                  </a:lnTo>
                  <a:lnTo>
                    <a:pt x="1148" y="775"/>
                  </a:lnTo>
                  <a:lnTo>
                    <a:pt x="1167" y="775"/>
                  </a:lnTo>
                  <a:close/>
                  <a:moveTo>
                    <a:pt x="1167" y="895"/>
                  </a:moveTo>
                  <a:lnTo>
                    <a:pt x="1167" y="964"/>
                  </a:lnTo>
                  <a:lnTo>
                    <a:pt x="1148" y="964"/>
                  </a:lnTo>
                  <a:lnTo>
                    <a:pt x="1148" y="895"/>
                  </a:lnTo>
                  <a:lnTo>
                    <a:pt x="1167" y="895"/>
                  </a:lnTo>
                  <a:close/>
                  <a:moveTo>
                    <a:pt x="1167" y="1015"/>
                  </a:moveTo>
                  <a:lnTo>
                    <a:pt x="1167" y="1084"/>
                  </a:lnTo>
                  <a:lnTo>
                    <a:pt x="1148" y="1084"/>
                  </a:lnTo>
                  <a:lnTo>
                    <a:pt x="1148" y="1015"/>
                  </a:lnTo>
                  <a:lnTo>
                    <a:pt x="1167" y="1015"/>
                  </a:lnTo>
                  <a:close/>
                  <a:moveTo>
                    <a:pt x="1167" y="1136"/>
                  </a:moveTo>
                  <a:lnTo>
                    <a:pt x="1167" y="1204"/>
                  </a:lnTo>
                  <a:lnTo>
                    <a:pt x="1148" y="1204"/>
                  </a:lnTo>
                  <a:lnTo>
                    <a:pt x="1148" y="1136"/>
                  </a:lnTo>
                  <a:lnTo>
                    <a:pt x="1167" y="1136"/>
                  </a:lnTo>
                  <a:close/>
                  <a:moveTo>
                    <a:pt x="1164" y="1257"/>
                  </a:moveTo>
                  <a:lnTo>
                    <a:pt x="1164" y="1257"/>
                  </a:lnTo>
                  <a:lnTo>
                    <a:pt x="1162" y="1266"/>
                  </a:lnTo>
                  <a:lnTo>
                    <a:pt x="1160" y="1275"/>
                  </a:lnTo>
                  <a:lnTo>
                    <a:pt x="1157" y="1284"/>
                  </a:lnTo>
                  <a:lnTo>
                    <a:pt x="1154" y="1292"/>
                  </a:lnTo>
                  <a:lnTo>
                    <a:pt x="1150" y="1301"/>
                  </a:lnTo>
                  <a:lnTo>
                    <a:pt x="1142" y="1317"/>
                  </a:lnTo>
                  <a:lnTo>
                    <a:pt x="1137" y="1325"/>
                  </a:lnTo>
                  <a:lnTo>
                    <a:pt x="1121" y="1316"/>
                  </a:lnTo>
                  <a:lnTo>
                    <a:pt x="1126" y="1310"/>
                  </a:lnTo>
                  <a:lnTo>
                    <a:pt x="1133" y="1294"/>
                  </a:lnTo>
                  <a:lnTo>
                    <a:pt x="1137" y="1287"/>
                  </a:lnTo>
                  <a:lnTo>
                    <a:pt x="1139" y="1279"/>
                  </a:lnTo>
                  <a:lnTo>
                    <a:pt x="1141" y="1271"/>
                  </a:lnTo>
                  <a:lnTo>
                    <a:pt x="1143" y="1263"/>
                  </a:lnTo>
                  <a:lnTo>
                    <a:pt x="1146" y="1255"/>
                  </a:lnTo>
                  <a:lnTo>
                    <a:pt x="1164" y="1257"/>
                  </a:lnTo>
                  <a:close/>
                  <a:moveTo>
                    <a:pt x="1099" y="1366"/>
                  </a:moveTo>
                  <a:lnTo>
                    <a:pt x="1094" y="1371"/>
                  </a:lnTo>
                  <a:lnTo>
                    <a:pt x="1078" y="1381"/>
                  </a:lnTo>
                  <a:lnTo>
                    <a:pt x="1062" y="1391"/>
                  </a:lnTo>
                  <a:lnTo>
                    <a:pt x="1044" y="1399"/>
                  </a:lnTo>
                  <a:lnTo>
                    <a:pt x="1035" y="1403"/>
                  </a:lnTo>
                  <a:lnTo>
                    <a:pt x="1033" y="1403"/>
                  </a:lnTo>
                  <a:lnTo>
                    <a:pt x="1026" y="1386"/>
                  </a:lnTo>
                  <a:lnTo>
                    <a:pt x="1027" y="1386"/>
                  </a:lnTo>
                  <a:lnTo>
                    <a:pt x="1036" y="1383"/>
                  </a:lnTo>
                  <a:lnTo>
                    <a:pt x="1052" y="1376"/>
                  </a:lnTo>
                  <a:lnTo>
                    <a:pt x="1067" y="1368"/>
                  </a:lnTo>
                  <a:lnTo>
                    <a:pt x="1080" y="1358"/>
                  </a:lnTo>
                  <a:lnTo>
                    <a:pt x="1087" y="1353"/>
                  </a:lnTo>
                  <a:lnTo>
                    <a:pt x="1099" y="1366"/>
                  </a:lnTo>
                  <a:close/>
                  <a:moveTo>
                    <a:pt x="974" y="1413"/>
                  </a:moveTo>
                  <a:lnTo>
                    <a:pt x="966" y="1414"/>
                  </a:lnTo>
                  <a:lnTo>
                    <a:pt x="899" y="1414"/>
                  </a:lnTo>
                  <a:lnTo>
                    <a:pt x="899" y="1397"/>
                  </a:lnTo>
                  <a:lnTo>
                    <a:pt x="966" y="1397"/>
                  </a:lnTo>
                  <a:lnTo>
                    <a:pt x="974" y="1396"/>
                  </a:lnTo>
                  <a:lnTo>
                    <a:pt x="974" y="1413"/>
                  </a:lnTo>
                  <a:close/>
                  <a:moveTo>
                    <a:pt x="843" y="1414"/>
                  </a:moveTo>
                  <a:lnTo>
                    <a:pt x="768" y="1414"/>
                  </a:lnTo>
                  <a:lnTo>
                    <a:pt x="768" y="1397"/>
                  </a:lnTo>
                  <a:lnTo>
                    <a:pt x="843" y="1397"/>
                  </a:lnTo>
                  <a:lnTo>
                    <a:pt x="843" y="1414"/>
                  </a:lnTo>
                  <a:close/>
                  <a:moveTo>
                    <a:pt x="711" y="1414"/>
                  </a:moveTo>
                  <a:lnTo>
                    <a:pt x="636" y="1414"/>
                  </a:lnTo>
                  <a:lnTo>
                    <a:pt x="636" y="1397"/>
                  </a:lnTo>
                  <a:lnTo>
                    <a:pt x="711" y="1397"/>
                  </a:lnTo>
                  <a:lnTo>
                    <a:pt x="711" y="1414"/>
                  </a:lnTo>
                  <a:close/>
                  <a:moveTo>
                    <a:pt x="580" y="1414"/>
                  </a:moveTo>
                  <a:lnTo>
                    <a:pt x="505" y="1414"/>
                  </a:lnTo>
                  <a:lnTo>
                    <a:pt x="505" y="1397"/>
                  </a:lnTo>
                  <a:lnTo>
                    <a:pt x="580" y="1397"/>
                  </a:lnTo>
                  <a:lnTo>
                    <a:pt x="580" y="1414"/>
                  </a:lnTo>
                  <a:close/>
                  <a:moveTo>
                    <a:pt x="448" y="1414"/>
                  </a:moveTo>
                  <a:lnTo>
                    <a:pt x="373" y="1414"/>
                  </a:lnTo>
                  <a:lnTo>
                    <a:pt x="373" y="1397"/>
                  </a:lnTo>
                  <a:lnTo>
                    <a:pt x="448" y="1397"/>
                  </a:lnTo>
                  <a:lnTo>
                    <a:pt x="448" y="1414"/>
                  </a:lnTo>
                  <a:close/>
                  <a:moveTo>
                    <a:pt x="317" y="1414"/>
                  </a:moveTo>
                  <a:lnTo>
                    <a:pt x="242" y="1414"/>
                  </a:lnTo>
                  <a:lnTo>
                    <a:pt x="242" y="1397"/>
                  </a:lnTo>
                  <a:lnTo>
                    <a:pt x="317" y="1397"/>
                  </a:lnTo>
                  <a:lnTo>
                    <a:pt x="317" y="1414"/>
                  </a:lnTo>
                  <a:close/>
                  <a:moveTo>
                    <a:pt x="184" y="1413"/>
                  </a:moveTo>
                  <a:lnTo>
                    <a:pt x="180" y="1413"/>
                  </a:lnTo>
                  <a:lnTo>
                    <a:pt x="170" y="1412"/>
                  </a:lnTo>
                  <a:lnTo>
                    <a:pt x="160" y="1410"/>
                  </a:lnTo>
                  <a:lnTo>
                    <a:pt x="150" y="1408"/>
                  </a:lnTo>
                  <a:lnTo>
                    <a:pt x="140" y="1405"/>
                  </a:lnTo>
                  <a:lnTo>
                    <a:pt x="131" y="1403"/>
                  </a:lnTo>
                  <a:lnTo>
                    <a:pt x="122" y="1399"/>
                  </a:lnTo>
                  <a:lnTo>
                    <a:pt x="109" y="1394"/>
                  </a:lnTo>
                  <a:lnTo>
                    <a:pt x="118" y="1378"/>
                  </a:lnTo>
                  <a:lnTo>
                    <a:pt x="129" y="1383"/>
                  </a:lnTo>
                  <a:lnTo>
                    <a:pt x="137" y="1386"/>
                  </a:lnTo>
                  <a:lnTo>
                    <a:pt x="146" y="1388"/>
                  </a:lnTo>
                  <a:lnTo>
                    <a:pt x="155" y="1390"/>
                  </a:lnTo>
                  <a:lnTo>
                    <a:pt x="163" y="1393"/>
                  </a:lnTo>
                  <a:lnTo>
                    <a:pt x="172" y="1395"/>
                  </a:lnTo>
                  <a:lnTo>
                    <a:pt x="181" y="1396"/>
                  </a:lnTo>
                  <a:lnTo>
                    <a:pt x="187" y="1396"/>
                  </a:lnTo>
                  <a:lnTo>
                    <a:pt x="184" y="1413"/>
                  </a:lnTo>
                  <a:close/>
                  <a:moveTo>
                    <a:pt x="62" y="1362"/>
                  </a:moveTo>
                  <a:lnTo>
                    <a:pt x="58" y="1360"/>
                  </a:lnTo>
                  <a:lnTo>
                    <a:pt x="45" y="1347"/>
                  </a:lnTo>
                  <a:lnTo>
                    <a:pt x="34" y="1333"/>
                  </a:lnTo>
                  <a:lnTo>
                    <a:pt x="24" y="1318"/>
                  </a:lnTo>
                  <a:lnTo>
                    <a:pt x="16" y="1304"/>
                  </a:lnTo>
                  <a:lnTo>
                    <a:pt x="33" y="1296"/>
                  </a:lnTo>
                  <a:lnTo>
                    <a:pt x="40" y="1309"/>
                  </a:lnTo>
                  <a:lnTo>
                    <a:pt x="48" y="1323"/>
                  </a:lnTo>
                  <a:lnTo>
                    <a:pt x="60" y="1335"/>
                  </a:lnTo>
                  <a:lnTo>
                    <a:pt x="72" y="1347"/>
                  </a:lnTo>
                  <a:lnTo>
                    <a:pt x="74" y="1350"/>
                  </a:lnTo>
                  <a:lnTo>
                    <a:pt x="62" y="1362"/>
                  </a:lnTo>
                  <a:close/>
                  <a:moveTo>
                    <a:pt x="1" y="1252"/>
                  </a:moveTo>
                  <a:lnTo>
                    <a:pt x="1" y="1249"/>
                  </a:lnTo>
                  <a:lnTo>
                    <a:pt x="0" y="1240"/>
                  </a:lnTo>
                  <a:lnTo>
                    <a:pt x="0" y="1230"/>
                  </a:lnTo>
                  <a:lnTo>
                    <a:pt x="19" y="1230"/>
                  </a:lnTo>
                  <a:lnTo>
                    <a:pt x="19" y="1238"/>
                  </a:lnTo>
                  <a:lnTo>
                    <a:pt x="19" y="1247"/>
                  </a:lnTo>
                  <a:lnTo>
                    <a:pt x="20" y="1249"/>
                  </a:lnTo>
                  <a:lnTo>
                    <a:pt x="1" y="12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6" name="Freeform 52"/>
            <p:cNvSpPr>
              <a:spLocks/>
            </p:cNvSpPr>
            <p:nvPr/>
          </p:nvSpPr>
          <p:spPr bwMode="auto">
            <a:xfrm>
              <a:off x="2018846" y="6295798"/>
              <a:ext cx="1687513" cy="1373188"/>
            </a:xfrm>
            <a:custGeom>
              <a:avLst/>
              <a:gdLst>
                <a:gd name="T0" fmla="*/ 2147483647 w 2125"/>
                <a:gd name="T1" fmla="*/ 0 h 1728"/>
                <a:gd name="T2" fmla="*/ 2147483647 w 2125"/>
                <a:gd name="T3" fmla="*/ 2147483647 h 1728"/>
                <a:gd name="T4" fmla="*/ 2147483647 w 2125"/>
                <a:gd name="T5" fmla="*/ 2147483647 h 1728"/>
                <a:gd name="T6" fmla="*/ 2147483647 w 2125"/>
                <a:gd name="T7" fmla="*/ 2147483647 h 1728"/>
                <a:gd name="T8" fmla="*/ 2147483647 w 2125"/>
                <a:gd name="T9" fmla="*/ 2147483647 h 1728"/>
                <a:gd name="T10" fmla="*/ 2147483647 w 2125"/>
                <a:gd name="T11" fmla="*/ 2147483647 h 1728"/>
                <a:gd name="T12" fmla="*/ 2147483647 w 2125"/>
                <a:gd name="T13" fmla="*/ 2147483647 h 1728"/>
                <a:gd name="T14" fmla="*/ 2147483647 w 2125"/>
                <a:gd name="T15" fmla="*/ 2147483647 h 1728"/>
                <a:gd name="T16" fmla="*/ 2147483647 w 2125"/>
                <a:gd name="T17" fmla="*/ 2147483647 h 1728"/>
                <a:gd name="T18" fmla="*/ 2147483647 w 2125"/>
                <a:gd name="T19" fmla="*/ 2147483647 h 1728"/>
                <a:gd name="T20" fmla="*/ 2147483647 w 2125"/>
                <a:gd name="T21" fmla="*/ 2147483647 h 1728"/>
                <a:gd name="T22" fmla="*/ 2147483647 w 2125"/>
                <a:gd name="T23" fmla="*/ 2147483647 h 1728"/>
                <a:gd name="T24" fmla="*/ 2147483647 w 2125"/>
                <a:gd name="T25" fmla="*/ 2147483647 h 1728"/>
                <a:gd name="T26" fmla="*/ 2147483647 w 2125"/>
                <a:gd name="T27" fmla="*/ 2147483647 h 1728"/>
                <a:gd name="T28" fmla="*/ 2147483647 w 2125"/>
                <a:gd name="T29" fmla="*/ 2147483647 h 1728"/>
                <a:gd name="T30" fmla="*/ 2147483647 w 2125"/>
                <a:gd name="T31" fmla="*/ 2147483647 h 1728"/>
                <a:gd name="T32" fmla="*/ 2147483647 w 2125"/>
                <a:gd name="T33" fmla="*/ 2147483647 h 1728"/>
                <a:gd name="T34" fmla="*/ 2147483647 w 2125"/>
                <a:gd name="T35" fmla="*/ 2147483647 h 1728"/>
                <a:gd name="T36" fmla="*/ 2147483647 w 2125"/>
                <a:gd name="T37" fmla="*/ 2147483647 h 1728"/>
                <a:gd name="T38" fmla="*/ 2147483647 w 2125"/>
                <a:gd name="T39" fmla="*/ 2147483647 h 1728"/>
                <a:gd name="T40" fmla="*/ 2147483647 w 2125"/>
                <a:gd name="T41" fmla="*/ 2147483647 h 1728"/>
                <a:gd name="T42" fmla="*/ 2147483647 w 2125"/>
                <a:gd name="T43" fmla="*/ 2147483647 h 1728"/>
                <a:gd name="T44" fmla="*/ 0 w 2125"/>
                <a:gd name="T45" fmla="*/ 2147483647 h 1728"/>
                <a:gd name="T46" fmla="*/ 0 w 2125"/>
                <a:gd name="T47" fmla="*/ 2147483647 h 1728"/>
                <a:gd name="T48" fmla="*/ 2147483647 w 2125"/>
                <a:gd name="T49" fmla="*/ 2147483647 h 1728"/>
                <a:gd name="T50" fmla="*/ 2147483647 w 2125"/>
                <a:gd name="T51" fmla="*/ 2147483647 h 1728"/>
                <a:gd name="T52" fmla="*/ 2147483647 w 2125"/>
                <a:gd name="T53" fmla="*/ 0 h 1728"/>
                <a:gd name="T54" fmla="*/ 2147483647 w 2125"/>
                <a:gd name="T55" fmla="*/ 0 h 1728"/>
                <a:gd name="T56" fmla="*/ 2147483647 w 2125"/>
                <a:gd name="T57" fmla="*/ 0 h 17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5"/>
                <a:gd name="T88" fmla="*/ 0 h 1728"/>
                <a:gd name="T89" fmla="*/ 2125 w 2125"/>
                <a:gd name="T90" fmla="*/ 1728 h 17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5" h="1728">
                  <a:moveTo>
                    <a:pt x="13" y="0"/>
                  </a:moveTo>
                  <a:lnTo>
                    <a:pt x="2076" y="190"/>
                  </a:lnTo>
                  <a:lnTo>
                    <a:pt x="2080" y="191"/>
                  </a:lnTo>
                  <a:lnTo>
                    <a:pt x="2084" y="194"/>
                  </a:lnTo>
                  <a:lnTo>
                    <a:pt x="2086" y="197"/>
                  </a:lnTo>
                  <a:lnTo>
                    <a:pt x="2087" y="201"/>
                  </a:lnTo>
                  <a:lnTo>
                    <a:pt x="2125" y="1716"/>
                  </a:lnTo>
                  <a:lnTo>
                    <a:pt x="2123" y="1720"/>
                  </a:lnTo>
                  <a:lnTo>
                    <a:pt x="2120" y="1724"/>
                  </a:lnTo>
                  <a:lnTo>
                    <a:pt x="2117" y="1727"/>
                  </a:lnTo>
                  <a:lnTo>
                    <a:pt x="2111" y="1728"/>
                  </a:lnTo>
                  <a:lnTo>
                    <a:pt x="2107" y="1727"/>
                  </a:lnTo>
                  <a:lnTo>
                    <a:pt x="2102" y="1724"/>
                  </a:lnTo>
                  <a:lnTo>
                    <a:pt x="2100" y="1721"/>
                  </a:lnTo>
                  <a:lnTo>
                    <a:pt x="2099" y="1716"/>
                  </a:lnTo>
                  <a:lnTo>
                    <a:pt x="2062" y="202"/>
                  </a:lnTo>
                  <a:lnTo>
                    <a:pt x="2074" y="213"/>
                  </a:lnTo>
                  <a:lnTo>
                    <a:pt x="11" y="23"/>
                  </a:lnTo>
                  <a:lnTo>
                    <a:pt x="6" y="21"/>
                  </a:lnTo>
                  <a:lnTo>
                    <a:pt x="2" y="18"/>
                  </a:lnTo>
                  <a:lnTo>
                    <a:pt x="0" y="15"/>
                  </a:lnTo>
                  <a:lnTo>
                    <a:pt x="0" y="10"/>
                  </a:lnTo>
                  <a:lnTo>
                    <a:pt x="1" y="6"/>
                  </a:lnTo>
                  <a:lnTo>
                    <a:pt x="4" y="2"/>
                  </a:lnTo>
                  <a:lnTo>
                    <a:pt x="9" y="0"/>
                  </a:lnTo>
                  <a:lnTo>
                    <a:pt x="13"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77" name="Freeform 53"/>
            <p:cNvSpPr>
              <a:spLocks/>
            </p:cNvSpPr>
            <p:nvPr/>
          </p:nvSpPr>
          <p:spPr bwMode="auto">
            <a:xfrm>
              <a:off x="1741033" y="6138635"/>
              <a:ext cx="284163" cy="187325"/>
            </a:xfrm>
            <a:custGeom>
              <a:avLst/>
              <a:gdLst>
                <a:gd name="T0" fmla="*/ 2147483647 w 357"/>
                <a:gd name="T1" fmla="*/ 2147483647 h 235"/>
                <a:gd name="T2" fmla="*/ 2147483647 w 357"/>
                <a:gd name="T3" fmla="*/ 2147483647 h 235"/>
                <a:gd name="T4" fmla="*/ 2147483647 w 357"/>
                <a:gd name="T5" fmla="*/ 2147483647 h 235"/>
                <a:gd name="T6" fmla="*/ 2147483647 w 357"/>
                <a:gd name="T7" fmla="*/ 2147483647 h 235"/>
                <a:gd name="T8" fmla="*/ 2147483647 w 357"/>
                <a:gd name="T9" fmla="*/ 2147483647 h 235"/>
                <a:gd name="T10" fmla="*/ 2147483647 w 357"/>
                <a:gd name="T11" fmla="*/ 2147483647 h 235"/>
                <a:gd name="T12" fmla="*/ 2147483647 w 357"/>
                <a:gd name="T13" fmla="*/ 2147483647 h 235"/>
                <a:gd name="T14" fmla="*/ 2147483647 w 357"/>
                <a:gd name="T15" fmla="*/ 2147483647 h 235"/>
                <a:gd name="T16" fmla="*/ 2147483647 w 357"/>
                <a:gd name="T17" fmla="*/ 2147483647 h 235"/>
                <a:gd name="T18" fmla="*/ 2147483647 w 357"/>
                <a:gd name="T19" fmla="*/ 2147483647 h 235"/>
                <a:gd name="T20" fmla="*/ 2147483647 w 357"/>
                <a:gd name="T21" fmla="*/ 2147483647 h 235"/>
                <a:gd name="T22" fmla="*/ 2147483647 w 357"/>
                <a:gd name="T23" fmla="*/ 2147483647 h 235"/>
                <a:gd name="T24" fmla="*/ 2147483647 w 357"/>
                <a:gd name="T25" fmla="*/ 2147483647 h 235"/>
                <a:gd name="T26" fmla="*/ 2147483647 w 357"/>
                <a:gd name="T27" fmla="*/ 2147483647 h 235"/>
                <a:gd name="T28" fmla="*/ 2147483647 w 357"/>
                <a:gd name="T29" fmla="*/ 2147483647 h 235"/>
                <a:gd name="T30" fmla="*/ 2147483647 w 357"/>
                <a:gd name="T31" fmla="*/ 2147483647 h 235"/>
                <a:gd name="T32" fmla="*/ 2147483647 w 357"/>
                <a:gd name="T33" fmla="*/ 2147483647 h 235"/>
                <a:gd name="T34" fmla="*/ 2147483647 w 357"/>
                <a:gd name="T35" fmla="*/ 2147483647 h 235"/>
                <a:gd name="T36" fmla="*/ 2147483647 w 357"/>
                <a:gd name="T37" fmla="*/ 2147483647 h 235"/>
                <a:gd name="T38" fmla="*/ 2147483647 w 357"/>
                <a:gd name="T39" fmla="*/ 2147483647 h 235"/>
                <a:gd name="T40" fmla="*/ 2147483647 w 357"/>
                <a:gd name="T41" fmla="*/ 2147483647 h 235"/>
                <a:gd name="T42" fmla="*/ 2147483647 w 357"/>
                <a:gd name="T43" fmla="*/ 2147483647 h 235"/>
                <a:gd name="T44" fmla="*/ 2147483647 w 357"/>
                <a:gd name="T45" fmla="*/ 2147483647 h 235"/>
                <a:gd name="T46" fmla="*/ 2147483647 w 357"/>
                <a:gd name="T47" fmla="*/ 2147483647 h 235"/>
                <a:gd name="T48" fmla="*/ 2147483647 w 357"/>
                <a:gd name="T49" fmla="*/ 2147483647 h 235"/>
                <a:gd name="T50" fmla="*/ 2147483647 w 357"/>
                <a:gd name="T51" fmla="*/ 2147483647 h 235"/>
                <a:gd name="T52" fmla="*/ 2147483647 w 357"/>
                <a:gd name="T53" fmla="*/ 2147483647 h 235"/>
                <a:gd name="T54" fmla="*/ 2147483647 w 357"/>
                <a:gd name="T55" fmla="*/ 2147483647 h 235"/>
                <a:gd name="T56" fmla="*/ 2147483647 w 357"/>
                <a:gd name="T57" fmla="*/ 2147483647 h 235"/>
                <a:gd name="T58" fmla="*/ 2147483647 w 357"/>
                <a:gd name="T59" fmla="*/ 2147483647 h 235"/>
                <a:gd name="T60" fmla="*/ 2147483647 w 357"/>
                <a:gd name="T61" fmla="*/ 2147483647 h 235"/>
                <a:gd name="T62" fmla="*/ 2147483647 w 357"/>
                <a:gd name="T63" fmla="*/ 2147483647 h 235"/>
                <a:gd name="T64" fmla="*/ 2147483647 w 357"/>
                <a:gd name="T65" fmla="*/ 2147483647 h 235"/>
                <a:gd name="T66" fmla="*/ 2147483647 w 357"/>
                <a:gd name="T67" fmla="*/ 2147483647 h 235"/>
                <a:gd name="T68" fmla="*/ 2147483647 w 357"/>
                <a:gd name="T69" fmla="*/ 2147483647 h 235"/>
                <a:gd name="T70" fmla="*/ 2147483647 w 357"/>
                <a:gd name="T71" fmla="*/ 2147483647 h 235"/>
                <a:gd name="T72" fmla="*/ 2147483647 w 357"/>
                <a:gd name="T73" fmla="*/ 2147483647 h 235"/>
                <a:gd name="T74" fmla="*/ 2147483647 w 357"/>
                <a:gd name="T75" fmla="*/ 2147483647 h 235"/>
                <a:gd name="T76" fmla="*/ 2147483647 w 357"/>
                <a:gd name="T77" fmla="*/ 2147483647 h 235"/>
                <a:gd name="T78" fmla="*/ 2147483647 w 357"/>
                <a:gd name="T79" fmla="*/ 2147483647 h 235"/>
                <a:gd name="T80" fmla="*/ 2147483647 w 357"/>
                <a:gd name="T81" fmla="*/ 2147483647 h 235"/>
                <a:gd name="T82" fmla="*/ 2147483647 w 357"/>
                <a:gd name="T83" fmla="*/ 2147483647 h 235"/>
                <a:gd name="T84" fmla="*/ 2147483647 w 357"/>
                <a:gd name="T85" fmla="*/ 2147483647 h 235"/>
                <a:gd name="T86" fmla="*/ 2147483647 w 357"/>
                <a:gd name="T87" fmla="*/ 2147483647 h 235"/>
                <a:gd name="T88" fmla="*/ 2147483647 w 357"/>
                <a:gd name="T89" fmla="*/ 2147483647 h 235"/>
                <a:gd name="T90" fmla="*/ 2147483647 w 357"/>
                <a:gd name="T91" fmla="*/ 2147483647 h 235"/>
                <a:gd name="T92" fmla="*/ 2147483647 w 357"/>
                <a:gd name="T93" fmla="*/ 2147483647 h 235"/>
                <a:gd name="T94" fmla="*/ 2147483647 w 357"/>
                <a:gd name="T95" fmla="*/ 0 h 2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7"/>
                <a:gd name="T145" fmla="*/ 0 h 235"/>
                <a:gd name="T146" fmla="*/ 357 w 357"/>
                <a:gd name="T147" fmla="*/ 235 h 2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7" h="235">
                  <a:moveTo>
                    <a:pt x="66" y="0"/>
                  </a:moveTo>
                  <a:lnTo>
                    <a:pt x="85" y="36"/>
                  </a:lnTo>
                  <a:lnTo>
                    <a:pt x="83" y="33"/>
                  </a:lnTo>
                  <a:lnTo>
                    <a:pt x="87" y="38"/>
                  </a:lnTo>
                  <a:lnTo>
                    <a:pt x="86" y="36"/>
                  </a:lnTo>
                  <a:lnTo>
                    <a:pt x="89" y="42"/>
                  </a:lnTo>
                  <a:lnTo>
                    <a:pt x="87" y="39"/>
                  </a:lnTo>
                  <a:lnTo>
                    <a:pt x="91" y="44"/>
                  </a:lnTo>
                  <a:lnTo>
                    <a:pt x="89" y="41"/>
                  </a:lnTo>
                  <a:lnTo>
                    <a:pt x="99" y="50"/>
                  </a:lnTo>
                  <a:lnTo>
                    <a:pt x="95" y="47"/>
                  </a:lnTo>
                  <a:lnTo>
                    <a:pt x="106" y="55"/>
                  </a:lnTo>
                  <a:lnTo>
                    <a:pt x="103" y="53"/>
                  </a:lnTo>
                  <a:lnTo>
                    <a:pt x="116" y="59"/>
                  </a:lnTo>
                  <a:lnTo>
                    <a:pt x="112" y="58"/>
                  </a:lnTo>
                  <a:lnTo>
                    <a:pt x="125" y="64"/>
                  </a:lnTo>
                  <a:lnTo>
                    <a:pt x="123" y="63"/>
                  </a:lnTo>
                  <a:lnTo>
                    <a:pt x="137" y="69"/>
                  </a:lnTo>
                  <a:lnTo>
                    <a:pt x="135" y="68"/>
                  </a:lnTo>
                  <a:lnTo>
                    <a:pt x="149" y="73"/>
                  </a:lnTo>
                  <a:lnTo>
                    <a:pt x="148" y="72"/>
                  </a:lnTo>
                  <a:lnTo>
                    <a:pt x="162" y="76"/>
                  </a:lnTo>
                  <a:lnTo>
                    <a:pt x="161" y="76"/>
                  </a:lnTo>
                  <a:lnTo>
                    <a:pt x="175" y="80"/>
                  </a:lnTo>
                  <a:lnTo>
                    <a:pt x="190" y="83"/>
                  </a:lnTo>
                  <a:lnTo>
                    <a:pt x="203" y="86"/>
                  </a:lnTo>
                  <a:lnTo>
                    <a:pt x="216" y="90"/>
                  </a:lnTo>
                  <a:lnTo>
                    <a:pt x="229" y="94"/>
                  </a:lnTo>
                  <a:lnTo>
                    <a:pt x="243" y="99"/>
                  </a:lnTo>
                  <a:lnTo>
                    <a:pt x="249" y="102"/>
                  </a:lnTo>
                  <a:lnTo>
                    <a:pt x="255" y="105"/>
                  </a:lnTo>
                  <a:lnTo>
                    <a:pt x="262" y="109"/>
                  </a:lnTo>
                  <a:lnTo>
                    <a:pt x="270" y="113"/>
                  </a:lnTo>
                  <a:lnTo>
                    <a:pt x="277" y="117"/>
                  </a:lnTo>
                  <a:lnTo>
                    <a:pt x="283" y="120"/>
                  </a:lnTo>
                  <a:lnTo>
                    <a:pt x="289" y="124"/>
                  </a:lnTo>
                  <a:lnTo>
                    <a:pt x="295" y="127"/>
                  </a:lnTo>
                  <a:lnTo>
                    <a:pt x="300" y="131"/>
                  </a:lnTo>
                  <a:lnTo>
                    <a:pt x="306" y="135"/>
                  </a:lnTo>
                  <a:lnTo>
                    <a:pt x="316" y="142"/>
                  </a:lnTo>
                  <a:lnTo>
                    <a:pt x="324" y="151"/>
                  </a:lnTo>
                  <a:lnTo>
                    <a:pt x="332" y="162"/>
                  </a:lnTo>
                  <a:lnTo>
                    <a:pt x="337" y="168"/>
                  </a:lnTo>
                  <a:lnTo>
                    <a:pt x="357" y="203"/>
                  </a:lnTo>
                  <a:lnTo>
                    <a:pt x="292" y="235"/>
                  </a:lnTo>
                  <a:lnTo>
                    <a:pt x="271" y="201"/>
                  </a:lnTo>
                  <a:lnTo>
                    <a:pt x="272" y="202"/>
                  </a:lnTo>
                  <a:lnTo>
                    <a:pt x="270" y="198"/>
                  </a:lnTo>
                  <a:lnTo>
                    <a:pt x="271" y="200"/>
                  </a:lnTo>
                  <a:lnTo>
                    <a:pt x="266" y="193"/>
                  </a:lnTo>
                  <a:lnTo>
                    <a:pt x="269" y="196"/>
                  </a:lnTo>
                  <a:lnTo>
                    <a:pt x="262" y="190"/>
                  </a:lnTo>
                  <a:lnTo>
                    <a:pt x="265" y="193"/>
                  </a:lnTo>
                  <a:lnTo>
                    <a:pt x="258" y="187"/>
                  </a:lnTo>
                  <a:lnTo>
                    <a:pt x="259" y="188"/>
                  </a:lnTo>
                  <a:lnTo>
                    <a:pt x="256" y="185"/>
                  </a:lnTo>
                  <a:lnTo>
                    <a:pt x="256" y="186"/>
                  </a:lnTo>
                  <a:lnTo>
                    <a:pt x="251" y="183"/>
                  </a:lnTo>
                  <a:lnTo>
                    <a:pt x="253" y="184"/>
                  </a:lnTo>
                  <a:lnTo>
                    <a:pt x="248" y="181"/>
                  </a:lnTo>
                  <a:lnTo>
                    <a:pt x="243" y="178"/>
                  </a:lnTo>
                  <a:lnTo>
                    <a:pt x="244" y="178"/>
                  </a:lnTo>
                  <a:lnTo>
                    <a:pt x="238" y="175"/>
                  </a:lnTo>
                  <a:lnTo>
                    <a:pt x="232" y="171"/>
                  </a:lnTo>
                  <a:lnTo>
                    <a:pt x="225" y="167"/>
                  </a:lnTo>
                  <a:lnTo>
                    <a:pt x="217" y="163"/>
                  </a:lnTo>
                  <a:lnTo>
                    <a:pt x="218" y="164"/>
                  </a:lnTo>
                  <a:lnTo>
                    <a:pt x="214" y="161"/>
                  </a:lnTo>
                  <a:lnTo>
                    <a:pt x="215" y="162"/>
                  </a:lnTo>
                  <a:lnTo>
                    <a:pt x="211" y="160"/>
                  </a:lnTo>
                  <a:lnTo>
                    <a:pt x="213" y="161"/>
                  </a:lnTo>
                  <a:lnTo>
                    <a:pt x="203" y="157"/>
                  </a:lnTo>
                  <a:lnTo>
                    <a:pt x="205" y="158"/>
                  </a:lnTo>
                  <a:lnTo>
                    <a:pt x="193" y="154"/>
                  </a:lnTo>
                  <a:lnTo>
                    <a:pt x="195" y="154"/>
                  </a:lnTo>
                  <a:lnTo>
                    <a:pt x="182" y="151"/>
                  </a:lnTo>
                  <a:lnTo>
                    <a:pt x="183" y="151"/>
                  </a:lnTo>
                  <a:lnTo>
                    <a:pt x="170" y="148"/>
                  </a:lnTo>
                  <a:lnTo>
                    <a:pt x="155" y="144"/>
                  </a:lnTo>
                  <a:lnTo>
                    <a:pt x="141" y="140"/>
                  </a:lnTo>
                  <a:lnTo>
                    <a:pt x="125" y="136"/>
                  </a:lnTo>
                  <a:lnTo>
                    <a:pt x="110" y="131"/>
                  </a:lnTo>
                  <a:lnTo>
                    <a:pt x="95" y="125"/>
                  </a:lnTo>
                  <a:lnTo>
                    <a:pt x="78" y="119"/>
                  </a:lnTo>
                  <a:lnTo>
                    <a:pt x="64" y="110"/>
                  </a:lnTo>
                  <a:lnTo>
                    <a:pt x="48" y="100"/>
                  </a:lnTo>
                  <a:lnTo>
                    <a:pt x="36" y="89"/>
                  </a:lnTo>
                  <a:lnTo>
                    <a:pt x="29" y="82"/>
                  </a:lnTo>
                  <a:lnTo>
                    <a:pt x="24" y="74"/>
                  </a:lnTo>
                  <a:lnTo>
                    <a:pt x="18" y="65"/>
                  </a:lnTo>
                  <a:lnTo>
                    <a:pt x="0" y="28"/>
                  </a:lnTo>
                  <a:lnTo>
                    <a:pt x="66"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78" name="Freeform 54"/>
            <p:cNvSpPr>
              <a:spLocks/>
            </p:cNvSpPr>
            <p:nvPr/>
          </p:nvSpPr>
          <p:spPr bwMode="auto">
            <a:xfrm>
              <a:off x="3055483" y="6541860"/>
              <a:ext cx="528638" cy="282575"/>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79" name="Freeform 55"/>
            <p:cNvSpPr>
              <a:spLocks noEditPoints="1"/>
            </p:cNvSpPr>
            <p:nvPr/>
          </p:nvSpPr>
          <p:spPr bwMode="auto">
            <a:xfrm>
              <a:off x="3052308" y="6538685"/>
              <a:ext cx="534988" cy="288925"/>
            </a:xfrm>
            <a:custGeom>
              <a:avLst/>
              <a:gdLst>
                <a:gd name="T0" fmla="*/ 0 w 675"/>
                <a:gd name="T1" fmla="*/ 0 h 365"/>
                <a:gd name="T2" fmla="*/ 0 w 675"/>
                <a:gd name="T3" fmla="*/ 0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0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0 h 365"/>
                <a:gd name="T40" fmla="*/ 0 w 675"/>
                <a:gd name="T41" fmla="*/ 0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4" y="294"/>
                  </a:lnTo>
                  <a:lnTo>
                    <a:pt x="1" y="293"/>
                  </a:lnTo>
                  <a:lnTo>
                    <a:pt x="0" y="290"/>
                  </a:lnTo>
                  <a:lnTo>
                    <a:pt x="0" y="4"/>
                  </a:lnTo>
                  <a:close/>
                  <a:moveTo>
                    <a:pt x="9" y="290"/>
                  </a:moveTo>
                  <a:lnTo>
                    <a:pt x="5" y="286"/>
                  </a:lnTo>
                  <a:lnTo>
                    <a:pt x="671" y="357"/>
                  </a:lnTo>
                  <a:lnTo>
                    <a:pt x="667" y="361"/>
                  </a:lnTo>
                  <a:lnTo>
                    <a:pt x="667" y="75"/>
                  </a:lnTo>
                  <a:lnTo>
                    <a:pt x="670"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0" name="Freeform 56"/>
            <p:cNvSpPr>
              <a:spLocks/>
            </p:cNvSpPr>
            <p:nvPr/>
          </p:nvSpPr>
          <p:spPr bwMode="auto">
            <a:xfrm>
              <a:off x="3042783" y="7014935"/>
              <a:ext cx="541338" cy="287338"/>
            </a:xfrm>
            <a:custGeom>
              <a:avLst/>
              <a:gdLst>
                <a:gd name="T0" fmla="*/ 0 w 682"/>
                <a:gd name="T1" fmla="*/ 0 h 362"/>
                <a:gd name="T2" fmla="*/ 2147483647 w 682"/>
                <a:gd name="T3" fmla="*/ 2147483647 h 362"/>
                <a:gd name="T4" fmla="*/ 2147483647 w 682"/>
                <a:gd name="T5" fmla="*/ 2147483647 h 362"/>
                <a:gd name="T6" fmla="*/ 0 w 682"/>
                <a:gd name="T7" fmla="*/ 2147483647 h 362"/>
                <a:gd name="T8" fmla="*/ 0 w 682"/>
                <a:gd name="T9" fmla="*/ 0 h 362"/>
                <a:gd name="T10" fmla="*/ 0 60000 65536"/>
                <a:gd name="T11" fmla="*/ 0 60000 65536"/>
                <a:gd name="T12" fmla="*/ 0 60000 65536"/>
                <a:gd name="T13" fmla="*/ 0 60000 65536"/>
                <a:gd name="T14" fmla="*/ 0 60000 65536"/>
                <a:gd name="T15" fmla="*/ 0 w 682"/>
                <a:gd name="T16" fmla="*/ 0 h 362"/>
                <a:gd name="T17" fmla="*/ 682 w 682"/>
                <a:gd name="T18" fmla="*/ 362 h 362"/>
              </a:gdLst>
              <a:ahLst/>
              <a:cxnLst>
                <a:cxn ang="T10">
                  <a:pos x="T0" y="T1"/>
                </a:cxn>
                <a:cxn ang="T11">
                  <a:pos x="T2" y="T3"/>
                </a:cxn>
                <a:cxn ang="T12">
                  <a:pos x="T4" y="T5"/>
                </a:cxn>
                <a:cxn ang="T13">
                  <a:pos x="T6" y="T7"/>
                </a:cxn>
                <a:cxn ang="T14">
                  <a:pos x="T8" y="T9"/>
                </a:cxn>
              </a:cxnLst>
              <a:rect l="T15" t="T16" r="T17" b="T18"/>
              <a:pathLst>
                <a:path w="682" h="362">
                  <a:moveTo>
                    <a:pt x="0" y="0"/>
                  </a:moveTo>
                  <a:lnTo>
                    <a:pt x="682" y="72"/>
                  </a:lnTo>
                  <a:lnTo>
                    <a:pt x="682"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81" name="Freeform 57"/>
            <p:cNvSpPr>
              <a:spLocks noEditPoints="1"/>
            </p:cNvSpPr>
            <p:nvPr/>
          </p:nvSpPr>
          <p:spPr bwMode="auto">
            <a:xfrm>
              <a:off x="3039608" y="7010173"/>
              <a:ext cx="547688" cy="295275"/>
            </a:xfrm>
            <a:custGeom>
              <a:avLst/>
              <a:gdLst>
                <a:gd name="T0" fmla="*/ 0 w 690"/>
                <a:gd name="T1" fmla="*/ 2147483647 h 370"/>
                <a:gd name="T2" fmla="*/ 2147483647 w 690"/>
                <a:gd name="T3" fmla="*/ 2147483647 h 370"/>
                <a:gd name="T4" fmla="*/ 2147483647 w 690"/>
                <a:gd name="T5" fmla="*/ 0 h 370"/>
                <a:gd name="T6" fmla="*/ 2147483647 w 690"/>
                <a:gd name="T7" fmla="*/ 2147483647 h 370"/>
                <a:gd name="T8" fmla="*/ 2147483647 w 690"/>
                <a:gd name="T9" fmla="*/ 2147483647 h 370"/>
                <a:gd name="T10" fmla="*/ 2147483647 w 690"/>
                <a:gd name="T11" fmla="*/ 2147483647 h 370"/>
                <a:gd name="T12" fmla="*/ 2147483647 w 690"/>
                <a:gd name="T13" fmla="*/ 2147483647 h 370"/>
                <a:gd name="T14" fmla="*/ 2147483647 w 690"/>
                <a:gd name="T15" fmla="*/ 2147483647 h 370"/>
                <a:gd name="T16" fmla="*/ 2147483647 w 690"/>
                <a:gd name="T17" fmla="*/ 2147483647 h 370"/>
                <a:gd name="T18" fmla="*/ 2147483647 w 690"/>
                <a:gd name="T19" fmla="*/ 2147483647 h 370"/>
                <a:gd name="T20" fmla="*/ 2147483647 w 690"/>
                <a:gd name="T21" fmla="*/ 2147483647 h 370"/>
                <a:gd name="T22" fmla="*/ 0 w 690"/>
                <a:gd name="T23" fmla="*/ 2147483647 h 370"/>
                <a:gd name="T24" fmla="*/ 0 w 690"/>
                <a:gd name="T25" fmla="*/ 2147483647 h 370"/>
                <a:gd name="T26" fmla="*/ 2147483647 w 690"/>
                <a:gd name="T27" fmla="*/ 2147483647 h 370"/>
                <a:gd name="T28" fmla="*/ 2147483647 w 690"/>
                <a:gd name="T29" fmla="*/ 2147483647 h 370"/>
                <a:gd name="T30" fmla="*/ 2147483647 w 690"/>
                <a:gd name="T31" fmla="*/ 2147483647 h 370"/>
                <a:gd name="T32" fmla="*/ 2147483647 w 690"/>
                <a:gd name="T33" fmla="*/ 2147483647 h 370"/>
                <a:gd name="T34" fmla="*/ 2147483647 w 690"/>
                <a:gd name="T35" fmla="*/ 2147483647 h 370"/>
                <a:gd name="T36" fmla="*/ 2147483647 w 690"/>
                <a:gd name="T37" fmla="*/ 2147483647 h 370"/>
                <a:gd name="T38" fmla="*/ 2147483647 w 690"/>
                <a:gd name="T39" fmla="*/ 2147483647 h 370"/>
                <a:gd name="T40" fmla="*/ 2147483647 w 690"/>
                <a:gd name="T41" fmla="*/ 2147483647 h 370"/>
                <a:gd name="T42" fmla="*/ 2147483647 w 690"/>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0"/>
                <a:gd name="T67" fmla="*/ 0 h 370"/>
                <a:gd name="T68" fmla="*/ 690 w 690"/>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0" h="370">
                  <a:moveTo>
                    <a:pt x="0" y="4"/>
                  </a:moveTo>
                  <a:lnTo>
                    <a:pt x="1" y="1"/>
                  </a:lnTo>
                  <a:lnTo>
                    <a:pt x="4" y="0"/>
                  </a:lnTo>
                  <a:lnTo>
                    <a:pt x="686" y="72"/>
                  </a:lnTo>
                  <a:lnTo>
                    <a:pt x="689" y="74"/>
                  </a:lnTo>
                  <a:lnTo>
                    <a:pt x="690" y="76"/>
                  </a:lnTo>
                  <a:lnTo>
                    <a:pt x="690" y="366"/>
                  </a:lnTo>
                  <a:lnTo>
                    <a:pt x="688" y="369"/>
                  </a:lnTo>
                  <a:lnTo>
                    <a:pt x="685" y="370"/>
                  </a:lnTo>
                  <a:lnTo>
                    <a:pt x="3" y="297"/>
                  </a:lnTo>
                  <a:lnTo>
                    <a:pt x="1" y="296"/>
                  </a:lnTo>
                  <a:lnTo>
                    <a:pt x="0" y="293"/>
                  </a:lnTo>
                  <a:lnTo>
                    <a:pt x="0" y="4"/>
                  </a:lnTo>
                  <a:close/>
                  <a:moveTo>
                    <a:pt x="9" y="293"/>
                  </a:moveTo>
                  <a:lnTo>
                    <a:pt x="4" y="289"/>
                  </a:lnTo>
                  <a:lnTo>
                    <a:pt x="686" y="362"/>
                  </a:lnTo>
                  <a:lnTo>
                    <a:pt x="682" y="366"/>
                  </a:lnTo>
                  <a:lnTo>
                    <a:pt x="682" y="76"/>
                  </a:lnTo>
                  <a:lnTo>
                    <a:pt x="685"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2" name="Freeform 58"/>
            <p:cNvSpPr>
              <a:spLocks/>
            </p:cNvSpPr>
            <p:nvPr/>
          </p:nvSpPr>
          <p:spPr bwMode="auto">
            <a:xfrm>
              <a:off x="3045958" y="731814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6"/>
                  </a:lnTo>
                  <a:lnTo>
                    <a:pt x="0" y="0"/>
                  </a:lnTo>
                  <a:close/>
                </a:path>
              </a:pathLst>
            </a:custGeom>
            <a:solidFill>
              <a:srgbClr val="92D050"/>
            </a:solidFill>
            <a:ln w="9525">
              <a:noFill/>
              <a:round/>
              <a:headEnd/>
              <a:tailEnd/>
            </a:ln>
          </p:spPr>
          <p:txBody>
            <a:bodyPr/>
            <a:lstStyle/>
            <a:p>
              <a:endParaRPr lang="ja-JP" altLang="en-US"/>
            </a:p>
          </p:txBody>
        </p:sp>
        <p:sp>
          <p:nvSpPr>
            <p:cNvPr id="83" name="Freeform 59"/>
            <p:cNvSpPr>
              <a:spLocks noEditPoints="1"/>
            </p:cNvSpPr>
            <p:nvPr/>
          </p:nvSpPr>
          <p:spPr bwMode="auto">
            <a:xfrm>
              <a:off x="3042783" y="731497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9" y="365"/>
                  </a:lnTo>
                  <a:lnTo>
                    <a:pt x="685" y="366"/>
                  </a:lnTo>
                  <a:lnTo>
                    <a:pt x="4" y="294"/>
                  </a:lnTo>
                  <a:lnTo>
                    <a:pt x="1" y="293"/>
                  </a:lnTo>
                  <a:lnTo>
                    <a:pt x="0" y="290"/>
                  </a:lnTo>
                  <a:lnTo>
                    <a:pt x="0" y="4"/>
                  </a:lnTo>
                  <a:close/>
                  <a:moveTo>
                    <a:pt x="9" y="290"/>
                  </a:moveTo>
                  <a:lnTo>
                    <a:pt x="5" y="286"/>
                  </a:lnTo>
                  <a:lnTo>
                    <a:pt x="686" y="358"/>
                  </a:lnTo>
                  <a:lnTo>
                    <a:pt x="682" y="362"/>
                  </a:lnTo>
                  <a:lnTo>
                    <a:pt x="682" y="75"/>
                  </a:lnTo>
                  <a:lnTo>
                    <a:pt x="685"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4" name="Freeform 60"/>
            <p:cNvSpPr>
              <a:spLocks/>
            </p:cNvSpPr>
            <p:nvPr/>
          </p:nvSpPr>
          <p:spPr bwMode="auto">
            <a:xfrm>
              <a:off x="3022146" y="6487885"/>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0 w 821"/>
                <a:gd name="T23" fmla="*/ 0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2147483647 w 821"/>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7"/>
                <a:gd name="T68" fmla="*/ 821 w 821"/>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5" name="Freeform 61"/>
            <p:cNvSpPr>
              <a:spLocks/>
            </p:cNvSpPr>
            <p:nvPr/>
          </p:nvSpPr>
          <p:spPr bwMode="auto">
            <a:xfrm>
              <a:off x="3029697" y="7276079"/>
              <a:ext cx="650875" cy="77788"/>
            </a:xfrm>
            <a:custGeom>
              <a:avLst/>
              <a:gdLst>
                <a:gd name="T0" fmla="*/ 2147483647 w 821"/>
                <a:gd name="T1" fmla="*/ 2147483647 h 98"/>
                <a:gd name="T2" fmla="*/ 0 w 821"/>
                <a:gd name="T3" fmla="*/ 2147483647 h 98"/>
                <a:gd name="T4" fmla="*/ 0 w 821"/>
                <a:gd name="T5" fmla="*/ 2147483647 h 98"/>
                <a:gd name="T6" fmla="*/ 0 w 821"/>
                <a:gd name="T7" fmla="*/ 2147483647 h 98"/>
                <a:gd name="T8" fmla="*/ 0 w 821"/>
                <a:gd name="T9" fmla="*/ 2147483647 h 98"/>
                <a:gd name="T10" fmla="*/ 0 w 821"/>
                <a:gd name="T11" fmla="*/ 2147483647 h 98"/>
                <a:gd name="T12" fmla="*/ 0 w 821"/>
                <a:gd name="T13" fmla="*/ 2147483647 h 98"/>
                <a:gd name="T14" fmla="*/ 0 w 821"/>
                <a:gd name="T15" fmla="*/ 2147483647 h 98"/>
                <a:gd name="T16" fmla="*/ 0 w 821"/>
                <a:gd name="T17" fmla="*/ 2147483647 h 98"/>
                <a:gd name="T18" fmla="*/ 0 w 821"/>
                <a:gd name="T19" fmla="*/ 0 h 98"/>
                <a:gd name="T20" fmla="*/ 0 w 821"/>
                <a:gd name="T21" fmla="*/ 0 h 98"/>
                <a:gd name="T22" fmla="*/ 0 w 821"/>
                <a:gd name="T23" fmla="*/ 0 h 98"/>
                <a:gd name="T24" fmla="*/ 2147483647 w 821"/>
                <a:gd name="T25" fmla="*/ 2147483647 h 98"/>
                <a:gd name="T26" fmla="*/ 2147483647 w 821"/>
                <a:gd name="T27" fmla="*/ 2147483647 h 98"/>
                <a:gd name="T28" fmla="*/ 2147483647 w 821"/>
                <a:gd name="T29" fmla="*/ 2147483647 h 98"/>
                <a:gd name="T30" fmla="*/ 2147483647 w 821"/>
                <a:gd name="T31" fmla="*/ 2147483647 h 98"/>
                <a:gd name="T32" fmla="*/ 2147483647 w 821"/>
                <a:gd name="T33" fmla="*/ 2147483647 h 98"/>
                <a:gd name="T34" fmla="*/ 2147483647 w 821"/>
                <a:gd name="T35" fmla="*/ 2147483647 h 98"/>
                <a:gd name="T36" fmla="*/ 2147483647 w 821"/>
                <a:gd name="T37" fmla="*/ 2147483647 h 98"/>
                <a:gd name="T38" fmla="*/ 2147483647 w 821"/>
                <a:gd name="T39" fmla="*/ 2147483647 h 98"/>
                <a:gd name="T40" fmla="*/ 2147483647 w 821"/>
                <a:gd name="T41" fmla="*/ 2147483647 h 98"/>
                <a:gd name="T42" fmla="*/ 2147483647 w 821"/>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8"/>
                <a:gd name="T68" fmla="*/ 821 w 821"/>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20" y="89"/>
                  </a:lnTo>
                  <a:lnTo>
                    <a:pt x="821" y="92"/>
                  </a:lnTo>
                  <a:lnTo>
                    <a:pt x="820"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6" name="Freeform 62"/>
            <p:cNvSpPr>
              <a:spLocks/>
            </p:cNvSpPr>
            <p:nvPr/>
          </p:nvSpPr>
          <p:spPr bwMode="auto">
            <a:xfrm>
              <a:off x="6103529" y="8464784"/>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2147483647 w 821"/>
                <a:gd name="T23" fmla="*/ 2147483647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1"/>
                <a:gd name="T64" fmla="*/ 0 h 97"/>
                <a:gd name="T65" fmla="*/ 821 w 821"/>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87" name="Freeform 63"/>
            <p:cNvSpPr>
              <a:spLocks/>
            </p:cNvSpPr>
            <p:nvPr/>
          </p:nvSpPr>
          <p:spPr bwMode="auto">
            <a:xfrm>
              <a:off x="1928358" y="6340248"/>
              <a:ext cx="73025" cy="1409700"/>
            </a:xfrm>
            <a:custGeom>
              <a:avLst/>
              <a:gdLst>
                <a:gd name="T0" fmla="*/ 2147483647 w 92"/>
                <a:gd name="T1" fmla="*/ 2147483647 h 1776"/>
                <a:gd name="T2" fmla="*/ 2147483647 w 92"/>
                <a:gd name="T3" fmla="*/ 2147483647 h 1776"/>
                <a:gd name="T4" fmla="*/ 2147483647 w 92"/>
                <a:gd name="T5" fmla="*/ 2147483647 h 1776"/>
                <a:gd name="T6" fmla="*/ 0 w 92"/>
                <a:gd name="T7" fmla="*/ 2147483647 h 1776"/>
                <a:gd name="T8" fmla="*/ 0 w 92"/>
                <a:gd name="T9" fmla="*/ 2147483647 h 1776"/>
                <a:gd name="T10" fmla="*/ 2147483647 w 92"/>
                <a:gd name="T11" fmla="*/ 2147483647 h 1776"/>
                <a:gd name="T12" fmla="*/ 2147483647 w 92"/>
                <a:gd name="T13" fmla="*/ 2147483647 h 1776"/>
                <a:gd name="T14" fmla="*/ 2147483647 w 92"/>
                <a:gd name="T15" fmla="*/ 2147483647 h 1776"/>
                <a:gd name="T16" fmla="*/ 2147483647 w 92"/>
                <a:gd name="T17" fmla="*/ 2147483647 h 1776"/>
                <a:gd name="T18" fmla="*/ 2147483647 w 92"/>
                <a:gd name="T19" fmla="*/ 2147483647 h 1776"/>
                <a:gd name="T20" fmla="*/ 2147483647 w 92"/>
                <a:gd name="T21" fmla="*/ 2147483647 h 1776"/>
                <a:gd name="T22" fmla="*/ 2147483647 w 92"/>
                <a:gd name="T23" fmla="*/ 2147483647 h 1776"/>
                <a:gd name="T24" fmla="*/ 2147483647 w 92"/>
                <a:gd name="T25" fmla="*/ 2147483647 h 1776"/>
                <a:gd name="T26" fmla="*/ 2147483647 w 92"/>
                <a:gd name="T27" fmla="*/ 2147483647 h 1776"/>
                <a:gd name="T28" fmla="*/ 2147483647 w 92"/>
                <a:gd name="T29" fmla="*/ 2147483647 h 1776"/>
                <a:gd name="T30" fmla="*/ 2147483647 w 92"/>
                <a:gd name="T31" fmla="*/ 2147483647 h 1776"/>
                <a:gd name="T32" fmla="*/ 2147483647 w 92"/>
                <a:gd name="T33" fmla="*/ 2147483647 h 1776"/>
                <a:gd name="T34" fmla="*/ 2147483647 w 92"/>
                <a:gd name="T35" fmla="*/ 2147483647 h 1776"/>
                <a:gd name="T36" fmla="*/ 2147483647 w 92"/>
                <a:gd name="T37" fmla="*/ 2147483647 h 1776"/>
                <a:gd name="T38" fmla="*/ 2147483647 w 92"/>
                <a:gd name="T39" fmla="*/ 0 h 1776"/>
                <a:gd name="T40" fmla="*/ 2147483647 w 92"/>
                <a:gd name="T41" fmla="*/ 0 h 1776"/>
                <a:gd name="T42" fmla="*/ 2147483647 w 92"/>
                <a:gd name="T43" fmla="*/ 2147483647 h 1776"/>
                <a:gd name="T44" fmla="*/ 2147483647 w 92"/>
                <a:gd name="T45" fmla="*/ 2147483647 h 1776"/>
                <a:gd name="T46" fmla="*/ 2147483647 w 92"/>
                <a:gd name="T47" fmla="*/ 2147483647 h 1776"/>
                <a:gd name="T48" fmla="*/ 2147483647 w 92"/>
                <a:gd name="T49" fmla="*/ 2147483647 h 17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1776"/>
                <a:gd name="T77" fmla="*/ 92 w 92"/>
                <a:gd name="T78" fmla="*/ 1776 h 17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1776">
                  <a:moveTo>
                    <a:pt x="66" y="8"/>
                  </a:moveTo>
                  <a:lnTo>
                    <a:pt x="1" y="203"/>
                  </a:lnTo>
                  <a:lnTo>
                    <a:pt x="1" y="207"/>
                  </a:lnTo>
                  <a:lnTo>
                    <a:pt x="0" y="1764"/>
                  </a:lnTo>
                  <a:lnTo>
                    <a:pt x="1" y="1769"/>
                  </a:lnTo>
                  <a:lnTo>
                    <a:pt x="3" y="1772"/>
                  </a:lnTo>
                  <a:lnTo>
                    <a:pt x="8" y="1775"/>
                  </a:lnTo>
                  <a:lnTo>
                    <a:pt x="12" y="1776"/>
                  </a:lnTo>
                  <a:lnTo>
                    <a:pt x="18" y="1775"/>
                  </a:lnTo>
                  <a:lnTo>
                    <a:pt x="21" y="1772"/>
                  </a:lnTo>
                  <a:lnTo>
                    <a:pt x="24" y="1769"/>
                  </a:lnTo>
                  <a:lnTo>
                    <a:pt x="25" y="1764"/>
                  </a:lnTo>
                  <a:lnTo>
                    <a:pt x="26" y="207"/>
                  </a:lnTo>
                  <a:lnTo>
                    <a:pt x="25" y="210"/>
                  </a:lnTo>
                  <a:lnTo>
                    <a:pt x="91" y="14"/>
                  </a:lnTo>
                  <a:lnTo>
                    <a:pt x="92" y="10"/>
                  </a:lnTo>
                  <a:lnTo>
                    <a:pt x="89" y="6"/>
                  </a:lnTo>
                  <a:lnTo>
                    <a:pt x="87" y="2"/>
                  </a:lnTo>
                  <a:lnTo>
                    <a:pt x="82" y="0"/>
                  </a:lnTo>
                  <a:lnTo>
                    <a:pt x="77" y="0"/>
                  </a:lnTo>
                  <a:lnTo>
                    <a:pt x="73" y="1"/>
                  </a:lnTo>
                  <a:lnTo>
                    <a:pt x="68" y="4"/>
                  </a:lnTo>
                  <a:lnTo>
                    <a:pt x="66" y="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8" name="Freeform 64"/>
            <p:cNvSpPr>
              <a:spLocks/>
            </p:cNvSpPr>
            <p:nvPr/>
          </p:nvSpPr>
          <p:spPr bwMode="auto">
            <a:xfrm>
              <a:off x="1364796" y="6619648"/>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89" name="Freeform 65"/>
            <p:cNvSpPr>
              <a:spLocks noEditPoints="1"/>
            </p:cNvSpPr>
            <p:nvPr/>
          </p:nvSpPr>
          <p:spPr bwMode="auto">
            <a:xfrm>
              <a:off x="1361621" y="6616473"/>
              <a:ext cx="534988" cy="290513"/>
            </a:xfrm>
            <a:custGeom>
              <a:avLst/>
              <a:gdLst>
                <a:gd name="T0" fmla="*/ 0 w 675"/>
                <a:gd name="T1" fmla="*/ 2147483647 h 365"/>
                <a:gd name="T2" fmla="*/ 0 w 675"/>
                <a:gd name="T3" fmla="*/ 2147483647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2147483647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2147483647 h 365"/>
                <a:gd name="T40" fmla="*/ 0 w 675"/>
                <a:gd name="T41" fmla="*/ 2147483647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3" y="294"/>
                  </a:lnTo>
                  <a:lnTo>
                    <a:pt x="1" y="293"/>
                  </a:lnTo>
                  <a:lnTo>
                    <a:pt x="0" y="290"/>
                  </a:lnTo>
                  <a:lnTo>
                    <a:pt x="0" y="4"/>
                  </a:lnTo>
                  <a:close/>
                  <a:moveTo>
                    <a:pt x="9" y="290"/>
                  </a:moveTo>
                  <a:lnTo>
                    <a:pt x="5" y="286"/>
                  </a:lnTo>
                  <a:lnTo>
                    <a:pt x="671" y="357"/>
                  </a:lnTo>
                  <a:lnTo>
                    <a:pt x="666" y="361"/>
                  </a:lnTo>
                  <a:lnTo>
                    <a:pt x="666" y="75"/>
                  </a:lnTo>
                  <a:lnTo>
                    <a:pt x="670" y="79"/>
                  </a:lnTo>
                  <a:lnTo>
                    <a:pt x="3" y="9"/>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90" name="Freeform 66"/>
            <p:cNvSpPr>
              <a:spLocks/>
            </p:cNvSpPr>
            <p:nvPr/>
          </p:nvSpPr>
          <p:spPr bwMode="auto">
            <a:xfrm>
              <a:off x="1345746" y="7014935"/>
              <a:ext cx="538163" cy="287338"/>
            </a:xfrm>
            <a:custGeom>
              <a:avLst/>
              <a:gdLst>
                <a:gd name="T0" fmla="*/ 0 w 679"/>
                <a:gd name="T1" fmla="*/ 0 h 362"/>
                <a:gd name="T2" fmla="*/ 2147483647 w 679"/>
                <a:gd name="T3" fmla="*/ 2147483647 h 362"/>
                <a:gd name="T4" fmla="*/ 2147483647 w 679"/>
                <a:gd name="T5" fmla="*/ 2147483647 h 362"/>
                <a:gd name="T6" fmla="*/ 0 w 679"/>
                <a:gd name="T7" fmla="*/ 2147483647 h 362"/>
                <a:gd name="T8" fmla="*/ 0 w 679"/>
                <a:gd name="T9" fmla="*/ 0 h 362"/>
                <a:gd name="T10" fmla="*/ 0 60000 65536"/>
                <a:gd name="T11" fmla="*/ 0 60000 65536"/>
                <a:gd name="T12" fmla="*/ 0 60000 65536"/>
                <a:gd name="T13" fmla="*/ 0 60000 65536"/>
                <a:gd name="T14" fmla="*/ 0 60000 65536"/>
                <a:gd name="T15" fmla="*/ 0 w 679"/>
                <a:gd name="T16" fmla="*/ 0 h 362"/>
                <a:gd name="T17" fmla="*/ 679 w 679"/>
                <a:gd name="T18" fmla="*/ 362 h 362"/>
              </a:gdLst>
              <a:ahLst/>
              <a:cxnLst>
                <a:cxn ang="T10">
                  <a:pos x="T0" y="T1"/>
                </a:cxn>
                <a:cxn ang="T11">
                  <a:pos x="T2" y="T3"/>
                </a:cxn>
                <a:cxn ang="T12">
                  <a:pos x="T4" y="T5"/>
                </a:cxn>
                <a:cxn ang="T13">
                  <a:pos x="T6" y="T7"/>
                </a:cxn>
                <a:cxn ang="T14">
                  <a:pos x="T8" y="T9"/>
                </a:cxn>
              </a:cxnLst>
              <a:rect l="T15" t="T16" r="T17" b="T18"/>
              <a:pathLst>
                <a:path w="679" h="362">
                  <a:moveTo>
                    <a:pt x="0" y="0"/>
                  </a:moveTo>
                  <a:lnTo>
                    <a:pt x="679" y="72"/>
                  </a:lnTo>
                  <a:lnTo>
                    <a:pt x="679"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91" name="Freeform 67"/>
            <p:cNvSpPr>
              <a:spLocks noEditPoints="1"/>
            </p:cNvSpPr>
            <p:nvPr/>
          </p:nvSpPr>
          <p:spPr bwMode="auto">
            <a:xfrm>
              <a:off x="1342571" y="7010173"/>
              <a:ext cx="546100" cy="295275"/>
            </a:xfrm>
            <a:custGeom>
              <a:avLst/>
              <a:gdLst>
                <a:gd name="T0" fmla="*/ 0 w 687"/>
                <a:gd name="T1" fmla="*/ 2147483647 h 370"/>
                <a:gd name="T2" fmla="*/ 2147483647 w 687"/>
                <a:gd name="T3" fmla="*/ 2147483647 h 370"/>
                <a:gd name="T4" fmla="*/ 2147483647 w 687"/>
                <a:gd name="T5" fmla="*/ 0 h 370"/>
                <a:gd name="T6" fmla="*/ 2147483647 w 687"/>
                <a:gd name="T7" fmla="*/ 2147483647 h 370"/>
                <a:gd name="T8" fmla="*/ 2147483647 w 687"/>
                <a:gd name="T9" fmla="*/ 2147483647 h 370"/>
                <a:gd name="T10" fmla="*/ 2147483647 w 687"/>
                <a:gd name="T11" fmla="*/ 2147483647 h 370"/>
                <a:gd name="T12" fmla="*/ 2147483647 w 687"/>
                <a:gd name="T13" fmla="*/ 2147483647 h 370"/>
                <a:gd name="T14" fmla="*/ 2147483647 w 687"/>
                <a:gd name="T15" fmla="*/ 2147483647 h 370"/>
                <a:gd name="T16" fmla="*/ 2147483647 w 687"/>
                <a:gd name="T17" fmla="*/ 2147483647 h 370"/>
                <a:gd name="T18" fmla="*/ 2147483647 w 687"/>
                <a:gd name="T19" fmla="*/ 2147483647 h 370"/>
                <a:gd name="T20" fmla="*/ 2147483647 w 687"/>
                <a:gd name="T21" fmla="*/ 2147483647 h 370"/>
                <a:gd name="T22" fmla="*/ 0 w 687"/>
                <a:gd name="T23" fmla="*/ 2147483647 h 370"/>
                <a:gd name="T24" fmla="*/ 0 w 687"/>
                <a:gd name="T25" fmla="*/ 2147483647 h 370"/>
                <a:gd name="T26" fmla="*/ 2147483647 w 687"/>
                <a:gd name="T27" fmla="*/ 2147483647 h 370"/>
                <a:gd name="T28" fmla="*/ 2147483647 w 687"/>
                <a:gd name="T29" fmla="*/ 2147483647 h 370"/>
                <a:gd name="T30" fmla="*/ 2147483647 w 687"/>
                <a:gd name="T31" fmla="*/ 2147483647 h 370"/>
                <a:gd name="T32" fmla="*/ 2147483647 w 687"/>
                <a:gd name="T33" fmla="*/ 2147483647 h 370"/>
                <a:gd name="T34" fmla="*/ 2147483647 w 687"/>
                <a:gd name="T35" fmla="*/ 2147483647 h 370"/>
                <a:gd name="T36" fmla="*/ 2147483647 w 687"/>
                <a:gd name="T37" fmla="*/ 2147483647 h 370"/>
                <a:gd name="T38" fmla="*/ 2147483647 w 687"/>
                <a:gd name="T39" fmla="*/ 2147483647 h 370"/>
                <a:gd name="T40" fmla="*/ 2147483647 w 687"/>
                <a:gd name="T41" fmla="*/ 2147483647 h 370"/>
                <a:gd name="T42" fmla="*/ 2147483647 w 687"/>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7"/>
                <a:gd name="T67" fmla="*/ 0 h 370"/>
                <a:gd name="T68" fmla="*/ 687 w 687"/>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7" h="370">
                  <a:moveTo>
                    <a:pt x="0" y="4"/>
                  </a:moveTo>
                  <a:lnTo>
                    <a:pt x="1" y="1"/>
                  </a:lnTo>
                  <a:lnTo>
                    <a:pt x="4" y="0"/>
                  </a:lnTo>
                  <a:lnTo>
                    <a:pt x="683" y="72"/>
                  </a:lnTo>
                  <a:lnTo>
                    <a:pt x="686" y="74"/>
                  </a:lnTo>
                  <a:lnTo>
                    <a:pt x="687" y="76"/>
                  </a:lnTo>
                  <a:lnTo>
                    <a:pt x="687" y="366"/>
                  </a:lnTo>
                  <a:lnTo>
                    <a:pt x="685" y="369"/>
                  </a:lnTo>
                  <a:lnTo>
                    <a:pt x="682" y="370"/>
                  </a:lnTo>
                  <a:lnTo>
                    <a:pt x="3" y="297"/>
                  </a:lnTo>
                  <a:lnTo>
                    <a:pt x="1" y="296"/>
                  </a:lnTo>
                  <a:lnTo>
                    <a:pt x="0" y="293"/>
                  </a:lnTo>
                  <a:lnTo>
                    <a:pt x="0" y="4"/>
                  </a:lnTo>
                  <a:close/>
                  <a:moveTo>
                    <a:pt x="9" y="293"/>
                  </a:moveTo>
                  <a:lnTo>
                    <a:pt x="4" y="289"/>
                  </a:lnTo>
                  <a:lnTo>
                    <a:pt x="683" y="362"/>
                  </a:lnTo>
                  <a:lnTo>
                    <a:pt x="678" y="366"/>
                  </a:lnTo>
                  <a:lnTo>
                    <a:pt x="678" y="76"/>
                  </a:lnTo>
                  <a:lnTo>
                    <a:pt x="682"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92" name="Freeform 68"/>
            <p:cNvSpPr>
              <a:spLocks/>
            </p:cNvSpPr>
            <p:nvPr/>
          </p:nvSpPr>
          <p:spPr bwMode="auto">
            <a:xfrm>
              <a:off x="1358446" y="6581548"/>
              <a:ext cx="571500" cy="77788"/>
            </a:xfrm>
            <a:custGeom>
              <a:avLst/>
              <a:gdLst>
                <a:gd name="T0" fmla="*/ 2147483647 w 719"/>
                <a:gd name="T1" fmla="*/ 2147483647 h 96"/>
                <a:gd name="T2" fmla="*/ 2147483647 w 719"/>
                <a:gd name="T3" fmla="*/ 2147483647 h 96"/>
                <a:gd name="T4" fmla="*/ 2147483647 w 719"/>
                <a:gd name="T5" fmla="*/ 2147483647 h 96"/>
                <a:gd name="T6" fmla="*/ 2147483647 w 719"/>
                <a:gd name="T7" fmla="*/ 2147483647 h 96"/>
                <a:gd name="T8" fmla="*/ 2147483647 w 719"/>
                <a:gd name="T9" fmla="*/ 2147483647 h 96"/>
                <a:gd name="T10" fmla="*/ 0 w 719"/>
                <a:gd name="T11" fmla="*/ 2147483647 h 96"/>
                <a:gd name="T12" fmla="*/ 0 w 719"/>
                <a:gd name="T13" fmla="*/ 2147483647 h 96"/>
                <a:gd name="T14" fmla="*/ 2147483647 w 719"/>
                <a:gd name="T15" fmla="*/ 2147483647 h 96"/>
                <a:gd name="T16" fmla="*/ 2147483647 w 719"/>
                <a:gd name="T17" fmla="*/ 2147483647 h 96"/>
                <a:gd name="T18" fmla="*/ 2147483647 w 719"/>
                <a:gd name="T19" fmla="*/ 0 h 96"/>
                <a:gd name="T20" fmla="*/ 2147483647 w 719"/>
                <a:gd name="T21" fmla="*/ 0 h 96"/>
                <a:gd name="T22" fmla="*/ 2147483647 w 719"/>
                <a:gd name="T23" fmla="*/ 2147483647 h 96"/>
                <a:gd name="T24" fmla="*/ 2147483647 w 719"/>
                <a:gd name="T25" fmla="*/ 2147483647 h 96"/>
                <a:gd name="T26" fmla="*/ 2147483647 w 719"/>
                <a:gd name="T27" fmla="*/ 2147483647 h 96"/>
                <a:gd name="T28" fmla="*/ 2147483647 w 719"/>
                <a:gd name="T29" fmla="*/ 2147483647 h 96"/>
                <a:gd name="T30" fmla="*/ 2147483647 w 719"/>
                <a:gd name="T31" fmla="*/ 2147483647 h 96"/>
                <a:gd name="T32" fmla="*/ 2147483647 w 719"/>
                <a:gd name="T33" fmla="*/ 2147483647 h 96"/>
                <a:gd name="T34" fmla="*/ 2147483647 w 719"/>
                <a:gd name="T35" fmla="*/ 2147483647 h 96"/>
                <a:gd name="T36" fmla="*/ 2147483647 w 719"/>
                <a:gd name="T37" fmla="*/ 2147483647 h 96"/>
                <a:gd name="T38" fmla="*/ 2147483647 w 719"/>
                <a:gd name="T39" fmla="*/ 2147483647 h 96"/>
                <a:gd name="T40" fmla="*/ 2147483647 w 719"/>
                <a:gd name="T41" fmla="*/ 2147483647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9"/>
                <a:gd name="T64" fmla="*/ 0 h 96"/>
                <a:gd name="T65" fmla="*/ 719 w 719"/>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9" h="96">
                  <a:moveTo>
                    <a:pt x="710" y="96"/>
                  </a:moveTo>
                  <a:lnTo>
                    <a:pt x="5" y="13"/>
                  </a:lnTo>
                  <a:lnTo>
                    <a:pt x="3" y="12"/>
                  </a:lnTo>
                  <a:lnTo>
                    <a:pt x="1" y="10"/>
                  </a:lnTo>
                  <a:lnTo>
                    <a:pt x="0" y="8"/>
                  </a:lnTo>
                  <a:lnTo>
                    <a:pt x="0" y="5"/>
                  </a:lnTo>
                  <a:lnTo>
                    <a:pt x="1" y="3"/>
                  </a:lnTo>
                  <a:lnTo>
                    <a:pt x="2" y="1"/>
                  </a:lnTo>
                  <a:lnTo>
                    <a:pt x="4" y="0"/>
                  </a:lnTo>
                  <a:lnTo>
                    <a:pt x="8" y="0"/>
                  </a:lnTo>
                  <a:lnTo>
                    <a:pt x="713" y="83"/>
                  </a:lnTo>
                  <a:lnTo>
                    <a:pt x="715" y="84"/>
                  </a:lnTo>
                  <a:lnTo>
                    <a:pt x="717" y="85"/>
                  </a:lnTo>
                  <a:lnTo>
                    <a:pt x="718" y="87"/>
                  </a:lnTo>
                  <a:lnTo>
                    <a:pt x="719" y="90"/>
                  </a:lnTo>
                  <a:lnTo>
                    <a:pt x="718" y="92"/>
                  </a:lnTo>
                  <a:lnTo>
                    <a:pt x="716" y="94"/>
                  </a:lnTo>
                  <a:lnTo>
                    <a:pt x="714" y="95"/>
                  </a:lnTo>
                  <a:lnTo>
                    <a:pt x="710" y="96"/>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93" name="Freeform 69"/>
            <p:cNvSpPr>
              <a:spLocks/>
            </p:cNvSpPr>
            <p:nvPr/>
          </p:nvSpPr>
          <p:spPr bwMode="auto">
            <a:xfrm>
              <a:off x="1350508" y="6972073"/>
              <a:ext cx="571500" cy="74613"/>
            </a:xfrm>
            <a:custGeom>
              <a:avLst/>
              <a:gdLst>
                <a:gd name="T0" fmla="*/ 2147483647 w 719"/>
                <a:gd name="T1" fmla="*/ 2147483647 h 95"/>
                <a:gd name="T2" fmla="*/ 2147483647 w 719"/>
                <a:gd name="T3" fmla="*/ 0 h 95"/>
                <a:gd name="T4" fmla="*/ 2147483647 w 719"/>
                <a:gd name="T5" fmla="*/ 0 h 95"/>
                <a:gd name="T6" fmla="*/ 2147483647 w 719"/>
                <a:gd name="T7" fmla="*/ 0 h 95"/>
                <a:gd name="T8" fmla="*/ 0 w 719"/>
                <a:gd name="T9" fmla="*/ 0 h 95"/>
                <a:gd name="T10" fmla="*/ 0 w 719"/>
                <a:gd name="T11" fmla="*/ 0 h 95"/>
                <a:gd name="T12" fmla="*/ 2147483647 w 719"/>
                <a:gd name="T13" fmla="*/ 0 h 95"/>
                <a:gd name="T14" fmla="*/ 2147483647 w 719"/>
                <a:gd name="T15" fmla="*/ 0 h 95"/>
                <a:gd name="T16" fmla="*/ 2147483647 w 719"/>
                <a:gd name="T17" fmla="*/ 0 h 95"/>
                <a:gd name="T18" fmla="*/ 2147483647 w 719"/>
                <a:gd name="T19" fmla="*/ 0 h 95"/>
                <a:gd name="T20" fmla="*/ 2147483647 w 719"/>
                <a:gd name="T21" fmla="*/ 2147483647 h 95"/>
                <a:gd name="T22" fmla="*/ 2147483647 w 719"/>
                <a:gd name="T23" fmla="*/ 2147483647 h 95"/>
                <a:gd name="T24" fmla="*/ 2147483647 w 719"/>
                <a:gd name="T25" fmla="*/ 2147483647 h 95"/>
                <a:gd name="T26" fmla="*/ 2147483647 w 719"/>
                <a:gd name="T27" fmla="*/ 2147483647 h 95"/>
                <a:gd name="T28" fmla="*/ 2147483647 w 719"/>
                <a:gd name="T29" fmla="*/ 2147483647 h 95"/>
                <a:gd name="T30" fmla="*/ 2147483647 w 719"/>
                <a:gd name="T31" fmla="*/ 2147483647 h 95"/>
                <a:gd name="T32" fmla="*/ 2147483647 w 719"/>
                <a:gd name="T33" fmla="*/ 2147483647 h 95"/>
                <a:gd name="T34" fmla="*/ 2147483647 w 719"/>
                <a:gd name="T35" fmla="*/ 2147483647 h 95"/>
                <a:gd name="T36" fmla="*/ 2147483647 w 719"/>
                <a:gd name="T37" fmla="*/ 2147483647 h 95"/>
                <a:gd name="T38" fmla="*/ 2147483647 w 719"/>
                <a:gd name="T39" fmla="*/ 2147483647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9"/>
                <a:gd name="T61" fmla="*/ 0 h 95"/>
                <a:gd name="T62" fmla="*/ 719 w 719"/>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9" h="95">
                  <a:moveTo>
                    <a:pt x="710" y="95"/>
                  </a:moveTo>
                  <a:lnTo>
                    <a:pt x="5" y="14"/>
                  </a:lnTo>
                  <a:lnTo>
                    <a:pt x="3" y="13"/>
                  </a:lnTo>
                  <a:lnTo>
                    <a:pt x="1" y="11"/>
                  </a:lnTo>
                  <a:lnTo>
                    <a:pt x="0" y="8"/>
                  </a:lnTo>
                  <a:lnTo>
                    <a:pt x="0" y="5"/>
                  </a:lnTo>
                  <a:lnTo>
                    <a:pt x="1" y="3"/>
                  </a:lnTo>
                  <a:lnTo>
                    <a:pt x="2" y="1"/>
                  </a:lnTo>
                  <a:lnTo>
                    <a:pt x="4" y="0"/>
                  </a:lnTo>
                  <a:lnTo>
                    <a:pt x="8" y="0"/>
                  </a:lnTo>
                  <a:lnTo>
                    <a:pt x="712" y="82"/>
                  </a:lnTo>
                  <a:lnTo>
                    <a:pt x="715" y="83"/>
                  </a:lnTo>
                  <a:lnTo>
                    <a:pt x="717" y="84"/>
                  </a:lnTo>
                  <a:lnTo>
                    <a:pt x="718" y="86"/>
                  </a:lnTo>
                  <a:lnTo>
                    <a:pt x="719" y="89"/>
                  </a:lnTo>
                  <a:lnTo>
                    <a:pt x="718" y="91"/>
                  </a:lnTo>
                  <a:lnTo>
                    <a:pt x="716" y="93"/>
                  </a:lnTo>
                  <a:lnTo>
                    <a:pt x="714" y="94"/>
                  </a:lnTo>
                  <a:lnTo>
                    <a:pt x="710" y="95"/>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94" name="Freeform 70"/>
            <p:cNvSpPr>
              <a:spLocks/>
            </p:cNvSpPr>
            <p:nvPr/>
          </p:nvSpPr>
          <p:spPr bwMode="auto">
            <a:xfrm>
              <a:off x="1225096" y="6308498"/>
              <a:ext cx="727075" cy="949325"/>
            </a:xfrm>
            <a:custGeom>
              <a:avLst/>
              <a:gdLst>
                <a:gd name="T0" fmla="*/ 2147483647 w 916"/>
                <a:gd name="T1" fmla="*/ 2147483647 h 1196"/>
                <a:gd name="T2" fmla="*/ 2147483647 w 916"/>
                <a:gd name="T3" fmla="*/ 2147483647 h 1196"/>
                <a:gd name="T4" fmla="*/ 2147483647 w 916"/>
                <a:gd name="T5" fmla="*/ 2147483647 h 1196"/>
                <a:gd name="T6" fmla="*/ 2147483647 w 916"/>
                <a:gd name="T7" fmla="*/ 2147483647 h 1196"/>
                <a:gd name="T8" fmla="*/ 2147483647 w 916"/>
                <a:gd name="T9" fmla="*/ 2147483647 h 1196"/>
                <a:gd name="T10" fmla="*/ 2147483647 w 916"/>
                <a:gd name="T11" fmla="*/ 2147483647 h 1196"/>
                <a:gd name="T12" fmla="*/ 2147483647 w 916"/>
                <a:gd name="T13" fmla="*/ 2147483647 h 1196"/>
                <a:gd name="T14" fmla="*/ 2147483647 w 916"/>
                <a:gd name="T15" fmla="*/ 2147483647 h 1196"/>
                <a:gd name="T16" fmla="*/ 2147483647 w 916"/>
                <a:gd name="T17" fmla="*/ 2147483647 h 1196"/>
                <a:gd name="T18" fmla="*/ 2147483647 w 916"/>
                <a:gd name="T19" fmla="*/ 2147483647 h 1196"/>
                <a:gd name="T20" fmla="*/ 2147483647 w 916"/>
                <a:gd name="T21" fmla="*/ 2147483647 h 1196"/>
                <a:gd name="T22" fmla="*/ 2147483647 w 916"/>
                <a:gd name="T23" fmla="*/ 2147483647 h 1196"/>
                <a:gd name="T24" fmla="*/ 2147483647 w 916"/>
                <a:gd name="T25" fmla="*/ 2147483647 h 1196"/>
                <a:gd name="T26" fmla="*/ 2147483647 w 916"/>
                <a:gd name="T27" fmla="*/ 2147483647 h 1196"/>
                <a:gd name="T28" fmla="*/ 2147483647 w 916"/>
                <a:gd name="T29" fmla="*/ 2147483647 h 1196"/>
                <a:gd name="T30" fmla="*/ 2147483647 w 916"/>
                <a:gd name="T31" fmla="*/ 2147483647 h 1196"/>
                <a:gd name="T32" fmla="*/ 2147483647 w 916"/>
                <a:gd name="T33" fmla="*/ 2147483647 h 1196"/>
                <a:gd name="T34" fmla="*/ 2147483647 w 916"/>
                <a:gd name="T35" fmla="*/ 2147483647 h 1196"/>
                <a:gd name="T36" fmla="*/ 2147483647 w 916"/>
                <a:gd name="T37" fmla="*/ 2147483647 h 1196"/>
                <a:gd name="T38" fmla="*/ 2147483647 w 916"/>
                <a:gd name="T39" fmla="*/ 2147483647 h 1196"/>
                <a:gd name="T40" fmla="*/ 2147483647 w 916"/>
                <a:gd name="T41" fmla="*/ 2147483647 h 1196"/>
                <a:gd name="T42" fmla="*/ 2147483647 w 916"/>
                <a:gd name="T43" fmla="*/ 2147483647 h 1196"/>
                <a:gd name="T44" fmla="*/ 2147483647 w 916"/>
                <a:gd name="T45" fmla="*/ 2147483647 h 1196"/>
                <a:gd name="T46" fmla="*/ 2147483647 w 916"/>
                <a:gd name="T47" fmla="*/ 2147483647 h 1196"/>
                <a:gd name="T48" fmla="*/ 2147483647 w 916"/>
                <a:gd name="T49" fmla="*/ 2147483647 h 1196"/>
                <a:gd name="T50" fmla="*/ 2147483647 w 916"/>
                <a:gd name="T51" fmla="*/ 2147483647 h 1196"/>
                <a:gd name="T52" fmla="*/ 2147483647 w 916"/>
                <a:gd name="T53" fmla="*/ 2147483647 h 1196"/>
                <a:gd name="T54" fmla="*/ 2147483647 w 916"/>
                <a:gd name="T55" fmla="*/ 2147483647 h 1196"/>
                <a:gd name="T56" fmla="*/ 2147483647 w 916"/>
                <a:gd name="T57" fmla="*/ 2147483647 h 1196"/>
                <a:gd name="T58" fmla="*/ 2147483647 w 916"/>
                <a:gd name="T59" fmla="*/ 2147483647 h 1196"/>
                <a:gd name="T60" fmla="*/ 2147483647 w 916"/>
                <a:gd name="T61" fmla="*/ 2147483647 h 1196"/>
                <a:gd name="T62" fmla="*/ 2147483647 w 916"/>
                <a:gd name="T63" fmla="*/ 2147483647 h 1196"/>
                <a:gd name="T64" fmla="*/ 2147483647 w 916"/>
                <a:gd name="T65" fmla="*/ 2147483647 h 1196"/>
                <a:gd name="T66" fmla="*/ 2147483647 w 916"/>
                <a:gd name="T67" fmla="*/ 2147483647 h 1196"/>
                <a:gd name="T68" fmla="*/ 0 w 916"/>
                <a:gd name="T69" fmla="*/ 2147483647 h 1196"/>
                <a:gd name="T70" fmla="*/ 2147483647 w 916"/>
                <a:gd name="T71" fmla="*/ 2147483647 h 1196"/>
                <a:gd name="T72" fmla="*/ 2147483647 w 916"/>
                <a:gd name="T73" fmla="*/ 2147483647 h 1196"/>
                <a:gd name="T74" fmla="*/ 2147483647 w 916"/>
                <a:gd name="T75" fmla="*/ 2147483647 h 1196"/>
                <a:gd name="T76" fmla="*/ 2147483647 w 916"/>
                <a:gd name="T77" fmla="*/ 2147483647 h 1196"/>
                <a:gd name="T78" fmla="*/ 2147483647 w 916"/>
                <a:gd name="T79" fmla="*/ 2147483647 h 1196"/>
                <a:gd name="T80" fmla="*/ 2147483647 w 916"/>
                <a:gd name="T81" fmla="*/ 2147483647 h 1196"/>
                <a:gd name="T82" fmla="*/ 2147483647 w 916"/>
                <a:gd name="T83" fmla="*/ 2147483647 h 1196"/>
                <a:gd name="T84" fmla="*/ 2147483647 w 916"/>
                <a:gd name="T85" fmla="*/ 2147483647 h 1196"/>
                <a:gd name="T86" fmla="*/ 2147483647 w 916"/>
                <a:gd name="T87" fmla="*/ 2147483647 h 1196"/>
                <a:gd name="T88" fmla="*/ 2147483647 w 916"/>
                <a:gd name="T89" fmla="*/ 2147483647 h 1196"/>
                <a:gd name="T90" fmla="*/ 2147483647 w 916"/>
                <a:gd name="T91" fmla="*/ 2147483647 h 1196"/>
                <a:gd name="T92" fmla="*/ 2147483647 w 916"/>
                <a:gd name="T93" fmla="*/ 2147483647 h 1196"/>
                <a:gd name="T94" fmla="*/ 2147483647 w 916"/>
                <a:gd name="T95" fmla="*/ 2147483647 h 1196"/>
                <a:gd name="T96" fmla="*/ 2147483647 w 916"/>
                <a:gd name="T97" fmla="*/ 2147483647 h 1196"/>
                <a:gd name="T98" fmla="*/ 2147483647 w 916"/>
                <a:gd name="T99" fmla="*/ 2147483647 h 1196"/>
                <a:gd name="T100" fmla="*/ 2147483647 w 916"/>
                <a:gd name="T101" fmla="*/ 2147483647 h 1196"/>
                <a:gd name="T102" fmla="*/ 2147483647 w 916"/>
                <a:gd name="T103" fmla="*/ 2147483647 h 1196"/>
                <a:gd name="T104" fmla="*/ 2147483647 w 916"/>
                <a:gd name="T105" fmla="*/ 2147483647 h 1196"/>
                <a:gd name="T106" fmla="*/ 2147483647 w 916"/>
                <a:gd name="T107" fmla="*/ 2147483647 h 1196"/>
                <a:gd name="T108" fmla="*/ 2147483647 w 916"/>
                <a:gd name="T109" fmla="*/ 2147483647 h 1196"/>
                <a:gd name="T110" fmla="*/ 2147483647 w 916"/>
                <a:gd name="T111" fmla="*/ 2147483647 h 1196"/>
                <a:gd name="T112" fmla="*/ 2147483647 w 916"/>
                <a:gd name="T113" fmla="*/ 2147483647 h 1196"/>
                <a:gd name="T114" fmla="*/ 2147483647 w 916"/>
                <a:gd name="T115" fmla="*/ 2147483647 h 1196"/>
                <a:gd name="T116" fmla="*/ 2147483647 w 916"/>
                <a:gd name="T117" fmla="*/ 2147483647 h 1196"/>
                <a:gd name="T118" fmla="*/ 2147483647 w 916"/>
                <a:gd name="T119" fmla="*/ 2147483647 h 11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6"/>
                <a:gd name="T181" fmla="*/ 0 h 1196"/>
                <a:gd name="T182" fmla="*/ 916 w 916"/>
                <a:gd name="T183" fmla="*/ 1196 h 11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6" h="1196">
                  <a:moveTo>
                    <a:pt x="916" y="16"/>
                  </a:moveTo>
                  <a:lnTo>
                    <a:pt x="903" y="65"/>
                  </a:lnTo>
                  <a:lnTo>
                    <a:pt x="898" y="80"/>
                  </a:lnTo>
                  <a:lnTo>
                    <a:pt x="895" y="95"/>
                  </a:lnTo>
                  <a:lnTo>
                    <a:pt x="890" y="109"/>
                  </a:lnTo>
                  <a:lnTo>
                    <a:pt x="887" y="122"/>
                  </a:lnTo>
                  <a:lnTo>
                    <a:pt x="884" y="136"/>
                  </a:lnTo>
                  <a:lnTo>
                    <a:pt x="880" y="149"/>
                  </a:lnTo>
                  <a:lnTo>
                    <a:pt x="876" y="160"/>
                  </a:lnTo>
                  <a:lnTo>
                    <a:pt x="873" y="172"/>
                  </a:lnTo>
                  <a:lnTo>
                    <a:pt x="869" y="183"/>
                  </a:lnTo>
                  <a:lnTo>
                    <a:pt x="866" y="194"/>
                  </a:lnTo>
                  <a:lnTo>
                    <a:pt x="863" y="204"/>
                  </a:lnTo>
                  <a:lnTo>
                    <a:pt x="859" y="215"/>
                  </a:lnTo>
                  <a:lnTo>
                    <a:pt x="856" y="225"/>
                  </a:lnTo>
                  <a:lnTo>
                    <a:pt x="853" y="234"/>
                  </a:lnTo>
                  <a:lnTo>
                    <a:pt x="848" y="243"/>
                  </a:lnTo>
                  <a:lnTo>
                    <a:pt x="841" y="260"/>
                  </a:lnTo>
                  <a:lnTo>
                    <a:pt x="832" y="276"/>
                  </a:lnTo>
                  <a:lnTo>
                    <a:pt x="821" y="291"/>
                  </a:lnTo>
                  <a:lnTo>
                    <a:pt x="810" y="307"/>
                  </a:lnTo>
                  <a:lnTo>
                    <a:pt x="796" y="320"/>
                  </a:lnTo>
                  <a:lnTo>
                    <a:pt x="782" y="332"/>
                  </a:lnTo>
                  <a:lnTo>
                    <a:pt x="767" y="343"/>
                  </a:lnTo>
                  <a:lnTo>
                    <a:pt x="758" y="349"/>
                  </a:lnTo>
                  <a:lnTo>
                    <a:pt x="736" y="362"/>
                  </a:lnTo>
                  <a:lnTo>
                    <a:pt x="698" y="352"/>
                  </a:lnTo>
                  <a:lnTo>
                    <a:pt x="678" y="346"/>
                  </a:lnTo>
                  <a:lnTo>
                    <a:pt x="659" y="339"/>
                  </a:lnTo>
                  <a:lnTo>
                    <a:pt x="641" y="332"/>
                  </a:lnTo>
                  <a:lnTo>
                    <a:pt x="623" y="325"/>
                  </a:lnTo>
                  <a:lnTo>
                    <a:pt x="606" y="318"/>
                  </a:lnTo>
                  <a:lnTo>
                    <a:pt x="590" y="311"/>
                  </a:lnTo>
                  <a:lnTo>
                    <a:pt x="573" y="302"/>
                  </a:lnTo>
                  <a:lnTo>
                    <a:pt x="543" y="287"/>
                  </a:lnTo>
                  <a:lnTo>
                    <a:pt x="514" y="272"/>
                  </a:lnTo>
                  <a:lnTo>
                    <a:pt x="486" y="257"/>
                  </a:lnTo>
                  <a:lnTo>
                    <a:pt x="458" y="243"/>
                  </a:lnTo>
                  <a:lnTo>
                    <a:pt x="459" y="244"/>
                  </a:lnTo>
                  <a:lnTo>
                    <a:pt x="431" y="230"/>
                  </a:lnTo>
                  <a:lnTo>
                    <a:pt x="433" y="231"/>
                  </a:lnTo>
                  <a:lnTo>
                    <a:pt x="403" y="219"/>
                  </a:lnTo>
                  <a:lnTo>
                    <a:pt x="405" y="219"/>
                  </a:lnTo>
                  <a:lnTo>
                    <a:pt x="390" y="213"/>
                  </a:lnTo>
                  <a:lnTo>
                    <a:pt x="391" y="213"/>
                  </a:lnTo>
                  <a:lnTo>
                    <a:pt x="376" y="208"/>
                  </a:lnTo>
                  <a:lnTo>
                    <a:pt x="377" y="208"/>
                  </a:lnTo>
                  <a:lnTo>
                    <a:pt x="361" y="204"/>
                  </a:lnTo>
                  <a:lnTo>
                    <a:pt x="362" y="204"/>
                  </a:lnTo>
                  <a:lnTo>
                    <a:pt x="346" y="200"/>
                  </a:lnTo>
                  <a:lnTo>
                    <a:pt x="348" y="200"/>
                  </a:lnTo>
                  <a:lnTo>
                    <a:pt x="330" y="197"/>
                  </a:lnTo>
                  <a:lnTo>
                    <a:pt x="331" y="197"/>
                  </a:lnTo>
                  <a:lnTo>
                    <a:pt x="314" y="194"/>
                  </a:lnTo>
                  <a:lnTo>
                    <a:pt x="316" y="194"/>
                  </a:lnTo>
                  <a:lnTo>
                    <a:pt x="297" y="191"/>
                  </a:lnTo>
                  <a:lnTo>
                    <a:pt x="298" y="192"/>
                  </a:lnTo>
                  <a:lnTo>
                    <a:pt x="279" y="190"/>
                  </a:lnTo>
                  <a:lnTo>
                    <a:pt x="282" y="190"/>
                  </a:lnTo>
                  <a:lnTo>
                    <a:pt x="261" y="189"/>
                  </a:lnTo>
                  <a:lnTo>
                    <a:pt x="263" y="189"/>
                  </a:lnTo>
                  <a:lnTo>
                    <a:pt x="242" y="188"/>
                  </a:lnTo>
                  <a:lnTo>
                    <a:pt x="243" y="188"/>
                  </a:lnTo>
                  <a:lnTo>
                    <a:pt x="221" y="188"/>
                  </a:lnTo>
                  <a:lnTo>
                    <a:pt x="223" y="188"/>
                  </a:lnTo>
                  <a:lnTo>
                    <a:pt x="200" y="189"/>
                  </a:lnTo>
                  <a:lnTo>
                    <a:pt x="232" y="170"/>
                  </a:lnTo>
                  <a:lnTo>
                    <a:pt x="214" y="203"/>
                  </a:lnTo>
                  <a:lnTo>
                    <a:pt x="215" y="202"/>
                  </a:lnTo>
                  <a:lnTo>
                    <a:pt x="199" y="235"/>
                  </a:lnTo>
                  <a:lnTo>
                    <a:pt x="200" y="234"/>
                  </a:lnTo>
                  <a:lnTo>
                    <a:pt x="185" y="266"/>
                  </a:lnTo>
                  <a:lnTo>
                    <a:pt x="185" y="265"/>
                  </a:lnTo>
                  <a:lnTo>
                    <a:pt x="172" y="296"/>
                  </a:lnTo>
                  <a:lnTo>
                    <a:pt x="160" y="328"/>
                  </a:lnTo>
                  <a:lnTo>
                    <a:pt x="160" y="327"/>
                  </a:lnTo>
                  <a:lnTo>
                    <a:pt x="148" y="357"/>
                  </a:lnTo>
                  <a:lnTo>
                    <a:pt x="149" y="357"/>
                  </a:lnTo>
                  <a:lnTo>
                    <a:pt x="138" y="387"/>
                  </a:lnTo>
                  <a:lnTo>
                    <a:pt x="138" y="386"/>
                  </a:lnTo>
                  <a:lnTo>
                    <a:pt x="129" y="417"/>
                  </a:lnTo>
                  <a:lnTo>
                    <a:pt x="129" y="416"/>
                  </a:lnTo>
                  <a:lnTo>
                    <a:pt x="120" y="446"/>
                  </a:lnTo>
                  <a:lnTo>
                    <a:pt x="120" y="445"/>
                  </a:lnTo>
                  <a:lnTo>
                    <a:pt x="113" y="475"/>
                  </a:lnTo>
                  <a:lnTo>
                    <a:pt x="113" y="474"/>
                  </a:lnTo>
                  <a:lnTo>
                    <a:pt x="106" y="504"/>
                  </a:lnTo>
                  <a:lnTo>
                    <a:pt x="106" y="503"/>
                  </a:lnTo>
                  <a:lnTo>
                    <a:pt x="100" y="533"/>
                  </a:lnTo>
                  <a:lnTo>
                    <a:pt x="100" y="532"/>
                  </a:lnTo>
                  <a:lnTo>
                    <a:pt x="95" y="561"/>
                  </a:lnTo>
                  <a:lnTo>
                    <a:pt x="90" y="591"/>
                  </a:lnTo>
                  <a:lnTo>
                    <a:pt x="90" y="590"/>
                  </a:lnTo>
                  <a:lnTo>
                    <a:pt x="86" y="619"/>
                  </a:lnTo>
                  <a:lnTo>
                    <a:pt x="83" y="648"/>
                  </a:lnTo>
                  <a:lnTo>
                    <a:pt x="83" y="647"/>
                  </a:lnTo>
                  <a:lnTo>
                    <a:pt x="81" y="678"/>
                  </a:lnTo>
                  <a:lnTo>
                    <a:pt x="81" y="677"/>
                  </a:lnTo>
                  <a:lnTo>
                    <a:pt x="78" y="707"/>
                  </a:lnTo>
                  <a:lnTo>
                    <a:pt x="78" y="706"/>
                  </a:lnTo>
                  <a:lnTo>
                    <a:pt x="76" y="736"/>
                  </a:lnTo>
                  <a:lnTo>
                    <a:pt x="75" y="767"/>
                  </a:lnTo>
                  <a:lnTo>
                    <a:pt x="75" y="766"/>
                  </a:lnTo>
                  <a:lnTo>
                    <a:pt x="74" y="796"/>
                  </a:lnTo>
                  <a:lnTo>
                    <a:pt x="74" y="827"/>
                  </a:lnTo>
                  <a:lnTo>
                    <a:pt x="74" y="826"/>
                  </a:lnTo>
                  <a:lnTo>
                    <a:pt x="74" y="858"/>
                  </a:lnTo>
                  <a:lnTo>
                    <a:pt x="75" y="889"/>
                  </a:lnTo>
                  <a:lnTo>
                    <a:pt x="75" y="920"/>
                  </a:lnTo>
                  <a:lnTo>
                    <a:pt x="76" y="953"/>
                  </a:lnTo>
                  <a:lnTo>
                    <a:pt x="78" y="986"/>
                  </a:lnTo>
                  <a:lnTo>
                    <a:pt x="78" y="985"/>
                  </a:lnTo>
                  <a:lnTo>
                    <a:pt x="79" y="1019"/>
                  </a:lnTo>
                  <a:lnTo>
                    <a:pt x="82" y="1053"/>
                  </a:lnTo>
                  <a:lnTo>
                    <a:pt x="84" y="1088"/>
                  </a:lnTo>
                  <a:lnTo>
                    <a:pt x="85" y="1124"/>
                  </a:lnTo>
                  <a:lnTo>
                    <a:pt x="89" y="1193"/>
                  </a:lnTo>
                  <a:lnTo>
                    <a:pt x="15" y="1196"/>
                  </a:lnTo>
                  <a:lnTo>
                    <a:pt x="11" y="1127"/>
                  </a:lnTo>
                  <a:lnTo>
                    <a:pt x="10" y="1091"/>
                  </a:lnTo>
                  <a:lnTo>
                    <a:pt x="8" y="1057"/>
                  </a:lnTo>
                  <a:lnTo>
                    <a:pt x="5" y="1022"/>
                  </a:lnTo>
                  <a:lnTo>
                    <a:pt x="4" y="988"/>
                  </a:lnTo>
                  <a:lnTo>
                    <a:pt x="3" y="955"/>
                  </a:lnTo>
                  <a:lnTo>
                    <a:pt x="2" y="922"/>
                  </a:lnTo>
                  <a:lnTo>
                    <a:pt x="1" y="890"/>
                  </a:lnTo>
                  <a:lnTo>
                    <a:pt x="0" y="858"/>
                  </a:lnTo>
                  <a:lnTo>
                    <a:pt x="0" y="826"/>
                  </a:lnTo>
                  <a:lnTo>
                    <a:pt x="0" y="795"/>
                  </a:lnTo>
                  <a:lnTo>
                    <a:pt x="1" y="764"/>
                  </a:lnTo>
                  <a:lnTo>
                    <a:pt x="2" y="733"/>
                  </a:lnTo>
                  <a:lnTo>
                    <a:pt x="4" y="703"/>
                  </a:lnTo>
                  <a:lnTo>
                    <a:pt x="6" y="673"/>
                  </a:lnTo>
                  <a:lnTo>
                    <a:pt x="9" y="641"/>
                  </a:lnTo>
                  <a:lnTo>
                    <a:pt x="13" y="611"/>
                  </a:lnTo>
                  <a:lnTo>
                    <a:pt x="16" y="581"/>
                  </a:lnTo>
                  <a:lnTo>
                    <a:pt x="22" y="551"/>
                  </a:lnTo>
                  <a:lnTo>
                    <a:pt x="27" y="521"/>
                  </a:lnTo>
                  <a:lnTo>
                    <a:pt x="33" y="491"/>
                  </a:lnTo>
                  <a:lnTo>
                    <a:pt x="41" y="459"/>
                  </a:lnTo>
                  <a:lnTo>
                    <a:pt x="48" y="429"/>
                  </a:lnTo>
                  <a:lnTo>
                    <a:pt x="57" y="399"/>
                  </a:lnTo>
                  <a:lnTo>
                    <a:pt x="67" y="367"/>
                  </a:lnTo>
                  <a:lnTo>
                    <a:pt x="78" y="336"/>
                  </a:lnTo>
                  <a:lnTo>
                    <a:pt x="90" y="305"/>
                  </a:lnTo>
                  <a:lnTo>
                    <a:pt x="103" y="272"/>
                  </a:lnTo>
                  <a:lnTo>
                    <a:pt x="117" y="240"/>
                  </a:lnTo>
                  <a:lnTo>
                    <a:pt x="131" y="207"/>
                  </a:lnTo>
                  <a:lnTo>
                    <a:pt x="148" y="175"/>
                  </a:lnTo>
                  <a:lnTo>
                    <a:pt x="173" y="123"/>
                  </a:lnTo>
                  <a:lnTo>
                    <a:pt x="220" y="120"/>
                  </a:lnTo>
                  <a:lnTo>
                    <a:pt x="243" y="120"/>
                  </a:lnTo>
                  <a:lnTo>
                    <a:pt x="265" y="121"/>
                  </a:lnTo>
                  <a:lnTo>
                    <a:pt x="287" y="122"/>
                  </a:lnTo>
                  <a:lnTo>
                    <a:pt x="307" y="125"/>
                  </a:lnTo>
                  <a:lnTo>
                    <a:pt x="328" y="128"/>
                  </a:lnTo>
                  <a:lnTo>
                    <a:pt x="347" y="131"/>
                  </a:lnTo>
                  <a:lnTo>
                    <a:pt x="366" y="135"/>
                  </a:lnTo>
                  <a:lnTo>
                    <a:pt x="383" y="140"/>
                  </a:lnTo>
                  <a:lnTo>
                    <a:pt x="401" y="145"/>
                  </a:lnTo>
                  <a:lnTo>
                    <a:pt x="417" y="151"/>
                  </a:lnTo>
                  <a:lnTo>
                    <a:pt x="434" y="157"/>
                  </a:lnTo>
                  <a:lnTo>
                    <a:pt x="465" y="169"/>
                  </a:lnTo>
                  <a:lnTo>
                    <a:pt x="494" y="183"/>
                  </a:lnTo>
                  <a:lnTo>
                    <a:pt x="522" y="198"/>
                  </a:lnTo>
                  <a:lnTo>
                    <a:pt x="551" y="213"/>
                  </a:lnTo>
                  <a:lnTo>
                    <a:pt x="580" y="229"/>
                  </a:lnTo>
                  <a:lnTo>
                    <a:pt x="579" y="228"/>
                  </a:lnTo>
                  <a:lnTo>
                    <a:pt x="609" y="243"/>
                  </a:lnTo>
                  <a:lnTo>
                    <a:pt x="608" y="243"/>
                  </a:lnTo>
                  <a:lnTo>
                    <a:pt x="623" y="250"/>
                  </a:lnTo>
                  <a:lnTo>
                    <a:pt x="638" y="257"/>
                  </a:lnTo>
                  <a:lnTo>
                    <a:pt x="637" y="257"/>
                  </a:lnTo>
                  <a:lnTo>
                    <a:pt x="654" y="264"/>
                  </a:lnTo>
                  <a:lnTo>
                    <a:pt x="653" y="263"/>
                  </a:lnTo>
                  <a:lnTo>
                    <a:pt x="671" y="270"/>
                  </a:lnTo>
                  <a:lnTo>
                    <a:pt x="669" y="270"/>
                  </a:lnTo>
                  <a:lnTo>
                    <a:pt x="687" y="276"/>
                  </a:lnTo>
                  <a:lnTo>
                    <a:pt x="686" y="276"/>
                  </a:lnTo>
                  <a:lnTo>
                    <a:pt x="704" y="282"/>
                  </a:lnTo>
                  <a:lnTo>
                    <a:pt x="703" y="282"/>
                  </a:lnTo>
                  <a:lnTo>
                    <a:pt x="721" y="287"/>
                  </a:lnTo>
                  <a:lnTo>
                    <a:pt x="720" y="287"/>
                  </a:lnTo>
                  <a:lnTo>
                    <a:pt x="740" y="292"/>
                  </a:lnTo>
                  <a:lnTo>
                    <a:pt x="709" y="297"/>
                  </a:lnTo>
                  <a:lnTo>
                    <a:pt x="717" y="292"/>
                  </a:lnTo>
                  <a:lnTo>
                    <a:pt x="716" y="293"/>
                  </a:lnTo>
                  <a:lnTo>
                    <a:pt x="724" y="288"/>
                  </a:lnTo>
                  <a:lnTo>
                    <a:pt x="721" y="289"/>
                  </a:lnTo>
                  <a:lnTo>
                    <a:pt x="735" y="279"/>
                  </a:lnTo>
                  <a:lnTo>
                    <a:pt x="732" y="281"/>
                  </a:lnTo>
                  <a:lnTo>
                    <a:pt x="745" y="271"/>
                  </a:lnTo>
                  <a:lnTo>
                    <a:pt x="742" y="273"/>
                  </a:lnTo>
                  <a:lnTo>
                    <a:pt x="753" y="262"/>
                  </a:lnTo>
                  <a:lnTo>
                    <a:pt x="751" y="265"/>
                  </a:lnTo>
                  <a:lnTo>
                    <a:pt x="761" y="253"/>
                  </a:lnTo>
                  <a:lnTo>
                    <a:pt x="759" y="255"/>
                  </a:lnTo>
                  <a:lnTo>
                    <a:pt x="768" y="242"/>
                  </a:lnTo>
                  <a:lnTo>
                    <a:pt x="766" y="245"/>
                  </a:lnTo>
                  <a:lnTo>
                    <a:pt x="774" y="231"/>
                  </a:lnTo>
                  <a:lnTo>
                    <a:pt x="773" y="233"/>
                  </a:lnTo>
                  <a:lnTo>
                    <a:pt x="780" y="217"/>
                  </a:lnTo>
                  <a:lnTo>
                    <a:pt x="780" y="218"/>
                  </a:lnTo>
                  <a:lnTo>
                    <a:pt x="783" y="209"/>
                  </a:lnTo>
                  <a:lnTo>
                    <a:pt x="783" y="210"/>
                  </a:lnTo>
                  <a:lnTo>
                    <a:pt x="787" y="201"/>
                  </a:lnTo>
                  <a:lnTo>
                    <a:pt x="787" y="202"/>
                  </a:lnTo>
                  <a:lnTo>
                    <a:pt x="790" y="193"/>
                  </a:lnTo>
                  <a:lnTo>
                    <a:pt x="789" y="194"/>
                  </a:lnTo>
                  <a:lnTo>
                    <a:pt x="792" y="184"/>
                  </a:lnTo>
                  <a:lnTo>
                    <a:pt x="792" y="185"/>
                  </a:lnTo>
                  <a:lnTo>
                    <a:pt x="795" y="175"/>
                  </a:lnTo>
                  <a:lnTo>
                    <a:pt x="799" y="165"/>
                  </a:lnTo>
                  <a:lnTo>
                    <a:pt x="802" y="155"/>
                  </a:lnTo>
                  <a:lnTo>
                    <a:pt x="805" y="143"/>
                  </a:lnTo>
                  <a:lnTo>
                    <a:pt x="805" y="144"/>
                  </a:lnTo>
                  <a:lnTo>
                    <a:pt x="809" y="132"/>
                  </a:lnTo>
                  <a:lnTo>
                    <a:pt x="812" y="119"/>
                  </a:lnTo>
                  <a:lnTo>
                    <a:pt x="815" y="106"/>
                  </a:lnTo>
                  <a:lnTo>
                    <a:pt x="819" y="93"/>
                  </a:lnTo>
                  <a:lnTo>
                    <a:pt x="822" y="79"/>
                  </a:lnTo>
                  <a:lnTo>
                    <a:pt x="826" y="64"/>
                  </a:lnTo>
                  <a:lnTo>
                    <a:pt x="831" y="49"/>
                  </a:lnTo>
                  <a:lnTo>
                    <a:pt x="844" y="0"/>
                  </a:lnTo>
                  <a:lnTo>
                    <a:pt x="916" y="16"/>
                  </a:lnTo>
                  <a:close/>
                </a:path>
              </a:pathLst>
            </a:custGeom>
            <a:solidFill>
              <a:srgbClr val="A6A6A6"/>
            </a:solidFill>
            <a:ln w="0">
              <a:solidFill>
                <a:srgbClr val="A6A6A6"/>
              </a:solidFill>
              <a:prstDash val="solid"/>
              <a:round/>
              <a:headEnd/>
              <a:tailEnd/>
            </a:ln>
          </p:spPr>
          <p:txBody>
            <a:bodyPr/>
            <a:lstStyle/>
            <a:p>
              <a:endParaRPr lang="ja-JP" altLang="en-US"/>
            </a:p>
          </p:txBody>
        </p:sp>
        <p:sp>
          <p:nvSpPr>
            <p:cNvPr id="95" name="Freeform 74"/>
            <p:cNvSpPr>
              <a:spLocks/>
            </p:cNvSpPr>
            <p:nvPr/>
          </p:nvSpPr>
          <p:spPr bwMode="auto">
            <a:xfrm>
              <a:off x="1917246" y="6289448"/>
              <a:ext cx="168275" cy="55563"/>
            </a:xfrm>
            <a:custGeom>
              <a:avLst/>
              <a:gdLst>
                <a:gd name="T0" fmla="*/ 2147483647 w 212"/>
                <a:gd name="T1" fmla="*/ 2147483647 h 70"/>
                <a:gd name="T2" fmla="*/ 2147483647 w 212"/>
                <a:gd name="T3" fmla="*/ 0 h 70"/>
                <a:gd name="T4" fmla="*/ 2147483647 w 212"/>
                <a:gd name="T5" fmla="*/ 2147483647 h 70"/>
                <a:gd name="T6" fmla="*/ 2147483647 w 212"/>
                <a:gd name="T7" fmla="*/ 2147483647 h 70"/>
                <a:gd name="T8" fmla="*/ 2147483647 w 212"/>
                <a:gd name="T9" fmla="*/ 2147483647 h 70"/>
                <a:gd name="T10" fmla="*/ 2147483647 w 212"/>
                <a:gd name="T11" fmla="*/ 2147483647 h 70"/>
                <a:gd name="T12" fmla="*/ 2147483647 w 212"/>
                <a:gd name="T13" fmla="*/ 2147483647 h 70"/>
                <a:gd name="T14" fmla="*/ 2147483647 w 212"/>
                <a:gd name="T15" fmla="*/ 2147483647 h 70"/>
                <a:gd name="T16" fmla="*/ 2147483647 w 212"/>
                <a:gd name="T17" fmla="*/ 2147483647 h 70"/>
                <a:gd name="T18" fmla="*/ 2147483647 w 212"/>
                <a:gd name="T19" fmla="*/ 2147483647 h 70"/>
                <a:gd name="T20" fmla="*/ 2147483647 w 212"/>
                <a:gd name="T21" fmla="*/ 2147483647 h 70"/>
                <a:gd name="T22" fmla="*/ 2147483647 w 212"/>
                <a:gd name="T23" fmla="*/ 2147483647 h 70"/>
                <a:gd name="T24" fmla="*/ 2147483647 w 212"/>
                <a:gd name="T25" fmla="*/ 2147483647 h 70"/>
                <a:gd name="T26" fmla="*/ 2147483647 w 212"/>
                <a:gd name="T27" fmla="*/ 2147483647 h 70"/>
                <a:gd name="T28" fmla="*/ 2147483647 w 212"/>
                <a:gd name="T29" fmla="*/ 2147483647 h 70"/>
                <a:gd name="T30" fmla="*/ 2147483647 w 212"/>
                <a:gd name="T31" fmla="*/ 2147483647 h 70"/>
                <a:gd name="T32" fmla="*/ 2147483647 w 212"/>
                <a:gd name="T33" fmla="*/ 2147483647 h 70"/>
                <a:gd name="T34" fmla="*/ 2147483647 w 212"/>
                <a:gd name="T35" fmla="*/ 2147483647 h 70"/>
                <a:gd name="T36" fmla="*/ 2147483647 w 212"/>
                <a:gd name="T37" fmla="*/ 2147483647 h 70"/>
                <a:gd name="T38" fmla="*/ 2147483647 w 212"/>
                <a:gd name="T39" fmla="*/ 2147483647 h 70"/>
                <a:gd name="T40" fmla="*/ 2147483647 w 212"/>
                <a:gd name="T41" fmla="*/ 2147483647 h 70"/>
                <a:gd name="T42" fmla="*/ 2147483647 w 212"/>
                <a:gd name="T43" fmla="*/ 2147483647 h 70"/>
                <a:gd name="T44" fmla="*/ 2147483647 w 212"/>
                <a:gd name="T45" fmla="*/ 2147483647 h 70"/>
                <a:gd name="T46" fmla="*/ 2147483647 w 212"/>
                <a:gd name="T47" fmla="*/ 2147483647 h 70"/>
                <a:gd name="T48" fmla="*/ 2147483647 w 212"/>
                <a:gd name="T49" fmla="*/ 2147483647 h 70"/>
                <a:gd name="T50" fmla="*/ 0 w 212"/>
                <a:gd name="T51" fmla="*/ 2147483647 h 70"/>
                <a:gd name="T52" fmla="*/ 2147483647 w 212"/>
                <a:gd name="T53" fmla="*/ 2147483647 h 70"/>
                <a:gd name="T54" fmla="*/ 2147483647 w 212"/>
                <a:gd name="T55" fmla="*/ 2147483647 h 70"/>
                <a:gd name="T56" fmla="*/ 2147483647 w 212"/>
                <a:gd name="T57" fmla="*/ 2147483647 h 70"/>
                <a:gd name="T58" fmla="*/ 2147483647 w 212"/>
                <a:gd name="T59" fmla="*/ 2147483647 h 70"/>
                <a:gd name="T60" fmla="*/ 2147483647 w 212"/>
                <a:gd name="T61" fmla="*/ 2147483647 h 70"/>
                <a:gd name="T62" fmla="*/ 2147483647 w 212"/>
                <a:gd name="T63" fmla="*/ 2147483647 h 70"/>
                <a:gd name="T64" fmla="*/ 2147483647 w 212"/>
                <a:gd name="T65" fmla="*/ 2147483647 h 70"/>
                <a:gd name="T66" fmla="*/ 2147483647 w 212"/>
                <a:gd name="T67" fmla="*/ 2147483647 h 70"/>
                <a:gd name="T68" fmla="*/ 2147483647 w 212"/>
                <a:gd name="T69" fmla="*/ 2147483647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70"/>
                <a:gd name="T107" fmla="*/ 212 w 212"/>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70">
                  <a:moveTo>
                    <a:pt x="102" y="1"/>
                  </a:moveTo>
                  <a:lnTo>
                    <a:pt x="124" y="0"/>
                  </a:lnTo>
                  <a:lnTo>
                    <a:pt x="144" y="1"/>
                  </a:lnTo>
                  <a:lnTo>
                    <a:pt x="162" y="3"/>
                  </a:lnTo>
                  <a:lnTo>
                    <a:pt x="179" y="6"/>
                  </a:lnTo>
                  <a:lnTo>
                    <a:pt x="192" y="10"/>
                  </a:lnTo>
                  <a:lnTo>
                    <a:pt x="202" y="15"/>
                  </a:lnTo>
                  <a:lnTo>
                    <a:pt x="208" y="21"/>
                  </a:lnTo>
                  <a:lnTo>
                    <a:pt x="212" y="28"/>
                  </a:lnTo>
                  <a:lnTo>
                    <a:pt x="211" y="31"/>
                  </a:lnTo>
                  <a:lnTo>
                    <a:pt x="210" y="35"/>
                  </a:lnTo>
                  <a:lnTo>
                    <a:pt x="204" y="42"/>
                  </a:lnTo>
                  <a:lnTo>
                    <a:pt x="195" y="48"/>
                  </a:lnTo>
                  <a:lnTo>
                    <a:pt x="182" y="54"/>
                  </a:lnTo>
                  <a:lnTo>
                    <a:pt x="166" y="60"/>
                  </a:lnTo>
                  <a:lnTo>
                    <a:pt x="149" y="64"/>
                  </a:lnTo>
                  <a:lnTo>
                    <a:pt x="130" y="68"/>
                  </a:lnTo>
                  <a:lnTo>
                    <a:pt x="108" y="70"/>
                  </a:lnTo>
                  <a:lnTo>
                    <a:pt x="87" y="70"/>
                  </a:lnTo>
                  <a:lnTo>
                    <a:pt x="67" y="70"/>
                  </a:lnTo>
                  <a:lnTo>
                    <a:pt x="49" y="68"/>
                  </a:lnTo>
                  <a:lnTo>
                    <a:pt x="33" y="65"/>
                  </a:lnTo>
                  <a:lnTo>
                    <a:pt x="19" y="61"/>
                  </a:lnTo>
                  <a:lnTo>
                    <a:pt x="10" y="54"/>
                  </a:lnTo>
                  <a:lnTo>
                    <a:pt x="3" y="49"/>
                  </a:lnTo>
                  <a:lnTo>
                    <a:pt x="0" y="42"/>
                  </a:lnTo>
                  <a:lnTo>
                    <a:pt x="1" y="38"/>
                  </a:lnTo>
                  <a:lnTo>
                    <a:pt x="2" y="35"/>
                  </a:lnTo>
                  <a:lnTo>
                    <a:pt x="7" y="28"/>
                  </a:lnTo>
                  <a:lnTo>
                    <a:pt x="16" y="22"/>
                  </a:lnTo>
                  <a:lnTo>
                    <a:pt x="29" y="16"/>
                  </a:lnTo>
                  <a:lnTo>
                    <a:pt x="44" y="11"/>
                  </a:lnTo>
                  <a:lnTo>
                    <a:pt x="61" y="6"/>
                  </a:lnTo>
                  <a:lnTo>
                    <a:pt x="81" y="3"/>
                  </a:lnTo>
                  <a:lnTo>
                    <a:pt x="102" y="1"/>
                  </a:lnTo>
                  <a:close/>
                </a:path>
              </a:pathLst>
            </a:custGeom>
            <a:solidFill>
              <a:srgbClr val="FFFFFF"/>
            </a:solidFill>
            <a:ln w="9525">
              <a:noFill/>
              <a:round/>
              <a:headEnd/>
              <a:tailEnd/>
            </a:ln>
          </p:spPr>
          <p:txBody>
            <a:bodyPr/>
            <a:lstStyle/>
            <a:p>
              <a:endParaRPr lang="ja-JP" altLang="en-US"/>
            </a:p>
          </p:txBody>
        </p:sp>
        <p:sp>
          <p:nvSpPr>
            <p:cNvPr id="96" name="Freeform 75"/>
            <p:cNvSpPr>
              <a:spLocks noEditPoints="1"/>
            </p:cNvSpPr>
            <p:nvPr/>
          </p:nvSpPr>
          <p:spPr bwMode="auto">
            <a:xfrm>
              <a:off x="1909308" y="6283098"/>
              <a:ext cx="182563" cy="68263"/>
            </a:xfrm>
            <a:custGeom>
              <a:avLst/>
              <a:gdLst>
                <a:gd name="T0" fmla="*/ 2147483647 w 230"/>
                <a:gd name="T1" fmla="*/ 0 h 87"/>
                <a:gd name="T2" fmla="*/ 2147483647 w 230"/>
                <a:gd name="T3" fmla="*/ 0 h 87"/>
                <a:gd name="T4" fmla="*/ 2147483647 w 230"/>
                <a:gd name="T5" fmla="*/ 0 h 87"/>
                <a:gd name="T6" fmla="*/ 2147483647 w 230"/>
                <a:gd name="T7" fmla="*/ 0 h 87"/>
                <a:gd name="T8" fmla="*/ 2147483647 w 230"/>
                <a:gd name="T9" fmla="*/ 0 h 87"/>
                <a:gd name="T10" fmla="*/ 2147483647 w 230"/>
                <a:gd name="T11" fmla="*/ 0 h 87"/>
                <a:gd name="T12" fmla="*/ 2147483647 w 230"/>
                <a:gd name="T13" fmla="*/ 0 h 87"/>
                <a:gd name="T14" fmla="*/ 2147483647 w 230"/>
                <a:gd name="T15" fmla="*/ 0 h 87"/>
                <a:gd name="T16" fmla="*/ 2147483647 w 230"/>
                <a:gd name="T17" fmla="*/ 0 h 87"/>
                <a:gd name="T18" fmla="*/ 2147483647 w 230"/>
                <a:gd name="T19" fmla="*/ 0 h 87"/>
                <a:gd name="T20" fmla="*/ 2147483647 w 230"/>
                <a:gd name="T21" fmla="*/ 2147483647 h 87"/>
                <a:gd name="T22" fmla="*/ 2147483647 w 230"/>
                <a:gd name="T23" fmla="*/ 2147483647 h 87"/>
                <a:gd name="T24" fmla="*/ 2147483647 w 230"/>
                <a:gd name="T25" fmla="*/ 2147483647 h 87"/>
                <a:gd name="T26" fmla="*/ 2147483647 w 230"/>
                <a:gd name="T27" fmla="*/ 2147483647 h 87"/>
                <a:gd name="T28" fmla="*/ 2147483647 w 230"/>
                <a:gd name="T29" fmla="*/ 2147483647 h 87"/>
                <a:gd name="T30" fmla="*/ 2147483647 w 230"/>
                <a:gd name="T31" fmla="*/ 2147483647 h 87"/>
                <a:gd name="T32" fmla="*/ 2147483647 w 230"/>
                <a:gd name="T33" fmla="*/ 2147483647 h 87"/>
                <a:gd name="T34" fmla="*/ 2147483647 w 230"/>
                <a:gd name="T35" fmla="*/ 0 h 87"/>
                <a:gd name="T36" fmla="*/ 2147483647 w 230"/>
                <a:gd name="T37" fmla="*/ 0 h 87"/>
                <a:gd name="T38" fmla="*/ 0 w 230"/>
                <a:gd name="T39" fmla="*/ 0 h 87"/>
                <a:gd name="T40" fmla="*/ 2147483647 w 230"/>
                <a:gd name="T41" fmla="*/ 0 h 87"/>
                <a:gd name="T42" fmla="*/ 2147483647 w 230"/>
                <a:gd name="T43" fmla="*/ 0 h 87"/>
                <a:gd name="T44" fmla="*/ 2147483647 w 230"/>
                <a:gd name="T45" fmla="*/ 0 h 87"/>
                <a:gd name="T46" fmla="*/ 2147483647 w 230"/>
                <a:gd name="T47" fmla="*/ 0 h 87"/>
                <a:gd name="T48" fmla="*/ 2147483647 w 230"/>
                <a:gd name="T49" fmla="*/ 0 h 87"/>
                <a:gd name="T50" fmla="*/ 2147483647 w 230"/>
                <a:gd name="T51" fmla="*/ 0 h 87"/>
                <a:gd name="T52" fmla="*/ 2147483647 w 230"/>
                <a:gd name="T53" fmla="*/ 0 h 87"/>
                <a:gd name="T54" fmla="*/ 2147483647 w 230"/>
                <a:gd name="T55" fmla="*/ 0 h 87"/>
                <a:gd name="T56" fmla="*/ 2147483647 w 230"/>
                <a:gd name="T57" fmla="*/ 0 h 87"/>
                <a:gd name="T58" fmla="*/ 2147483647 w 230"/>
                <a:gd name="T59" fmla="*/ 0 h 87"/>
                <a:gd name="T60" fmla="*/ 2147483647 w 230"/>
                <a:gd name="T61" fmla="*/ 0 h 87"/>
                <a:gd name="T62" fmla="*/ 2147483647 w 230"/>
                <a:gd name="T63" fmla="*/ 0 h 87"/>
                <a:gd name="T64" fmla="*/ 2147483647 w 230"/>
                <a:gd name="T65" fmla="*/ 0 h 87"/>
                <a:gd name="T66" fmla="*/ 2147483647 w 230"/>
                <a:gd name="T67" fmla="*/ 0 h 87"/>
                <a:gd name="T68" fmla="*/ 2147483647 w 230"/>
                <a:gd name="T69" fmla="*/ 0 h 87"/>
                <a:gd name="T70" fmla="*/ 2147483647 w 230"/>
                <a:gd name="T71" fmla="*/ 2147483647 h 87"/>
                <a:gd name="T72" fmla="*/ 2147483647 w 230"/>
                <a:gd name="T73" fmla="*/ 2147483647 h 87"/>
                <a:gd name="T74" fmla="*/ 2147483647 w 230"/>
                <a:gd name="T75" fmla="*/ 2147483647 h 87"/>
                <a:gd name="T76" fmla="*/ 2147483647 w 230"/>
                <a:gd name="T77" fmla="*/ 2147483647 h 87"/>
                <a:gd name="T78" fmla="*/ 2147483647 w 230"/>
                <a:gd name="T79" fmla="*/ 0 h 87"/>
                <a:gd name="T80" fmla="*/ 2147483647 w 230"/>
                <a:gd name="T81" fmla="*/ 0 h 87"/>
                <a:gd name="T82" fmla="*/ 2147483647 w 230"/>
                <a:gd name="T83" fmla="*/ 0 h 87"/>
                <a:gd name="T84" fmla="*/ 2147483647 w 230"/>
                <a:gd name="T85" fmla="*/ 0 h 87"/>
                <a:gd name="T86" fmla="*/ 2147483647 w 230"/>
                <a:gd name="T87" fmla="*/ 0 h 87"/>
                <a:gd name="T88" fmla="*/ 2147483647 w 230"/>
                <a:gd name="T89" fmla="*/ 0 h 87"/>
                <a:gd name="T90" fmla="*/ 2147483647 w 230"/>
                <a:gd name="T91" fmla="*/ 0 h 87"/>
                <a:gd name="T92" fmla="*/ 2147483647 w 230"/>
                <a:gd name="T93" fmla="*/ 0 h 87"/>
                <a:gd name="T94" fmla="*/ 2147483647 w 230"/>
                <a:gd name="T95" fmla="*/ 0 h 87"/>
                <a:gd name="T96" fmla="*/ 2147483647 w 230"/>
                <a:gd name="T97" fmla="*/ 0 h 87"/>
                <a:gd name="T98" fmla="*/ 2147483647 w 230"/>
                <a:gd name="T99" fmla="*/ 0 h 87"/>
                <a:gd name="T100" fmla="*/ 2147483647 w 230"/>
                <a:gd name="T101" fmla="*/ 0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
                <a:gd name="T154" fmla="*/ 0 h 87"/>
                <a:gd name="T155" fmla="*/ 230 w 23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 h="87">
                  <a:moveTo>
                    <a:pt x="111" y="1"/>
                  </a:moveTo>
                  <a:lnTo>
                    <a:pt x="132" y="0"/>
                  </a:lnTo>
                  <a:lnTo>
                    <a:pt x="143" y="0"/>
                  </a:lnTo>
                  <a:lnTo>
                    <a:pt x="153" y="1"/>
                  </a:lnTo>
                  <a:lnTo>
                    <a:pt x="163" y="1"/>
                  </a:lnTo>
                  <a:lnTo>
                    <a:pt x="173" y="3"/>
                  </a:lnTo>
                  <a:lnTo>
                    <a:pt x="181" y="4"/>
                  </a:lnTo>
                  <a:lnTo>
                    <a:pt x="190" y="6"/>
                  </a:lnTo>
                  <a:lnTo>
                    <a:pt x="198" y="8"/>
                  </a:lnTo>
                  <a:lnTo>
                    <a:pt x="204" y="10"/>
                  </a:lnTo>
                  <a:lnTo>
                    <a:pt x="211" y="13"/>
                  </a:lnTo>
                  <a:lnTo>
                    <a:pt x="216" y="16"/>
                  </a:lnTo>
                  <a:lnTo>
                    <a:pt x="217" y="17"/>
                  </a:lnTo>
                  <a:lnTo>
                    <a:pt x="221" y="20"/>
                  </a:lnTo>
                  <a:lnTo>
                    <a:pt x="222" y="21"/>
                  </a:lnTo>
                  <a:lnTo>
                    <a:pt x="225" y="24"/>
                  </a:lnTo>
                  <a:lnTo>
                    <a:pt x="226" y="25"/>
                  </a:lnTo>
                  <a:lnTo>
                    <a:pt x="227" y="29"/>
                  </a:lnTo>
                  <a:lnTo>
                    <a:pt x="228" y="31"/>
                  </a:lnTo>
                  <a:lnTo>
                    <a:pt x="230" y="34"/>
                  </a:lnTo>
                  <a:lnTo>
                    <a:pt x="230" y="36"/>
                  </a:lnTo>
                  <a:lnTo>
                    <a:pt x="230" y="40"/>
                  </a:lnTo>
                  <a:lnTo>
                    <a:pt x="228" y="42"/>
                  </a:lnTo>
                  <a:lnTo>
                    <a:pt x="227" y="46"/>
                  </a:lnTo>
                  <a:lnTo>
                    <a:pt x="226" y="47"/>
                  </a:lnTo>
                  <a:lnTo>
                    <a:pt x="224" y="51"/>
                  </a:lnTo>
                  <a:lnTo>
                    <a:pt x="223" y="52"/>
                  </a:lnTo>
                  <a:lnTo>
                    <a:pt x="220" y="55"/>
                  </a:lnTo>
                  <a:lnTo>
                    <a:pt x="215" y="59"/>
                  </a:lnTo>
                  <a:lnTo>
                    <a:pt x="209" y="63"/>
                  </a:lnTo>
                  <a:lnTo>
                    <a:pt x="202" y="67"/>
                  </a:lnTo>
                  <a:lnTo>
                    <a:pt x="195" y="70"/>
                  </a:lnTo>
                  <a:lnTo>
                    <a:pt x="188" y="73"/>
                  </a:lnTo>
                  <a:lnTo>
                    <a:pt x="179" y="76"/>
                  </a:lnTo>
                  <a:lnTo>
                    <a:pt x="170" y="78"/>
                  </a:lnTo>
                  <a:lnTo>
                    <a:pt x="161" y="80"/>
                  </a:lnTo>
                  <a:lnTo>
                    <a:pt x="150" y="82"/>
                  </a:lnTo>
                  <a:lnTo>
                    <a:pt x="140" y="84"/>
                  </a:lnTo>
                  <a:lnTo>
                    <a:pt x="118" y="86"/>
                  </a:lnTo>
                  <a:lnTo>
                    <a:pt x="96" y="87"/>
                  </a:lnTo>
                  <a:lnTo>
                    <a:pt x="86" y="87"/>
                  </a:lnTo>
                  <a:lnTo>
                    <a:pt x="76" y="86"/>
                  </a:lnTo>
                  <a:lnTo>
                    <a:pt x="66" y="85"/>
                  </a:lnTo>
                  <a:lnTo>
                    <a:pt x="56" y="84"/>
                  </a:lnTo>
                  <a:lnTo>
                    <a:pt x="47" y="83"/>
                  </a:lnTo>
                  <a:lnTo>
                    <a:pt x="40" y="81"/>
                  </a:lnTo>
                  <a:lnTo>
                    <a:pt x="32" y="79"/>
                  </a:lnTo>
                  <a:lnTo>
                    <a:pt x="25" y="76"/>
                  </a:lnTo>
                  <a:lnTo>
                    <a:pt x="19" y="74"/>
                  </a:lnTo>
                  <a:lnTo>
                    <a:pt x="13" y="71"/>
                  </a:lnTo>
                  <a:lnTo>
                    <a:pt x="12" y="70"/>
                  </a:lnTo>
                  <a:lnTo>
                    <a:pt x="9" y="67"/>
                  </a:lnTo>
                  <a:lnTo>
                    <a:pt x="7" y="66"/>
                  </a:lnTo>
                  <a:lnTo>
                    <a:pt x="4" y="62"/>
                  </a:lnTo>
                  <a:lnTo>
                    <a:pt x="3" y="60"/>
                  </a:lnTo>
                  <a:lnTo>
                    <a:pt x="2" y="57"/>
                  </a:lnTo>
                  <a:lnTo>
                    <a:pt x="1" y="55"/>
                  </a:lnTo>
                  <a:lnTo>
                    <a:pt x="0" y="52"/>
                  </a:lnTo>
                  <a:lnTo>
                    <a:pt x="0" y="49"/>
                  </a:lnTo>
                  <a:lnTo>
                    <a:pt x="0" y="46"/>
                  </a:lnTo>
                  <a:lnTo>
                    <a:pt x="1" y="44"/>
                  </a:lnTo>
                  <a:lnTo>
                    <a:pt x="2" y="40"/>
                  </a:lnTo>
                  <a:lnTo>
                    <a:pt x="3" y="38"/>
                  </a:lnTo>
                  <a:lnTo>
                    <a:pt x="5" y="35"/>
                  </a:lnTo>
                  <a:lnTo>
                    <a:pt x="6" y="34"/>
                  </a:lnTo>
                  <a:lnTo>
                    <a:pt x="10" y="30"/>
                  </a:lnTo>
                  <a:lnTo>
                    <a:pt x="14" y="26"/>
                  </a:lnTo>
                  <a:lnTo>
                    <a:pt x="21" y="23"/>
                  </a:lnTo>
                  <a:lnTo>
                    <a:pt x="27" y="19"/>
                  </a:lnTo>
                  <a:lnTo>
                    <a:pt x="34" y="16"/>
                  </a:lnTo>
                  <a:lnTo>
                    <a:pt x="42" y="13"/>
                  </a:lnTo>
                  <a:lnTo>
                    <a:pt x="51" y="11"/>
                  </a:lnTo>
                  <a:lnTo>
                    <a:pt x="59" y="8"/>
                  </a:lnTo>
                  <a:lnTo>
                    <a:pt x="69" y="6"/>
                  </a:lnTo>
                  <a:lnTo>
                    <a:pt x="78" y="4"/>
                  </a:lnTo>
                  <a:lnTo>
                    <a:pt x="89" y="3"/>
                  </a:lnTo>
                  <a:lnTo>
                    <a:pt x="111" y="1"/>
                  </a:lnTo>
                  <a:close/>
                  <a:moveTo>
                    <a:pt x="93" y="19"/>
                  </a:moveTo>
                  <a:lnTo>
                    <a:pt x="83" y="21"/>
                  </a:lnTo>
                  <a:lnTo>
                    <a:pt x="73" y="22"/>
                  </a:lnTo>
                  <a:lnTo>
                    <a:pt x="65" y="24"/>
                  </a:lnTo>
                  <a:lnTo>
                    <a:pt x="56" y="27"/>
                  </a:lnTo>
                  <a:lnTo>
                    <a:pt x="48" y="29"/>
                  </a:lnTo>
                  <a:lnTo>
                    <a:pt x="42" y="31"/>
                  </a:lnTo>
                  <a:lnTo>
                    <a:pt x="36" y="34"/>
                  </a:lnTo>
                  <a:lnTo>
                    <a:pt x="31" y="36"/>
                  </a:lnTo>
                  <a:lnTo>
                    <a:pt x="26" y="39"/>
                  </a:lnTo>
                  <a:lnTo>
                    <a:pt x="23" y="42"/>
                  </a:lnTo>
                  <a:lnTo>
                    <a:pt x="20" y="45"/>
                  </a:lnTo>
                  <a:lnTo>
                    <a:pt x="21" y="44"/>
                  </a:lnTo>
                  <a:lnTo>
                    <a:pt x="19" y="47"/>
                  </a:lnTo>
                  <a:lnTo>
                    <a:pt x="20" y="45"/>
                  </a:lnTo>
                  <a:lnTo>
                    <a:pt x="19" y="49"/>
                  </a:lnTo>
                  <a:lnTo>
                    <a:pt x="19" y="47"/>
                  </a:lnTo>
                  <a:lnTo>
                    <a:pt x="19" y="50"/>
                  </a:lnTo>
                  <a:lnTo>
                    <a:pt x="19" y="48"/>
                  </a:lnTo>
                  <a:lnTo>
                    <a:pt x="19" y="51"/>
                  </a:lnTo>
                  <a:lnTo>
                    <a:pt x="19" y="49"/>
                  </a:lnTo>
                  <a:lnTo>
                    <a:pt x="20" y="53"/>
                  </a:lnTo>
                  <a:lnTo>
                    <a:pt x="19" y="51"/>
                  </a:lnTo>
                  <a:lnTo>
                    <a:pt x="22" y="54"/>
                  </a:lnTo>
                  <a:lnTo>
                    <a:pt x="21" y="53"/>
                  </a:lnTo>
                  <a:lnTo>
                    <a:pt x="24" y="56"/>
                  </a:lnTo>
                  <a:lnTo>
                    <a:pt x="23" y="55"/>
                  </a:lnTo>
                  <a:lnTo>
                    <a:pt x="27" y="58"/>
                  </a:lnTo>
                  <a:lnTo>
                    <a:pt x="32" y="60"/>
                  </a:lnTo>
                  <a:lnTo>
                    <a:pt x="37" y="62"/>
                  </a:lnTo>
                  <a:lnTo>
                    <a:pt x="44" y="64"/>
                  </a:lnTo>
                  <a:lnTo>
                    <a:pt x="52" y="66"/>
                  </a:lnTo>
                  <a:lnTo>
                    <a:pt x="59" y="68"/>
                  </a:lnTo>
                  <a:lnTo>
                    <a:pt x="67" y="69"/>
                  </a:lnTo>
                  <a:lnTo>
                    <a:pt x="76" y="69"/>
                  </a:lnTo>
                  <a:lnTo>
                    <a:pt x="86" y="70"/>
                  </a:lnTo>
                  <a:lnTo>
                    <a:pt x="96" y="70"/>
                  </a:lnTo>
                  <a:lnTo>
                    <a:pt x="117" y="69"/>
                  </a:lnTo>
                  <a:lnTo>
                    <a:pt x="137" y="67"/>
                  </a:lnTo>
                  <a:lnTo>
                    <a:pt x="147" y="66"/>
                  </a:lnTo>
                  <a:lnTo>
                    <a:pt x="156" y="63"/>
                  </a:lnTo>
                  <a:lnTo>
                    <a:pt x="164" y="61"/>
                  </a:lnTo>
                  <a:lnTo>
                    <a:pt x="173" y="59"/>
                  </a:lnTo>
                  <a:lnTo>
                    <a:pt x="181" y="57"/>
                  </a:lnTo>
                  <a:lnTo>
                    <a:pt x="188" y="54"/>
                  </a:lnTo>
                  <a:lnTo>
                    <a:pt x="193" y="52"/>
                  </a:lnTo>
                  <a:lnTo>
                    <a:pt x="199" y="49"/>
                  </a:lnTo>
                  <a:lnTo>
                    <a:pt x="203" y="47"/>
                  </a:lnTo>
                  <a:lnTo>
                    <a:pt x="206" y="44"/>
                  </a:lnTo>
                  <a:lnTo>
                    <a:pt x="210" y="41"/>
                  </a:lnTo>
                  <a:lnTo>
                    <a:pt x="209" y="42"/>
                  </a:lnTo>
                  <a:lnTo>
                    <a:pt x="211" y="38"/>
                  </a:lnTo>
                  <a:lnTo>
                    <a:pt x="210" y="40"/>
                  </a:lnTo>
                  <a:lnTo>
                    <a:pt x="211" y="37"/>
                  </a:lnTo>
                  <a:lnTo>
                    <a:pt x="211" y="39"/>
                  </a:lnTo>
                  <a:lnTo>
                    <a:pt x="211" y="35"/>
                  </a:lnTo>
                  <a:lnTo>
                    <a:pt x="211" y="38"/>
                  </a:lnTo>
                  <a:lnTo>
                    <a:pt x="211" y="34"/>
                  </a:lnTo>
                  <a:lnTo>
                    <a:pt x="211" y="36"/>
                  </a:lnTo>
                  <a:lnTo>
                    <a:pt x="210" y="33"/>
                  </a:lnTo>
                  <a:lnTo>
                    <a:pt x="211" y="35"/>
                  </a:lnTo>
                  <a:lnTo>
                    <a:pt x="207" y="32"/>
                  </a:lnTo>
                  <a:lnTo>
                    <a:pt x="209" y="32"/>
                  </a:lnTo>
                  <a:lnTo>
                    <a:pt x="205" y="30"/>
                  </a:lnTo>
                  <a:lnTo>
                    <a:pt x="206" y="30"/>
                  </a:lnTo>
                  <a:lnTo>
                    <a:pt x="202" y="28"/>
                  </a:lnTo>
                  <a:lnTo>
                    <a:pt x="198" y="26"/>
                  </a:lnTo>
                  <a:lnTo>
                    <a:pt x="192" y="24"/>
                  </a:lnTo>
                  <a:lnTo>
                    <a:pt x="185" y="22"/>
                  </a:lnTo>
                  <a:lnTo>
                    <a:pt x="178" y="20"/>
                  </a:lnTo>
                  <a:lnTo>
                    <a:pt x="170" y="19"/>
                  </a:lnTo>
                  <a:lnTo>
                    <a:pt x="162" y="18"/>
                  </a:lnTo>
                  <a:lnTo>
                    <a:pt x="152" y="17"/>
                  </a:lnTo>
                  <a:lnTo>
                    <a:pt x="143" y="17"/>
                  </a:lnTo>
                  <a:lnTo>
                    <a:pt x="133" y="17"/>
                  </a:lnTo>
                  <a:lnTo>
                    <a:pt x="112" y="17"/>
                  </a:lnTo>
                  <a:lnTo>
                    <a:pt x="93" y="19"/>
                  </a:lnTo>
                  <a:close/>
                </a:path>
              </a:pathLst>
            </a:custGeom>
            <a:solidFill>
              <a:srgbClr val="000000"/>
            </a:solidFill>
            <a:ln w="0">
              <a:solidFill>
                <a:srgbClr val="000000"/>
              </a:solidFill>
              <a:prstDash val="solid"/>
              <a:round/>
              <a:headEnd/>
              <a:tailEnd/>
            </a:ln>
          </p:spPr>
          <p:txBody>
            <a:bodyPr/>
            <a:lstStyle/>
            <a:p>
              <a:endParaRPr lang="ja-JP" altLang="en-US"/>
            </a:p>
          </p:txBody>
        </p:sp>
        <p:sp>
          <p:nvSpPr>
            <p:cNvPr id="97" name="Rectangle 76"/>
            <p:cNvSpPr>
              <a:spLocks noChangeArrowheads="1"/>
            </p:cNvSpPr>
            <p:nvPr/>
          </p:nvSpPr>
          <p:spPr bwMode="auto">
            <a:xfrm>
              <a:off x="3231696" y="6633935"/>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98" name="Freeform 78"/>
            <p:cNvSpPr>
              <a:spLocks/>
            </p:cNvSpPr>
            <p:nvPr/>
          </p:nvSpPr>
          <p:spPr bwMode="auto">
            <a:xfrm>
              <a:off x="3082471" y="7630885"/>
              <a:ext cx="557213" cy="114300"/>
            </a:xfrm>
            <a:custGeom>
              <a:avLst/>
              <a:gdLst>
                <a:gd name="T0" fmla="*/ 0 w 702"/>
                <a:gd name="T1" fmla="*/ 2147483647 h 143"/>
                <a:gd name="T2" fmla="*/ 2147483647 w 702"/>
                <a:gd name="T3" fmla="*/ 2147483647 h 143"/>
                <a:gd name="T4" fmla="*/ 2147483647 w 702"/>
                <a:gd name="T5" fmla="*/ 2147483647 h 143"/>
                <a:gd name="T6" fmla="*/ 2147483647 w 702"/>
                <a:gd name="T7" fmla="*/ 2147483647 h 143"/>
                <a:gd name="T8" fmla="*/ 2147483647 w 702"/>
                <a:gd name="T9" fmla="*/ 0 h 143"/>
                <a:gd name="T10" fmla="*/ 2147483647 w 702"/>
                <a:gd name="T11" fmla="*/ 0 h 143"/>
                <a:gd name="T12" fmla="*/ 2147483647 w 702"/>
                <a:gd name="T13" fmla="*/ 2147483647 h 143"/>
                <a:gd name="T14" fmla="*/ 2147483647 w 702"/>
                <a:gd name="T15" fmla="*/ 2147483647 h 143"/>
                <a:gd name="T16" fmla="*/ 2147483647 w 702"/>
                <a:gd name="T17" fmla="*/ 2147483647 h 143"/>
                <a:gd name="T18" fmla="*/ 2147483647 w 702"/>
                <a:gd name="T19" fmla="*/ 2147483647 h 143"/>
                <a:gd name="T20" fmla="*/ 2147483647 w 702"/>
                <a:gd name="T21" fmla="*/ 2147483647 h 143"/>
                <a:gd name="T22" fmla="*/ 2147483647 w 702"/>
                <a:gd name="T23" fmla="*/ 2147483647 h 143"/>
                <a:gd name="T24" fmla="*/ 2147483647 w 702"/>
                <a:gd name="T25" fmla="*/ 2147483647 h 143"/>
                <a:gd name="T26" fmla="*/ 2147483647 w 702"/>
                <a:gd name="T27" fmla="*/ 2147483647 h 143"/>
                <a:gd name="T28" fmla="*/ 2147483647 w 702"/>
                <a:gd name="T29" fmla="*/ 2147483647 h 143"/>
                <a:gd name="T30" fmla="*/ 2147483647 w 702"/>
                <a:gd name="T31" fmla="*/ 2147483647 h 143"/>
                <a:gd name="T32" fmla="*/ 2147483647 w 702"/>
                <a:gd name="T33" fmla="*/ 2147483647 h 143"/>
                <a:gd name="T34" fmla="*/ 2147483647 w 702"/>
                <a:gd name="T35" fmla="*/ 2147483647 h 143"/>
                <a:gd name="T36" fmla="*/ 2147483647 w 702"/>
                <a:gd name="T37" fmla="*/ 2147483647 h 143"/>
                <a:gd name="T38" fmla="*/ 0 w 702"/>
                <a:gd name="T39" fmla="*/ 2147483647 h 143"/>
                <a:gd name="T40" fmla="*/ 0 w 702"/>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2"/>
                <a:gd name="T64" fmla="*/ 0 h 143"/>
                <a:gd name="T65" fmla="*/ 702 w 702"/>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2" h="143">
                  <a:moveTo>
                    <a:pt x="0" y="23"/>
                  </a:moveTo>
                  <a:lnTo>
                    <a:pt x="1" y="14"/>
                  </a:lnTo>
                  <a:lnTo>
                    <a:pt x="8" y="7"/>
                  </a:lnTo>
                  <a:lnTo>
                    <a:pt x="15" y="1"/>
                  </a:lnTo>
                  <a:lnTo>
                    <a:pt x="25" y="0"/>
                  </a:lnTo>
                  <a:lnTo>
                    <a:pt x="675" y="0"/>
                  </a:lnTo>
                  <a:lnTo>
                    <a:pt x="685" y="1"/>
                  </a:lnTo>
                  <a:lnTo>
                    <a:pt x="694" y="7"/>
                  </a:lnTo>
                  <a:lnTo>
                    <a:pt x="699" y="14"/>
                  </a:lnTo>
                  <a:lnTo>
                    <a:pt x="702" y="23"/>
                  </a:lnTo>
                  <a:lnTo>
                    <a:pt x="702" y="119"/>
                  </a:lnTo>
                  <a:lnTo>
                    <a:pt x="699" y="128"/>
                  </a:lnTo>
                  <a:lnTo>
                    <a:pt x="694" y="136"/>
                  </a:lnTo>
                  <a:lnTo>
                    <a:pt x="685" y="141"/>
                  </a:lnTo>
                  <a:lnTo>
                    <a:pt x="675" y="143"/>
                  </a:lnTo>
                  <a:lnTo>
                    <a:pt x="25" y="143"/>
                  </a:lnTo>
                  <a:lnTo>
                    <a:pt x="15"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99" name="Freeform 79"/>
            <p:cNvSpPr>
              <a:spLocks noEditPoints="1"/>
            </p:cNvSpPr>
            <p:nvPr/>
          </p:nvSpPr>
          <p:spPr bwMode="auto">
            <a:xfrm>
              <a:off x="3079296" y="7627710"/>
              <a:ext cx="563563" cy="196650"/>
            </a:xfrm>
            <a:custGeom>
              <a:avLst/>
              <a:gdLst>
                <a:gd name="T0" fmla="*/ 0 w 710"/>
                <a:gd name="T1" fmla="*/ 2147483647 h 151"/>
                <a:gd name="T2" fmla="*/ 2147483647 w 710"/>
                <a:gd name="T3" fmla="*/ 2147483647 h 151"/>
                <a:gd name="T4" fmla="*/ 2147483647 w 710"/>
                <a:gd name="T5" fmla="*/ 2147483647 h 151"/>
                <a:gd name="T6" fmla="*/ 2147483647 w 710"/>
                <a:gd name="T7" fmla="*/ 2147483647 h 151"/>
                <a:gd name="T8" fmla="*/ 2147483647 w 710"/>
                <a:gd name="T9" fmla="*/ 0 h 151"/>
                <a:gd name="T10" fmla="*/ 2147483647 w 710"/>
                <a:gd name="T11" fmla="*/ 0 h 151"/>
                <a:gd name="T12" fmla="*/ 2147483647 w 710"/>
                <a:gd name="T13" fmla="*/ 2147483647 h 151"/>
                <a:gd name="T14" fmla="*/ 2147483647 w 710"/>
                <a:gd name="T15" fmla="*/ 2147483647 h 151"/>
                <a:gd name="T16" fmla="*/ 2147483647 w 710"/>
                <a:gd name="T17" fmla="*/ 2147483647 h 151"/>
                <a:gd name="T18" fmla="*/ 2147483647 w 710"/>
                <a:gd name="T19" fmla="*/ 2147483647 h 151"/>
                <a:gd name="T20" fmla="*/ 2147483647 w 710"/>
                <a:gd name="T21" fmla="*/ 2147483647 h 151"/>
                <a:gd name="T22" fmla="*/ 2147483647 w 710"/>
                <a:gd name="T23" fmla="*/ 2147483647 h 151"/>
                <a:gd name="T24" fmla="*/ 2147483647 w 710"/>
                <a:gd name="T25" fmla="*/ 2147483647 h 151"/>
                <a:gd name="T26" fmla="*/ 2147483647 w 710"/>
                <a:gd name="T27" fmla="*/ 2147483647 h 151"/>
                <a:gd name="T28" fmla="*/ 2147483647 w 710"/>
                <a:gd name="T29" fmla="*/ 2147483647 h 151"/>
                <a:gd name="T30" fmla="*/ 2147483647 w 710"/>
                <a:gd name="T31" fmla="*/ 2147483647 h 151"/>
                <a:gd name="T32" fmla="*/ 2147483647 w 710"/>
                <a:gd name="T33" fmla="*/ 2147483647 h 151"/>
                <a:gd name="T34" fmla="*/ 2147483647 w 710"/>
                <a:gd name="T35" fmla="*/ 2147483647 h 151"/>
                <a:gd name="T36" fmla="*/ 2147483647 w 710"/>
                <a:gd name="T37" fmla="*/ 2147483647 h 151"/>
                <a:gd name="T38" fmla="*/ 2147483647 w 710"/>
                <a:gd name="T39" fmla="*/ 2147483647 h 151"/>
                <a:gd name="T40" fmla="*/ 0 w 710"/>
                <a:gd name="T41" fmla="*/ 2147483647 h 151"/>
                <a:gd name="T42" fmla="*/ 2147483647 w 710"/>
                <a:gd name="T43" fmla="*/ 2147483647 h 151"/>
                <a:gd name="T44" fmla="*/ 2147483647 w 710"/>
                <a:gd name="T45" fmla="*/ 2147483647 h 151"/>
                <a:gd name="T46" fmla="*/ 2147483647 w 710"/>
                <a:gd name="T47" fmla="*/ 2147483647 h 151"/>
                <a:gd name="T48" fmla="*/ 2147483647 w 710"/>
                <a:gd name="T49" fmla="*/ 2147483647 h 151"/>
                <a:gd name="T50" fmla="*/ 2147483647 w 710"/>
                <a:gd name="T51" fmla="*/ 2147483647 h 151"/>
                <a:gd name="T52" fmla="*/ 2147483647 w 710"/>
                <a:gd name="T53" fmla="*/ 2147483647 h 151"/>
                <a:gd name="T54" fmla="*/ 2147483647 w 710"/>
                <a:gd name="T55" fmla="*/ 2147483647 h 151"/>
                <a:gd name="T56" fmla="*/ 2147483647 w 710"/>
                <a:gd name="T57" fmla="*/ 2147483647 h 151"/>
                <a:gd name="T58" fmla="*/ 2147483647 w 710"/>
                <a:gd name="T59" fmla="*/ 2147483647 h 151"/>
                <a:gd name="T60" fmla="*/ 2147483647 w 710"/>
                <a:gd name="T61" fmla="*/ 2147483647 h 151"/>
                <a:gd name="T62" fmla="*/ 2147483647 w 710"/>
                <a:gd name="T63" fmla="*/ 2147483647 h 151"/>
                <a:gd name="T64" fmla="*/ 2147483647 w 710"/>
                <a:gd name="T65" fmla="*/ 2147483647 h 151"/>
                <a:gd name="T66" fmla="*/ 2147483647 w 710"/>
                <a:gd name="T67" fmla="*/ 2147483647 h 151"/>
                <a:gd name="T68" fmla="*/ 2147483647 w 710"/>
                <a:gd name="T69" fmla="*/ 2147483647 h 151"/>
                <a:gd name="T70" fmla="*/ 2147483647 w 710"/>
                <a:gd name="T71" fmla="*/ 2147483647 h 151"/>
                <a:gd name="T72" fmla="*/ 2147483647 w 710"/>
                <a:gd name="T73" fmla="*/ 2147483647 h 151"/>
                <a:gd name="T74" fmla="*/ 2147483647 w 710"/>
                <a:gd name="T75" fmla="*/ 2147483647 h 151"/>
                <a:gd name="T76" fmla="*/ 2147483647 w 710"/>
                <a:gd name="T77" fmla="*/ 2147483647 h 151"/>
                <a:gd name="T78" fmla="*/ 2147483647 w 710"/>
                <a:gd name="T79" fmla="*/ 2147483647 h 151"/>
                <a:gd name="T80" fmla="*/ 2147483647 w 710"/>
                <a:gd name="T81" fmla="*/ 2147483647 h 151"/>
                <a:gd name="T82" fmla="*/ 2147483647 w 710"/>
                <a:gd name="T83" fmla="*/ 2147483647 h 151"/>
                <a:gd name="T84" fmla="*/ 2147483647 w 710"/>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0"/>
                <a:gd name="T130" fmla="*/ 0 h 151"/>
                <a:gd name="T131" fmla="*/ 710 w 710"/>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0" h="151">
                  <a:moveTo>
                    <a:pt x="0" y="27"/>
                  </a:moveTo>
                  <a:lnTo>
                    <a:pt x="0" y="22"/>
                  </a:lnTo>
                  <a:lnTo>
                    <a:pt x="0" y="21"/>
                  </a:lnTo>
                  <a:lnTo>
                    <a:pt x="2" y="17"/>
                  </a:lnTo>
                  <a:lnTo>
                    <a:pt x="2" y="16"/>
                  </a:lnTo>
                  <a:lnTo>
                    <a:pt x="4" y="12"/>
                  </a:lnTo>
                  <a:lnTo>
                    <a:pt x="5" y="12"/>
                  </a:lnTo>
                  <a:lnTo>
                    <a:pt x="7" y="8"/>
                  </a:lnTo>
                  <a:lnTo>
                    <a:pt x="8" y="7"/>
                  </a:lnTo>
                  <a:lnTo>
                    <a:pt x="13" y="5"/>
                  </a:lnTo>
                  <a:lnTo>
                    <a:pt x="13" y="4"/>
                  </a:lnTo>
                  <a:lnTo>
                    <a:pt x="17" y="2"/>
                  </a:lnTo>
                  <a:lnTo>
                    <a:pt x="18" y="2"/>
                  </a:lnTo>
                  <a:lnTo>
                    <a:pt x="23" y="0"/>
                  </a:lnTo>
                  <a:lnTo>
                    <a:pt x="24" y="0"/>
                  </a:lnTo>
                  <a:lnTo>
                    <a:pt x="29" y="0"/>
                  </a:lnTo>
                  <a:lnTo>
                    <a:pt x="679" y="0"/>
                  </a:lnTo>
                  <a:lnTo>
                    <a:pt x="685" y="0"/>
                  </a:lnTo>
                  <a:lnTo>
                    <a:pt x="686" y="0"/>
                  </a:lnTo>
                  <a:lnTo>
                    <a:pt x="690" y="2"/>
                  </a:lnTo>
                  <a:lnTo>
                    <a:pt x="691" y="2"/>
                  </a:lnTo>
                  <a:lnTo>
                    <a:pt x="696" y="4"/>
                  </a:lnTo>
                  <a:lnTo>
                    <a:pt x="697" y="5"/>
                  </a:lnTo>
                  <a:lnTo>
                    <a:pt x="700" y="7"/>
                  </a:lnTo>
                  <a:lnTo>
                    <a:pt x="701" y="8"/>
                  </a:lnTo>
                  <a:lnTo>
                    <a:pt x="704" y="11"/>
                  </a:lnTo>
                  <a:lnTo>
                    <a:pt x="704" y="12"/>
                  </a:lnTo>
                  <a:lnTo>
                    <a:pt x="707" y="16"/>
                  </a:lnTo>
                  <a:lnTo>
                    <a:pt x="708" y="17"/>
                  </a:lnTo>
                  <a:lnTo>
                    <a:pt x="709" y="21"/>
                  </a:lnTo>
                  <a:lnTo>
                    <a:pt x="709" y="22"/>
                  </a:lnTo>
                  <a:lnTo>
                    <a:pt x="710" y="27"/>
                  </a:lnTo>
                  <a:lnTo>
                    <a:pt x="710" y="123"/>
                  </a:lnTo>
                  <a:lnTo>
                    <a:pt x="709" y="128"/>
                  </a:lnTo>
                  <a:lnTo>
                    <a:pt x="709" y="129"/>
                  </a:lnTo>
                  <a:lnTo>
                    <a:pt x="708" y="133"/>
                  </a:lnTo>
                  <a:lnTo>
                    <a:pt x="707" y="134"/>
                  </a:lnTo>
                  <a:lnTo>
                    <a:pt x="704" y="138"/>
                  </a:lnTo>
                  <a:lnTo>
                    <a:pt x="704" y="139"/>
                  </a:lnTo>
                  <a:lnTo>
                    <a:pt x="701" y="142"/>
                  </a:lnTo>
                  <a:lnTo>
                    <a:pt x="700" y="143"/>
                  </a:lnTo>
                  <a:lnTo>
                    <a:pt x="697" y="146"/>
                  </a:lnTo>
                  <a:lnTo>
                    <a:pt x="696" y="146"/>
                  </a:lnTo>
                  <a:lnTo>
                    <a:pt x="691" y="148"/>
                  </a:lnTo>
                  <a:lnTo>
                    <a:pt x="690" y="149"/>
                  </a:lnTo>
                  <a:lnTo>
                    <a:pt x="686" y="150"/>
                  </a:lnTo>
                  <a:lnTo>
                    <a:pt x="685" y="150"/>
                  </a:lnTo>
                  <a:lnTo>
                    <a:pt x="679" y="151"/>
                  </a:lnTo>
                  <a:lnTo>
                    <a:pt x="29" y="151"/>
                  </a:lnTo>
                  <a:lnTo>
                    <a:pt x="24" y="150"/>
                  </a:lnTo>
                  <a:lnTo>
                    <a:pt x="23" y="150"/>
                  </a:lnTo>
                  <a:lnTo>
                    <a:pt x="18" y="149"/>
                  </a:lnTo>
                  <a:lnTo>
                    <a:pt x="17" y="148"/>
                  </a:lnTo>
                  <a:lnTo>
                    <a:pt x="13" y="146"/>
                  </a:lnTo>
                  <a:lnTo>
                    <a:pt x="12" y="146"/>
                  </a:lnTo>
                  <a:lnTo>
                    <a:pt x="8" y="143"/>
                  </a:lnTo>
                  <a:lnTo>
                    <a:pt x="7" y="142"/>
                  </a:lnTo>
                  <a:lnTo>
                    <a:pt x="5" y="139"/>
                  </a:lnTo>
                  <a:lnTo>
                    <a:pt x="4" y="138"/>
                  </a:lnTo>
                  <a:lnTo>
                    <a:pt x="2" y="134"/>
                  </a:lnTo>
                  <a:lnTo>
                    <a:pt x="2" y="133"/>
                  </a:lnTo>
                  <a:lnTo>
                    <a:pt x="0" y="129"/>
                  </a:lnTo>
                  <a:lnTo>
                    <a:pt x="0" y="128"/>
                  </a:lnTo>
                  <a:lnTo>
                    <a:pt x="0" y="123"/>
                  </a:lnTo>
                  <a:lnTo>
                    <a:pt x="0" y="27"/>
                  </a:lnTo>
                  <a:close/>
                  <a:moveTo>
                    <a:pt x="8" y="123"/>
                  </a:moveTo>
                  <a:lnTo>
                    <a:pt x="8" y="127"/>
                  </a:lnTo>
                  <a:lnTo>
                    <a:pt x="9" y="131"/>
                  </a:lnTo>
                  <a:lnTo>
                    <a:pt x="9" y="130"/>
                  </a:lnTo>
                  <a:lnTo>
                    <a:pt x="12" y="134"/>
                  </a:lnTo>
                  <a:lnTo>
                    <a:pt x="15" y="137"/>
                  </a:lnTo>
                  <a:lnTo>
                    <a:pt x="14" y="137"/>
                  </a:lnTo>
                  <a:lnTo>
                    <a:pt x="18" y="140"/>
                  </a:lnTo>
                  <a:lnTo>
                    <a:pt x="17" y="139"/>
                  </a:lnTo>
                  <a:lnTo>
                    <a:pt x="22" y="141"/>
                  </a:lnTo>
                  <a:lnTo>
                    <a:pt x="21" y="141"/>
                  </a:lnTo>
                  <a:lnTo>
                    <a:pt x="26" y="142"/>
                  </a:lnTo>
                  <a:lnTo>
                    <a:pt x="25" y="142"/>
                  </a:lnTo>
                  <a:lnTo>
                    <a:pt x="29" y="143"/>
                  </a:lnTo>
                  <a:lnTo>
                    <a:pt x="679" y="143"/>
                  </a:lnTo>
                  <a:lnTo>
                    <a:pt x="683" y="142"/>
                  </a:lnTo>
                  <a:lnTo>
                    <a:pt x="688" y="141"/>
                  </a:lnTo>
                  <a:lnTo>
                    <a:pt x="687" y="141"/>
                  </a:lnTo>
                  <a:lnTo>
                    <a:pt x="691" y="139"/>
                  </a:lnTo>
                  <a:lnTo>
                    <a:pt x="691" y="140"/>
                  </a:lnTo>
                  <a:lnTo>
                    <a:pt x="695" y="137"/>
                  </a:lnTo>
                  <a:lnTo>
                    <a:pt x="698" y="134"/>
                  </a:lnTo>
                  <a:lnTo>
                    <a:pt x="697" y="134"/>
                  </a:lnTo>
                  <a:lnTo>
                    <a:pt x="699" y="130"/>
                  </a:lnTo>
                  <a:lnTo>
                    <a:pt x="699" y="131"/>
                  </a:lnTo>
                  <a:lnTo>
                    <a:pt x="700" y="127"/>
                  </a:lnTo>
                  <a:lnTo>
                    <a:pt x="701" y="123"/>
                  </a:lnTo>
                  <a:lnTo>
                    <a:pt x="701" y="28"/>
                  </a:lnTo>
                  <a:lnTo>
                    <a:pt x="700" y="23"/>
                  </a:lnTo>
                  <a:lnTo>
                    <a:pt x="700" y="24"/>
                  </a:lnTo>
                  <a:lnTo>
                    <a:pt x="699" y="19"/>
                  </a:lnTo>
                  <a:lnTo>
                    <a:pt x="699" y="20"/>
                  </a:lnTo>
                  <a:lnTo>
                    <a:pt x="697" y="16"/>
                  </a:lnTo>
                  <a:lnTo>
                    <a:pt x="698" y="17"/>
                  </a:lnTo>
                  <a:lnTo>
                    <a:pt x="695" y="13"/>
                  </a:lnTo>
                  <a:lnTo>
                    <a:pt x="695" y="14"/>
                  </a:lnTo>
                  <a:lnTo>
                    <a:pt x="691" y="11"/>
                  </a:lnTo>
                  <a:lnTo>
                    <a:pt x="687" y="9"/>
                  </a:lnTo>
                  <a:lnTo>
                    <a:pt x="688" y="9"/>
                  </a:lnTo>
                  <a:lnTo>
                    <a:pt x="683" y="8"/>
                  </a:lnTo>
                  <a:lnTo>
                    <a:pt x="679" y="8"/>
                  </a:lnTo>
                  <a:lnTo>
                    <a:pt x="30" y="8"/>
                  </a:lnTo>
                  <a:lnTo>
                    <a:pt x="25" y="8"/>
                  </a:lnTo>
                  <a:lnTo>
                    <a:pt x="26" y="8"/>
                  </a:lnTo>
                  <a:lnTo>
                    <a:pt x="21" y="9"/>
                  </a:lnTo>
                  <a:lnTo>
                    <a:pt x="22" y="9"/>
                  </a:lnTo>
                  <a:lnTo>
                    <a:pt x="17" y="11"/>
                  </a:lnTo>
                  <a:lnTo>
                    <a:pt x="18" y="11"/>
                  </a:lnTo>
                  <a:lnTo>
                    <a:pt x="14" y="14"/>
                  </a:lnTo>
                  <a:lnTo>
                    <a:pt x="15" y="13"/>
                  </a:lnTo>
                  <a:lnTo>
                    <a:pt x="12" y="17"/>
                  </a:lnTo>
                  <a:lnTo>
                    <a:pt x="12" y="16"/>
                  </a:lnTo>
                  <a:lnTo>
                    <a:pt x="9" y="20"/>
                  </a:lnTo>
                  <a:lnTo>
                    <a:pt x="9" y="19"/>
                  </a:lnTo>
                  <a:lnTo>
                    <a:pt x="8" y="24"/>
                  </a:lnTo>
                  <a:lnTo>
                    <a:pt x="8" y="23"/>
                  </a:lnTo>
                  <a:lnTo>
                    <a:pt x="8" y="27"/>
                  </a:lnTo>
                  <a:lnTo>
                    <a:pt x="8"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00" name="Rectangle 81"/>
            <p:cNvSpPr>
              <a:spLocks noChangeArrowheads="1"/>
            </p:cNvSpPr>
            <p:nvPr/>
          </p:nvSpPr>
          <p:spPr bwMode="auto">
            <a:xfrm>
              <a:off x="3192143" y="7651523"/>
              <a:ext cx="339898"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D</a:t>
              </a:r>
              <a:r>
                <a:rPr lang="ja-JP" sz="1000" dirty="0">
                  <a:solidFill>
                    <a:srgbClr val="000000"/>
                  </a:solidFill>
                  <a:latin typeface="ＭＳ Ｐゴシック" pitchFamily="50" charset="-128"/>
                </a:rPr>
                <a:t>集落</a:t>
              </a:r>
              <a:endParaRPr lang="ja-JP" dirty="0"/>
            </a:p>
          </p:txBody>
        </p:sp>
        <p:sp>
          <p:nvSpPr>
            <p:cNvPr id="101" name="Freeform 82"/>
            <p:cNvSpPr>
              <a:spLocks/>
            </p:cNvSpPr>
            <p:nvPr/>
          </p:nvSpPr>
          <p:spPr bwMode="auto">
            <a:xfrm>
              <a:off x="2268083" y="6919685"/>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0"/>
                  </a:lnTo>
                  <a:lnTo>
                    <a:pt x="666"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102" name="Freeform 83"/>
            <p:cNvSpPr>
              <a:spLocks noEditPoints="1"/>
            </p:cNvSpPr>
            <p:nvPr/>
          </p:nvSpPr>
          <p:spPr bwMode="auto">
            <a:xfrm>
              <a:off x="2264908" y="6916510"/>
              <a:ext cx="536575" cy="290513"/>
            </a:xfrm>
            <a:custGeom>
              <a:avLst/>
              <a:gdLst>
                <a:gd name="T0" fmla="*/ 0 w 675"/>
                <a:gd name="T1" fmla="*/ 2147483647 h 365"/>
                <a:gd name="T2" fmla="*/ 2147483647 w 675"/>
                <a:gd name="T3" fmla="*/ 2147483647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2147483647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2147483647 h 365"/>
                <a:gd name="T40" fmla="*/ 2147483647 w 675"/>
                <a:gd name="T41" fmla="*/ 2147483647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0"/>
                  </a:lnTo>
                  <a:lnTo>
                    <a:pt x="674" y="72"/>
                  </a:lnTo>
                  <a:lnTo>
                    <a:pt x="675" y="74"/>
                  </a:lnTo>
                  <a:lnTo>
                    <a:pt x="675" y="361"/>
                  </a:lnTo>
                  <a:lnTo>
                    <a:pt x="673" y="364"/>
                  </a:lnTo>
                  <a:lnTo>
                    <a:pt x="670" y="365"/>
                  </a:lnTo>
                  <a:lnTo>
                    <a:pt x="4" y="293"/>
                  </a:lnTo>
                  <a:lnTo>
                    <a:pt x="1" y="292"/>
                  </a:lnTo>
                  <a:lnTo>
                    <a:pt x="0" y="289"/>
                  </a:lnTo>
                  <a:lnTo>
                    <a:pt x="0" y="4"/>
                  </a:lnTo>
                  <a:close/>
                  <a:moveTo>
                    <a:pt x="9" y="289"/>
                  </a:moveTo>
                  <a:lnTo>
                    <a:pt x="5" y="285"/>
                  </a:lnTo>
                  <a:lnTo>
                    <a:pt x="671" y="357"/>
                  </a:lnTo>
                  <a:lnTo>
                    <a:pt x="666" y="361"/>
                  </a:lnTo>
                  <a:lnTo>
                    <a:pt x="666" y="74"/>
                  </a:lnTo>
                  <a:lnTo>
                    <a:pt x="670" y="79"/>
                  </a:lnTo>
                  <a:lnTo>
                    <a:pt x="4"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03" name="Freeform 84"/>
            <p:cNvSpPr>
              <a:spLocks/>
            </p:cNvSpPr>
            <p:nvPr/>
          </p:nvSpPr>
          <p:spPr bwMode="auto">
            <a:xfrm>
              <a:off x="2258558" y="726099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7"/>
                  </a:lnTo>
                  <a:lnTo>
                    <a:pt x="0" y="0"/>
                  </a:lnTo>
                  <a:close/>
                </a:path>
              </a:pathLst>
            </a:custGeom>
            <a:solidFill>
              <a:srgbClr val="92D050"/>
            </a:solidFill>
            <a:ln w="9525">
              <a:noFill/>
              <a:round/>
              <a:headEnd/>
              <a:tailEnd/>
            </a:ln>
          </p:spPr>
          <p:txBody>
            <a:bodyPr/>
            <a:lstStyle/>
            <a:p>
              <a:endParaRPr lang="ja-JP" altLang="en-US"/>
            </a:p>
          </p:txBody>
        </p:sp>
        <p:sp>
          <p:nvSpPr>
            <p:cNvPr id="104" name="Freeform 85"/>
            <p:cNvSpPr>
              <a:spLocks noEditPoints="1"/>
            </p:cNvSpPr>
            <p:nvPr/>
          </p:nvSpPr>
          <p:spPr bwMode="auto">
            <a:xfrm>
              <a:off x="2255383" y="725782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8" y="365"/>
                  </a:lnTo>
                  <a:lnTo>
                    <a:pt x="685" y="366"/>
                  </a:lnTo>
                  <a:lnTo>
                    <a:pt x="3" y="295"/>
                  </a:lnTo>
                  <a:lnTo>
                    <a:pt x="1" y="294"/>
                  </a:lnTo>
                  <a:lnTo>
                    <a:pt x="0" y="291"/>
                  </a:lnTo>
                  <a:lnTo>
                    <a:pt x="0" y="4"/>
                  </a:lnTo>
                  <a:close/>
                  <a:moveTo>
                    <a:pt x="9" y="291"/>
                  </a:moveTo>
                  <a:lnTo>
                    <a:pt x="5" y="287"/>
                  </a:lnTo>
                  <a:lnTo>
                    <a:pt x="686" y="358"/>
                  </a:lnTo>
                  <a:lnTo>
                    <a:pt x="682" y="362"/>
                  </a:lnTo>
                  <a:lnTo>
                    <a:pt x="682" y="75"/>
                  </a:lnTo>
                  <a:lnTo>
                    <a:pt x="685" y="79"/>
                  </a:lnTo>
                  <a:lnTo>
                    <a:pt x="3" y="9"/>
                  </a:lnTo>
                  <a:lnTo>
                    <a:pt x="9" y="4"/>
                  </a:lnTo>
                  <a:lnTo>
                    <a:pt x="9" y="291"/>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05" name="Freeform 86"/>
            <p:cNvSpPr>
              <a:spLocks/>
            </p:cNvSpPr>
            <p:nvPr/>
          </p:nvSpPr>
          <p:spPr bwMode="auto">
            <a:xfrm>
              <a:off x="2234746" y="6865710"/>
              <a:ext cx="650875" cy="79375"/>
            </a:xfrm>
            <a:custGeom>
              <a:avLst/>
              <a:gdLst>
                <a:gd name="T0" fmla="*/ 2147483647 w 820"/>
                <a:gd name="T1" fmla="*/ 2147483647 h 98"/>
                <a:gd name="T2" fmla="*/ 2147483647 w 820"/>
                <a:gd name="T3" fmla="*/ 2147483647 h 98"/>
                <a:gd name="T4" fmla="*/ 2147483647 w 820"/>
                <a:gd name="T5" fmla="*/ 2147483647 h 98"/>
                <a:gd name="T6" fmla="*/ 2147483647 w 820"/>
                <a:gd name="T7" fmla="*/ 2147483647 h 98"/>
                <a:gd name="T8" fmla="*/ 2147483647 w 820"/>
                <a:gd name="T9" fmla="*/ 2147483647 h 98"/>
                <a:gd name="T10" fmla="*/ 0 w 820"/>
                <a:gd name="T11" fmla="*/ 2147483647 h 98"/>
                <a:gd name="T12" fmla="*/ 0 w 820"/>
                <a:gd name="T13" fmla="*/ 2147483647 h 98"/>
                <a:gd name="T14" fmla="*/ 0 w 820"/>
                <a:gd name="T15" fmla="*/ 2147483647 h 98"/>
                <a:gd name="T16" fmla="*/ 2147483647 w 820"/>
                <a:gd name="T17" fmla="*/ 2147483647 h 98"/>
                <a:gd name="T18" fmla="*/ 2147483647 w 820"/>
                <a:gd name="T19" fmla="*/ 0 h 98"/>
                <a:gd name="T20" fmla="*/ 2147483647 w 820"/>
                <a:gd name="T21" fmla="*/ 0 h 98"/>
                <a:gd name="T22" fmla="*/ 2147483647 w 820"/>
                <a:gd name="T23" fmla="*/ 0 h 98"/>
                <a:gd name="T24" fmla="*/ 2147483647 w 820"/>
                <a:gd name="T25" fmla="*/ 2147483647 h 98"/>
                <a:gd name="T26" fmla="*/ 2147483647 w 820"/>
                <a:gd name="T27" fmla="*/ 2147483647 h 98"/>
                <a:gd name="T28" fmla="*/ 2147483647 w 820"/>
                <a:gd name="T29" fmla="*/ 2147483647 h 98"/>
                <a:gd name="T30" fmla="*/ 2147483647 w 820"/>
                <a:gd name="T31" fmla="*/ 2147483647 h 98"/>
                <a:gd name="T32" fmla="*/ 2147483647 w 820"/>
                <a:gd name="T33" fmla="*/ 2147483647 h 98"/>
                <a:gd name="T34" fmla="*/ 2147483647 w 820"/>
                <a:gd name="T35" fmla="*/ 2147483647 h 98"/>
                <a:gd name="T36" fmla="*/ 2147483647 w 820"/>
                <a:gd name="T37" fmla="*/ 2147483647 h 98"/>
                <a:gd name="T38" fmla="*/ 2147483647 w 820"/>
                <a:gd name="T39" fmla="*/ 2147483647 h 98"/>
                <a:gd name="T40" fmla="*/ 2147483647 w 820"/>
                <a:gd name="T41" fmla="*/ 2147483647 h 98"/>
                <a:gd name="T42" fmla="*/ 2147483647 w 820"/>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8"/>
                <a:gd name="T68" fmla="*/ 820 w 820"/>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19" y="89"/>
                  </a:lnTo>
                  <a:lnTo>
                    <a:pt x="820" y="92"/>
                  </a:lnTo>
                  <a:lnTo>
                    <a:pt x="819"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06" name="Freeform 87"/>
            <p:cNvSpPr>
              <a:spLocks/>
            </p:cNvSpPr>
            <p:nvPr/>
          </p:nvSpPr>
          <p:spPr bwMode="auto">
            <a:xfrm>
              <a:off x="2234746" y="7208610"/>
              <a:ext cx="650875" cy="76200"/>
            </a:xfrm>
            <a:custGeom>
              <a:avLst/>
              <a:gdLst>
                <a:gd name="T0" fmla="*/ 2147483647 w 820"/>
                <a:gd name="T1" fmla="*/ 2147483647 h 97"/>
                <a:gd name="T2" fmla="*/ 2147483647 w 820"/>
                <a:gd name="T3" fmla="*/ 0 h 97"/>
                <a:gd name="T4" fmla="*/ 2147483647 w 820"/>
                <a:gd name="T5" fmla="*/ 0 h 97"/>
                <a:gd name="T6" fmla="*/ 2147483647 w 820"/>
                <a:gd name="T7" fmla="*/ 0 h 97"/>
                <a:gd name="T8" fmla="*/ 2147483647 w 820"/>
                <a:gd name="T9" fmla="*/ 0 h 97"/>
                <a:gd name="T10" fmla="*/ 0 w 820"/>
                <a:gd name="T11" fmla="*/ 0 h 97"/>
                <a:gd name="T12" fmla="*/ 0 w 820"/>
                <a:gd name="T13" fmla="*/ 0 h 97"/>
                <a:gd name="T14" fmla="*/ 0 w 820"/>
                <a:gd name="T15" fmla="*/ 0 h 97"/>
                <a:gd name="T16" fmla="*/ 2147483647 w 820"/>
                <a:gd name="T17" fmla="*/ 0 h 97"/>
                <a:gd name="T18" fmla="*/ 2147483647 w 820"/>
                <a:gd name="T19" fmla="*/ 0 h 97"/>
                <a:gd name="T20" fmla="*/ 2147483647 w 820"/>
                <a:gd name="T21" fmla="*/ 0 h 97"/>
                <a:gd name="T22" fmla="*/ 2147483647 w 820"/>
                <a:gd name="T23" fmla="*/ 0 h 97"/>
                <a:gd name="T24" fmla="*/ 2147483647 w 820"/>
                <a:gd name="T25" fmla="*/ 2147483647 h 97"/>
                <a:gd name="T26" fmla="*/ 2147483647 w 820"/>
                <a:gd name="T27" fmla="*/ 2147483647 h 97"/>
                <a:gd name="T28" fmla="*/ 2147483647 w 820"/>
                <a:gd name="T29" fmla="*/ 2147483647 h 97"/>
                <a:gd name="T30" fmla="*/ 2147483647 w 820"/>
                <a:gd name="T31" fmla="*/ 2147483647 h 97"/>
                <a:gd name="T32" fmla="*/ 2147483647 w 820"/>
                <a:gd name="T33" fmla="*/ 2147483647 h 97"/>
                <a:gd name="T34" fmla="*/ 2147483647 w 820"/>
                <a:gd name="T35" fmla="*/ 2147483647 h 97"/>
                <a:gd name="T36" fmla="*/ 2147483647 w 820"/>
                <a:gd name="T37" fmla="*/ 2147483647 h 97"/>
                <a:gd name="T38" fmla="*/ 2147483647 w 820"/>
                <a:gd name="T39" fmla="*/ 2147483647 h 97"/>
                <a:gd name="T40" fmla="*/ 2147483647 w 820"/>
                <a:gd name="T41" fmla="*/ 2147483647 h 97"/>
                <a:gd name="T42" fmla="*/ 2147483647 w 820"/>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7"/>
                <a:gd name="T68" fmla="*/ 820 w 820"/>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19" y="88"/>
                  </a:lnTo>
                  <a:lnTo>
                    <a:pt x="820" y="91"/>
                  </a:lnTo>
                  <a:lnTo>
                    <a:pt x="819"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07" name="Freeform 88"/>
            <p:cNvSpPr>
              <a:spLocks/>
            </p:cNvSpPr>
            <p:nvPr/>
          </p:nvSpPr>
          <p:spPr bwMode="auto">
            <a:xfrm>
              <a:off x="2280783" y="7634060"/>
              <a:ext cx="487363" cy="114300"/>
            </a:xfrm>
            <a:custGeom>
              <a:avLst/>
              <a:gdLst>
                <a:gd name="T0" fmla="*/ 0 w 614"/>
                <a:gd name="T1" fmla="*/ 2147483647 h 143"/>
                <a:gd name="T2" fmla="*/ 2147483647 w 614"/>
                <a:gd name="T3" fmla="*/ 2147483647 h 143"/>
                <a:gd name="T4" fmla="*/ 2147483647 w 614"/>
                <a:gd name="T5" fmla="*/ 2147483647 h 143"/>
                <a:gd name="T6" fmla="*/ 2147483647 w 614"/>
                <a:gd name="T7" fmla="*/ 2147483647 h 143"/>
                <a:gd name="T8" fmla="*/ 2147483647 w 614"/>
                <a:gd name="T9" fmla="*/ 0 h 143"/>
                <a:gd name="T10" fmla="*/ 2147483647 w 614"/>
                <a:gd name="T11" fmla="*/ 0 h 143"/>
                <a:gd name="T12" fmla="*/ 2147483647 w 614"/>
                <a:gd name="T13" fmla="*/ 2147483647 h 143"/>
                <a:gd name="T14" fmla="*/ 2147483647 w 614"/>
                <a:gd name="T15" fmla="*/ 2147483647 h 143"/>
                <a:gd name="T16" fmla="*/ 2147483647 w 614"/>
                <a:gd name="T17" fmla="*/ 2147483647 h 143"/>
                <a:gd name="T18" fmla="*/ 2147483647 w 614"/>
                <a:gd name="T19" fmla="*/ 2147483647 h 143"/>
                <a:gd name="T20" fmla="*/ 2147483647 w 614"/>
                <a:gd name="T21" fmla="*/ 2147483647 h 143"/>
                <a:gd name="T22" fmla="*/ 2147483647 w 614"/>
                <a:gd name="T23" fmla="*/ 2147483647 h 143"/>
                <a:gd name="T24" fmla="*/ 2147483647 w 614"/>
                <a:gd name="T25" fmla="*/ 2147483647 h 143"/>
                <a:gd name="T26" fmla="*/ 2147483647 w 614"/>
                <a:gd name="T27" fmla="*/ 2147483647 h 143"/>
                <a:gd name="T28" fmla="*/ 2147483647 w 614"/>
                <a:gd name="T29" fmla="*/ 2147483647 h 143"/>
                <a:gd name="T30" fmla="*/ 2147483647 w 614"/>
                <a:gd name="T31" fmla="*/ 2147483647 h 143"/>
                <a:gd name="T32" fmla="*/ 2147483647 w 614"/>
                <a:gd name="T33" fmla="*/ 2147483647 h 143"/>
                <a:gd name="T34" fmla="*/ 2147483647 w 614"/>
                <a:gd name="T35" fmla="*/ 2147483647 h 143"/>
                <a:gd name="T36" fmla="*/ 2147483647 w 614"/>
                <a:gd name="T37" fmla="*/ 2147483647 h 143"/>
                <a:gd name="T38" fmla="*/ 0 w 614"/>
                <a:gd name="T39" fmla="*/ 2147483647 h 143"/>
                <a:gd name="T40" fmla="*/ 0 w 614"/>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4"/>
                <a:gd name="T64" fmla="*/ 0 h 143"/>
                <a:gd name="T65" fmla="*/ 614 w 614"/>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4" h="143">
                  <a:moveTo>
                    <a:pt x="0" y="23"/>
                  </a:moveTo>
                  <a:lnTo>
                    <a:pt x="1" y="14"/>
                  </a:lnTo>
                  <a:lnTo>
                    <a:pt x="8" y="7"/>
                  </a:lnTo>
                  <a:lnTo>
                    <a:pt x="16" y="1"/>
                  </a:lnTo>
                  <a:lnTo>
                    <a:pt x="26" y="0"/>
                  </a:lnTo>
                  <a:lnTo>
                    <a:pt x="588" y="0"/>
                  </a:lnTo>
                  <a:lnTo>
                    <a:pt x="598" y="1"/>
                  </a:lnTo>
                  <a:lnTo>
                    <a:pt x="607" y="7"/>
                  </a:lnTo>
                  <a:lnTo>
                    <a:pt x="612" y="14"/>
                  </a:lnTo>
                  <a:lnTo>
                    <a:pt x="614" y="23"/>
                  </a:lnTo>
                  <a:lnTo>
                    <a:pt x="614" y="119"/>
                  </a:lnTo>
                  <a:lnTo>
                    <a:pt x="612" y="128"/>
                  </a:lnTo>
                  <a:lnTo>
                    <a:pt x="607" y="136"/>
                  </a:lnTo>
                  <a:lnTo>
                    <a:pt x="598" y="141"/>
                  </a:lnTo>
                  <a:lnTo>
                    <a:pt x="588" y="143"/>
                  </a:lnTo>
                  <a:lnTo>
                    <a:pt x="26" y="143"/>
                  </a:lnTo>
                  <a:lnTo>
                    <a:pt x="16"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08" name="Freeform 89"/>
            <p:cNvSpPr>
              <a:spLocks noEditPoints="1"/>
            </p:cNvSpPr>
            <p:nvPr/>
          </p:nvSpPr>
          <p:spPr bwMode="auto">
            <a:xfrm>
              <a:off x="2277608" y="7630885"/>
              <a:ext cx="493713" cy="180765"/>
            </a:xfrm>
            <a:custGeom>
              <a:avLst/>
              <a:gdLst>
                <a:gd name="T0" fmla="*/ 0 w 623"/>
                <a:gd name="T1" fmla="*/ 2147483647 h 151"/>
                <a:gd name="T2" fmla="*/ 0 w 623"/>
                <a:gd name="T3" fmla="*/ 2147483647 h 151"/>
                <a:gd name="T4" fmla="*/ 0 w 623"/>
                <a:gd name="T5" fmla="*/ 2147483647 h 151"/>
                <a:gd name="T6" fmla="*/ 0 w 623"/>
                <a:gd name="T7" fmla="*/ 2147483647 h 151"/>
                <a:gd name="T8" fmla="*/ 0 w 623"/>
                <a:gd name="T9" fmla="*/ 0 h 151"/>
                <a:gd name="T10" fmla="*/ 2147483647 w 623"/>
                <a:gd name="T11" fmla="*/ 0 h 151"/>
                <a:gd name="T12" fmla="*/ 2147483647 w 623"/>
                <a:gd name="T13" fmla="*/ 2147483647 h 151"/>
                <a:gd name="T14" fmla="*/ 2147483647 w 623"/>
                <a:gd name="T15" fmla="*/ 2147483647 h 151"/>
                <a:gd name="T16" fmla="*/ 2147483647 w 623"/>
                <a:gd name="T17" fmla="*/ 2147483647 h 151"/>
                <a:gd name="T18" fmla="*/ 2147483647 w 623"/>
                <a:gd name="T19" fmla="*/ 2147483647 h 151"/>
                <a:gd name="T20" fmla="*/ 2147483647 w 623"/>
                <a:gd name="T21" fmla="*/ 2147483647 h 151"/>
                <a:gd name="T22" fmla="*/ 2147483647 w 623"/>
                <a:gd name="T23" fmla="*/ 2147483647 h 151"/>
                <a:gd name="T24" fmla="*/ 2147483647 w 623"/>
                <a:gd name="T25" fmla="*/ 2147483647 h 151"/>
                <a:gd name="T26" fmla="*/ 2147483647 w 623"/>
                <a:gd name="T27" fmla="*/ 2147483647 h 151"/>
                <a:gd name="T28" fmla="*/ 2147483647 w 623"/>
                <a:gd name="T29" fmla="*/ 2147483647 h 151"/>
                <a:gd name="T30" fmla="*/ 2147483647 w 623"/>
                <a:gd name="T31" fmla="*/ 2147483647 h 151"/>
                <a:gd name="T32" fmla="*/ 0 w 623"/>
                <a:gd name="T33" fmla="*/ 2147483647 h 151"/>
                <a:gd name="T34" fmla="*/ 0 w 623"/>
                <a:gd name="T35" fmla="*/ 2147483647 h 151"/>
                <a:gd name="T36" fmla="*/ 0 w 623"/>
                <a:gd name="T37" fmla="*/ 2147483647 h 151"/>
                <a:gd name="T38" fmla="*/ 0 w 623"/>
                <a:gd name="T39" fmla="*/ 2147483647 h 151"/>
                <a:gd name="T40" fmla="*/ 0 w 623"/>
                <a:gd name="T41" fmla="*/ 2147483647 h 151"/>
                <a:gd name="T42" fmla="*/ 0 w 623"/>
                <a:gd name="T43" fmla="*/ 2147483647 h 151"/>
                <a:gd name="T44" fmla="*/ 0 w 623"/>
                <a:gd name="T45" fmla="*/ 2147483647 h 151"/>
                <a:gd name="T46" fmla="*/ 0 w 623"/>
                <a:gd name="T47" fmla="*/ 2147483647 h 151"/>
                <a:gd name="T48" fmla="*/ 0 w 623"/>
                <a:gd name="T49" fmla="*/ 2147483647 h 151"/>
                <a:gd name="T50" fmla="*/ 0 w 623"/>
                <a:gd name="T51" fmla="*/ 2147483647 h 151"/>
                <a:gd name="T52" fmla="*/ 0 w 623"/>
                <a:gd name="T53" fmla="*/ 2147483647 h 151"/>
                <a:gd name="T54" fmla="*/ 2147483647 w 623"/>
                <a:gd name="T55" fmla="*/ 2147483647 h 151"/>
                <a:gd name="T56" fmla="*/ 2147483647 w 623"/>
                <a:gd name="T57" fmla="*/ 2147483647 h 151"/>
                <a:gd name="T58" fmla="*/ 2147483647 w 623"/>
                <a:gd name="T59" fmla="*/ 2147483647 h 151"/>
                <a:gd name="T60" fmla="*/ 2147483647 w 623"/>
                <a:gd name="T61" fmla="*/ 2147483647 h 151"/>
                <a:gd name="T62" fmla="*/ 2147483647 w 623"/>
                <a:gd name="T63" fmla="*/ 2147483647 h 151"/>
                <a:gd name="T64" fmla="*/ 2147483647 w 623"/>
                <a:gd name="T65" fmla="*/ 2147483647 h 151"/>
                <a:gd name="T66" fmla="*/ 2147483647 w 623"/>
                <a:gd name="T67" fmla="*/ 2147483647 h 151"/>
                <a:gd name="T68" fmla="*/ 2147483647 w 623"/>
                <a:gd name="T69" fmla="*/ 2147483647 h 151"/>
                <a:gd name="T70" fmla="*/ 2147483647 w 623"/>
                <a:gd name="T71" fmla="*/ 2147483647 h 151"/>
                <a:gd name="T72" fmla="*/ 2147483647 w 623"/>
                <a:gd name="T73" fmla="*/ 2147483647 h 151"/>
                <a:gd name="T74" fmla="*/ 0 w 623"/>
                <a:gd name="T75" fmla="*/ 2147483647 h 151"/>
                <a:gd name="T76" fmla="*/ 0 w 623"/>
                <a:gd name="T77" fmla="*/ 2147483647 h 151"/>
                <a:gd name="T78" fmla="*/ 0 w 623"/>
                <a:gd name="T79" fmla="*/ 2147483647 h 151"/>
                <a:gd name="T80" fmla="*/ 0 w 623"/>
                <a:gd name="T81" fmla="*/ 2147483647 h 151"/>
                <a:gd name="T82" fmla="*/ 0 w 623"/>
                <a:gd name="T83" fmla="*/ 2147483647 h 151"/>
                <a:gd name="T84" fmla="*/ 0 w 623"/>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3"/>
                <a:gd name="T130" fmla="*/ 0 h 151"/>
                <a:gd name="T131" fmla="*/ 623 w 623"/>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3" h="151">
                  <a:moveTo>
                    <a:pt x="0" y="27"/>
                  </a:moveTo>
                  <a:lnTo>
                    <a:pt x="0" y="22"/>
                  </a:lnTo>
                  <a:lnTo>
                    <a:pt x="0" y="21"/>
                  </a:lnTo>
                  <a:lnTo>
                    <a:pt x="2" y="17"/>
                  </a:lnTo>
                  <a:lnTo>
                    <a:pt x="2" y="16"/>
                  </a:lnTo>
                  <a:lnTo>
                    <a:pt x="4" y="12"/>
                  </a:lnTo>
                  <a:lnTo>
                    <a:pt x="5" y="12"/>
                  </a:lnTo>
                  <a:lnTo>
                    <a:pt x="7" y="8"/>
                  </a:lnTo>
                  <a:lnTo>
                    <a:pt x="9" y="7"/>
                  </a:lnTo>
                  <a:lnTo>
                    <a:pt x="13" y="5"/>
                  </a:lnTo>
                  <a:lnTo>
                    <a:pt x="13" y="4"/>
                  </a:lnTo>
                  <a:lnTo>
                    <a:pt x="17" y="2"/>
                  </a:lnTo>
                  <a:lnTo>
                    <a:pt x="18" y="2"/>
                  </a:lnTo>
                  <a:lnTo>
                    <a:pt x="23" y="0"/>
                  </a:lnTo>
                  <a:lnTo>
                    <a:pt x="24" y="0"/>
                  </a:lnTo>
                  <a:lnTo>
                    <a:pt x="30" y="0"/>
                  </a:lnTo>
                  <a:lnTo>
                    <a:pt x="592" y="0"/>
                  </a:lnTo>
                  <a:lnTo>
                    <a:pt x="597" y="0"/>
                  </a:lnTo>
                  <a:lnTo>
                    <a:pt x="599" y="0"/>
                  </a:lnTo>
                  <a:lnTo>
                    <a:pt x="603" y="2"/>
                  </a:lnTo>
                  <a:lnTo>
                    <a:pt x="604" y="2"/>
                  </a:lnTo>
                  <a:lnTo>
                    <a:pt x="608" y="4"/>
                  </a:lnTo>
                  <a:lnTo>
                    <a:pt x="610" y="5"/>
                  </a:lnTo>
                  <a:lnTo>
                    <a:pt x="613" y="7"/>
                  </a:lnTo>
                  <a:lnTo>
                    <a:pt x="614" y="8"/>
                  </a:lnTo>
                  <a:lnTo>
                    <a:pt x="617" y="11"/>
                  </a:lnTo>
                  <a:lnTo>
                    <a:pt x="617" y="12"/>
                  </a:lnTo>
                  <a:lnTo>
                    <a:pt x="620" y="16"/>
                  </a:lnTo>
                  <a:lnTo>
                    <a:pt x="621" y="17"/>
                  </a:lnTo>
                  <a:lnTo>
                    <a:pt x="622" y="21"/>
                  </a:lnTo>
                  <a:lnTo>
                    <a:pt x="622" y="22"/>
                  </a:lnTo>
                  <a:lnTo>
                    <a:pt x="623" y="27"/>
                  </a:lnTo>
                  <a:lnTo>
                    <a:pt x="623" y="123"/>
                  </a:lnTo>
                  <a:lnTo>
                    <a:pt x="622" y="128"/>
                  </a:lnTo>
                  <a:lnTo>
                    <a:pt x="622" y="129"/>
                  </a:lnTo>
                  <a:lnTo>
                    <a:pt x="621" y="133"/>
                  </a:lnTo>
                  <a:lnTo>
                    <a:pt x="620" y="134"/>
                  </a:lnTo>
                  <a:lnTo>
                    <a:pt x="617" y="138"/>
                  </a:lnTo>
                  <a:lnTo>
                    <a:pt x="617" y="139"/>
                  </a:lnTo>
                  <a:lnTo>
                    <a:pt x="614" y="142"/>
                  </a:lnTo>
                  <a:lnTo>
                    <a:pt x="613" y="143"/>
                  </a:lnTo>
                  <a:lnTo>
                    <a:pt x="610" y="146"/>
                  </a:lnTo>
                  <a:lnTo>
                    <a:pt x="608" y="146"/>
                  </a:lnTo>
                  <a:lnTo>
                    <a:pt x="604" y="148"/>
                  </a:lnTo>
                  <a:lnTo>
                    <a:pt x="603" y="149"/>
                  </a:lnTo>
                  <a:lnTo>
                    <a:pt x="599" y="150"/>
                  </a:lnTo>
                  <a:lnTo>
                    <a:pt x="597" y="150"/>
                  </a:lnTo>
                  <a:lnTo>
                    <a:pt x="592" y="151"/>
                  </a:lnTo>
                  <a:lnTo>
                    <a:pt x="30" y="151"/>
                  </a:lnTo>
                  <a:lnTo>
                    <a:pt x="24" y="150"/>
                  </a:lnTo>
                  <a:lnTo>
                    <a:pt x="23" y="150"/>
                  </a:lnTo>
                  <a:lnTo>
                    <a:pt x="18" y="149"/>
                  </a:lnTo>
                  <a:lnTo>
                    <a:pt x="17" y="148"/>
                  </a:lnTo>
                  <a:lnTo>
                    <a:pt x="13" y="146"/>
                  </a:lnTo>
                  <a:lnTo>
                    <a:pt x="12" y="146"/>
                  </a:lnTo>
                  <a:lnTo>
                    <a:pt x="9" y="143"/>
                  </a:lnTo>
                  <a:lnTo>
                    <a:pt x="7" y="142"/>
                  </a:lnTo>
                  <a:lnTo>
                    <a:pt x="5"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5" y="137"/>
                  </a:lnTo>
                  <a:lnTo>
                    <a:pt x="14" y="137"/>
                  </a:lnTo>
                  <a:lnTo>
                    <a:pt x="18" y="140"/>
                  </a:lnTo>
                  <a:lnTo>
                    <a:pt x="17" y="139"/>
                  </a:lnTo>
                  <a:lnTo>
                    <a:pt x="22" y="141"/>
                  </a:lnTo>
                  <a:lnTo>
                    <a:pt x="21" y="141"/>
                  </a:lnTo>
                  <a:lnTo>
                    <a:pt x="26" y="142"/>
                  </a:lnTo>
                  <a:lnTo>
                    <a:pt x="25" y="142"/>
                  </a:lnTo>
                  <a:lnTo>
                    <a:pt x="30" y="143"/>
                  </a:lnTo>
                  <a:lnTo>
                    <a:pt x="592" y="143"/>
                  </a:lnTo>
                  <a:lnTo>
                    <a:pt x="596" y="142"/>
                  </a:lnTo>
                  <a:lnTo>
                    <a:pt x="601" y="141"/>
                  </a:lnTo>
                  <a:lnTo>
                    <a:pt x="600" y="141"/>
                  </a:lnTo>
                  <a:lnTo>
                    <a:pt x="604" y="139"/>
                  </a:lnTo>
                  <a:lnTo>
                    <a:pt x="604" y="140"/>
                  </a:lnTo>
                  <a:lnTo>
                    <a:pt x="607" y="137"/>
                  </a:lnTo>
                  <a:lnTo>
                    <a:pt x="611" y="134"/>
                  </a:lnTo>
                  <a:lnTo>
                    <a:pt x="610" y="134"/>
                  </a:lnTo>
                  <a:lnTo>
                    <a:pt x="612" y="130"/>
                  </a:lnTo>
                  <a:lnTo>
                    <a:pt x="612" y="131"/>
                  </a:lnTo>
                  <a:lnTo>
                    <a:pt x="613" y="127"/>
                  </a:lnTo>
                  <a:lnTo>
                    <a:pt x="614" y="123"/>
                  </a:lnTo>
                  <a:lnTo>
                    <a:pt x="614" y="28"/>
                  </a:lnTo>
                  <a:lnTo>
                    <a:pt x="613" y="23"/>
                  </a:lnTo>
                  <a:lnTo>
                    <a:pt x="613" y="24"/>
                  </a:lnTo>
                  <a:lnTo>
                    <a:pt x="612" y="19"/>
                  </a:lnTo>
                  <a:lnTo>
                    <a:pt x="612" y="20"/>
                  </a:lnTo>
                  <a:lnTo>
                    <a:pt x="610" y="16"/>
                  </a:lnTo>
                  <a:lnTo>
                    <a:pt x="611" y="17"/>
                  </a:lnTo>
                  <a:lnTo>
                    <a:pt x="607" y="13"/>
                  </a:lnTo>
                  <a:lnTo>
                    <a:pt x="607" y="14"/>
                  </a:lnTo>
                  <a:lnTo>
                    <a:pt x="604" y="11"/>
                  </a:lnTo>
                  <a:lnTo>
                    <a:pt x="600" y="9"/>
                  </a:lnTo>
                  <a:lnTo>
                    <a:pt x="601" y="9"/>
                  </a:lnTo>
                  <a:lnTo>
                    <a:pt x="596" y="8"/>
                  </a:lnTo>
                  <a:lnTo>
                    <a:pt x="592" y="8"/>
                  </a:lnTo>
                  <a:lnTo>
                    <a:pt x="31" y="8"/>
                  </a:lnTo>
                  <a:lnTo>
                    <a:pt x="25" y="8"/>
                  </a:lnTo>
                  <a:lnTo>
                    <a:pt x="26" y="8"/>
                  </a:lnTo>
                  <a:lnTo>
                    <a:pt x="21" y="9"/>
                  </a:lnTo>
                  <a:lnTo>
                    <a:pt x="22" y="9"/>
                  </a:lnTo>
                  <a:lnTo>
                    <a:pt x="17" y="11"/>
                  </a:lnTo>
                  <a:lnTo>
                    <a:pt x="18" y="11"/>
                  </a:lnTo>
                  <a:lnTo>
                    <a:pt x="14" y="14"/>
                  </a:lnTo>
                  <a:lnTo>
                    <a:pt x="15" y="13"/>
                  </a:lnTo>
                  <a:lnTo>
                    <a:pt x="12" y="17"/>
                  </a:lnTo>
                  <a:lnTo>
                    <a:pt x="12" y="16"/>
                  </a:lnTo>
                  <a:lnTo>
                    <a:pt x="10" y="20"/>
                  </a:lnTo>
                  <a:lnTo>
                    <a:pt x="10" y="19"/>
                  </a:lnTo>
                  <a:lnTo>
                    <a:pt x="9" y="24"/>
                  </a:lnTo>
                  <a:lnTo>
                    <a:pt x="9" y="23"/>
                  </a:lnTo>
                  <a:lnTo>
                    <a:pt x="9" y="27"/>
                  </a:lnTo>
                  <a:lnTo>
                    <a:pt x="9"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09" name="Rectangle 91"/>
            <p:cNvSpPr>
              <a:spLocks noChangeArrowheads="1"/>
            </p:cNvSpPr>
            <p:nvPr/>
          </p:nvSpPr>
          <p:spPr bwMode="auto">
            <a:xfrm>
              <a:off x="2359647" y="7653110"/>
              <a:ext cx="338295"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B</a:t>
              </a:r>
              <a:r>
                <a:rPr lang="ja-JP" sz="1000" dirty="0">
                  <a:solidFill>
                    <a:srgbClr val="000000"/>
                  </a:solidFill>
                  <a:latin typeface="ＭＳ Ｐゴシック" pitchFamily="50" charset="-128"/>
                </a:rPr>
                <a:t>集落</a:t>
              </a:r>
              <a:endParaRPr lang="ja-JP" dirty="0"/>
            </a:p>
          </p:txBody>
        </p:sp>
        <p:sp>
          <p:nvSpPr>
            <p:cNvPr id="110" name="Freeform 92"/>
            <p:cNvSpPr>
              <a:spLocks/>
            </p:cNvSpPr>
            <p:nvPr/>
          </p:nvSpPr>
          <p:spPr bwMode="auto">
            <a:xfrm>
              <a:off x="2879271" y="6398985"/>
              <a:ext cx="28575" cy="1228725"/>
            </a:xfrm>
            <a:custGeom>
              <a:avLst/>
              <a:gdLst>
                <a:gd name="T0" fmla="*/ 2147483647 w 36"/>
                <a:gd name="T1" fmla="*/ 0 h 1549"/>
                <a:gd name="T2" fmla="*/ 0 w 36"/>
                <a:gd name="T3" fmla="*/ 2147483647 h 1549"/>
                <a:gd name="T4" fmla="*/ 0 w 36"/>
                <a:gd name="T5" fmla="*/ 2147483647 h 1549"/>
                <a:gd name="T6" fmla="*/ 2147483647 w 36"/>
                <a:gd name="T7" fmla="*/ 2147483647 h 1549"/>
                <a:gd name="T8" fmla="*/ 2147483647 w 36"/>
                <a:gd name="T9" fmla="*/ 2147483647 h 1549"/>
                <a:gd name="T10" fmla="*/ 2147483647 w 36"/>
                <a:gd name="T11" fmla="*/ 2147483647 h 1549"/>
                <a:gd name="T12" fmla="*/ 2147483647 w 36"/>
                <a:gd name="T13" fmla="*/ 2147483647 h 1549"/>
                <a:gd name="T14" fmla="*/ 2147483647 w 36"/>
                <a:gd name="T15" fmla="*/ 2147483647 h 1549"/>
                <a:gd name="T16" fmla="*/ 2147483647 w 36"/>
                <a:gd name="T17" fmla="*/ 2147483647 h 1549"/>
                <a:gd name="T18" fmla="*/ 2147483647 w 36"/>
                <a:gd name="T19" fmla="*/ 2147483647 h 1549"/>
                <a:gd name="T20" fmla="*/ 2147483647 w 36"/>
                <a:gd name="T21" fmla="*/ 2147483647 h 1549"/>
                <a:gd name="T22" fmla="*/ 2147483647 w 36"/>
                <a:gd name="T23" fmla="*/ 0 h 1549"/>
                <a:gd name="T24" fmla="*/ 2147483647 w 36"/>
                <a:gd name="T25" fmla="*/ 0 h 1549"/>
                <a:gd name="T26" fmla="*/ 2147483647 w 36"/>
                <a:gd name="T27" fmla="*/ 0 h 1549"/>
                <a:gd name="T28" fmla="*/ 2147483647 w 36"/>
                <a:gd name="T29" fmla="*/ 0 h 1549"/>
                <a:gd name="T30" fmla="*/ 2147483647 w 36"/>
                <a:gd name="T31" fmla="*/ 0 h 1549"/>
                <a:gd name="T32" fmla="*/ 2147483647 w 36"/>
                <a:gd name="T33" fmla="*/ 0 h 1549"/>
                <a:gd name="T34" fmla="*/ 2147483647 w 36"/>
                <a:gd name="T35" fmla="*/ 0 h 1549"/>
                <a:gd name="T36" fmla="*/ 2147483647 w 36"/>
                <a:gd name="T37" fmla="*/ 0 h 1549"/>
                <a:gd name="T38" fmla="*/ 2147483647 w 36"/>
                <a:gd name="T39" fmla="*/ 0 h 1549"/>
                <a:gd name="T40" fmla="*/ 2147483647 w 36"/>
                <a:gd name="T41" fmla="*/ 0 h 15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549"/>
                <a:gd name="T65" fmla="*/ 36 w 36"/>
                <a:gd name="T66" fmla="*/ 1549 h 15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549">
                  <a:moveTo>
                    <a:pt x="11" y="12"/>
                  </a:moveTo>
                  <a:lnTo>
                    <a:pt x="0" y="1537"/>
                  </a:lnTo>
                  <a:lnTo>
                    <a:pt x="0" y="1542"/>
                  </a:lnTo>
                  <a:lnTo>
                    <a:pt x="3" y="1546"/>
                  </a:lnTo>
                  <a:lnTo>
                    <a:pt x="7" y="1548"/>
                  </a:lnTo>
                  <a:lnTo>
                    <a:pt x="12" y="1549"/>
                  </a:lnTo>
                  <a:lnTo>
                    <a:pt x="17" y="1549"/>
                  </a:lnTo>
                  <a:lnTo>
                    <a:pt x="21" y="1546"/>
                  </a:lnTo>
                  <a:lnTo>
                    <a:pt x="24" y="1542"/>
                  </a:lnTo>
                  <a:lnTo>
                    <a:pt x="25" y="1537"/>
                  </a:lnTo>
                  <a:lnTo>
                    <a:pt x="36" y="12"/>
                  </a:lnTo>
                  <a:lnTo>
                    <a:pt x="35" y="7"/>
                  </a:lnTo>
                  <a:lnTo>
                    <a:pt x="33" y="3"/>
                  </a:lnTo>
                  <a:lnTo>
                    <a:pt x="28" y="1"/>
                  </a:lnTo>
                  <a:lnTo>
                    <a:pt x="23" y="0"/>
                  </a:lnTo>
                  <a:lnTo>
                    <a:pt x="18" y="0"/>
                  </a:lnTo>
                  <a:lnTo>
                    <a:pt x="14" y="3"/>
                  </a:lnTo>
                  <a:lnTo>
                    <a:pt x="12" y="7"/>
                  </a:lnTo>
                  <a:lnTo>
                    <a:pt x="11" y="12"/>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11" name="Rectangle 93"/>
            <p:cNvSpPr>
              <a:spLocks noChangeArrowheads="1"/>
            </p:cNvSpPr>
            <p:nvPr/>
          </p:nvSpPr>
          <p:spPr bwMode="auto">
            <a:xfrm>
              <a:off x="1158421" y="6684735"/>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農道</a:t>
              </a:r>
              <a:endParaRPr lang="ja-JP" dirty="0"/>
            </a:p>
          </p:txBody>
        </p:sp>
        <p:sp>
          <p:nvSpPr>
            <p:cNvPr id="112" name="Freeform 94"/>
            <p:cNvSpPr>
              <a:spLocks/>
            </p:cNvSpPr>
            <p:nvPr/>
          </p:nvSpPr>
          <p:spPr bwMode="auto">
            <a:xfrm>
              <a:off x="1355271" y="7430860"/>
              <a:ext cx="488950" cy="114300"/>
            </a:xfrm>
            <a:custGeom>
              <a:avLst/>
              <a:gdLst>
                <a:gd name="T0" fmla="*/ 0 w 616"/>
                <a:gd name="T1" fmla="*/ 2147483647 h 143"/>
                <a:gd name="T2" fmla="*/ 2147483647 w 616"/>
                <a:gd name="T3" fmla="*/ 2147483647 h 143"/>
                <a:gd name="T4" fmla="*/ 2147483647 w 616"/>
                <a:gd name="T5" fmla="*/ 2147483647 h 143"/>
                <a:gd name="T6" fmla="*/ 2147483647 w 616"/>
                <a:gd name="T7" fmla="*/ 2147483647 h 143"/>
                <a:gd name="T8" fmla="*/ 2147483647 w 616"/>
                <a:gd name="T9" fmla="*/ 0 h 143"/>
                <a:gd name="T10" fmla="*/ 2147483647 w 616"/>
                <a:gd name="T11" fmla="*/ 0 h 143"/>
                <a:gd name="T12" fmla="*/ 2147483647 w 616"/>
                <a:gd name="T13" fmla="*/ 2147483647 h 143"/>
                <a:gd name="T14" fmla="*/ 2147483647 w 616"/>
                <a:gd name="T15" fmla="*/ 2147483647 h 143"/>
                <a:gd name="T16" fmla="*/ 2147483647 w 616"/>
                <a:gd name="T17" fmla="*/ 2147483647 h 143"/>
                <a:gd name="T18" fmla="*/ 2147483647 w 616"/>
                <a:gd name="T19" fmla="*/ 2147483647 h 143"/>
                <a:gd name="T20" fmla="*/ 2147483647 w 616"/>
                <a:gd name="T21" fmla="*/ 2147483647 h 143"/>
                <a:gd name="T22" fmla="*/ 2147483647 w 616"/>
                <a:gd name="T23" fmla="*/ 2147483647 h 143"/>
                <a:gd name="T24" fmla="*/ 2147483647 w 616"/>
                <a:gd name="T25" fmla="*/ 2147483647 h 143"/>
                <a:gd name="T26" fmla="*/ 2147483647 w 616"/>
                <a:gd name="T27" fmla="*/ 2147483647 h 143"/>
                <a:gd name="T28" fmla="*/ 2147483647 w 616"/>
                <a:gd name="T29" fmla="*/ 2147483647 h 143"/>
                <a:gd name="T30" fmla="*/ 2147483647 w 616"/>
                <a:gd name="T31" fmla="*/ 2147483647 h 143"/>
                <a:gd name="T32" fmla="*/ 2147483647 w 616"/>
                <a:gd name="T33" fmla="*/ 2147483647 h 143"/>
                <a:gd name="T34" fmla="*/ 2147483647 w 616"/>
                <a:gd name="T35" fmla="*/ 2147483647 h 143"/>
                <a:gd name="T36" fmla="*/ 2147483647 w 616"/>
                <a:gd name="T37" fmla="*/ 2147483647 h 143"/>
                <a:gd name="T38" fmla="*/ 0 w 616"/>
                <a:gd name="T39" fmla="*/ 2147483647 h 143"/>
                <a:gd name="T40" fmla="*/ 0 w 616"/>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6"/>
                <a:gd name="T64" fmla="*/ 0 h 143"/>
                <a:gd name="T65" fmla="*/ 616 w 616"/>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6" h="143">
                  <a:moveTo>
                    <a:pt x="0" y="23"/>
                  </a:moveTo>
                  <a:lnTo>
                    <a:pt x="2" y="14"/>
                  </a:lnTo>
                  <a:lnTo>
                    <a:pt x="8" y="7"/>
                  </a:lnTo>
                  <a:lnTo>
                    <a:pt x="16" y="1"/>
                  </a:lnTo>
                  <a:lnTo>
                    <a:pt x="26" y="0"/>
                  </a:lnTo>
                  <a:lnTo>
                    <a:pt x="589" y="0"/>
                  </a:lnTo>
                  <a:lnTo>
                    <a:pt x="599" y="1"/>
                  </a:lnTo>
                  <a:lnTo>
                    <a:pt x="608" y="7"/>
                  </a:lnTo>
                  <a:lnTo>
                    <a:pt x="614" y="14"/>
                  </a:lnTo>
                  <a:lnTo>
                    <a:pt x="616" y="23"/>
                  </a:lnTo>
                  <a:lnTo>
                    <a:pt x="616" y="119"/>
                  </a:lnTo>
                  <a:lnTo>
                    <a:pt x="614" y="128"/>
                  </a:lnTo>
                  <a:lnTo>
                    <a:pt x="608" y="136"/>
                  </a:lnTo>
                  <a:lnTo>
                    <a:pt x="599" y="141"/>
                  </a:lnTo>
                  <a:lnTo>
                    <a:pt x="589" y="143"/>
                  </a:lnTo>
                  <a:lnTo>
                    <a:pt x="26" y="143"/>
                  </a:lnTo>
                  <a:lnTo>
                    <a:pt x="16" y="141"/>
                  </a:lnTo>
                  <a:lnTo>
                    <a:pt x="8" y="136"/>
                  </a:lnTo>
                  <a:lnTo>
                    <a:pt x="2"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14" name="Rectangle 97"/>
            <p:cNvSpPr>
              <a:spLocks noChangeArrowheads="1"/>
            </p:cNvSpPr>
            <p:nvPr/>
          </p:nvSpPr>
          <p:spPr bwMode="auto">
            <a:xfrm>
              <a:off x="1442576" y="7451498"/>
              <a:ext cx="338295"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A</a:t>
              </a:r>
              <a:r>
                <a:rPr lang="ja-JP" sz="1000" dirty="0">
                  <a:solidFill>
                    <a:srgbClr val="000000"/>
                  </a:solidFill>
                  <a:latin typeface="ＭＳ Ｐゴシック" pitchFamily="50" charset="-128"/>
                </a:rPr>
                <a:t>集落</a:t>
              </a:r>
              <a:endParaRPr lang="ja-JP" dirty="0"/>
            </a:p>
          </p:txBody>
        </p:sp>
        <p:sp>
          <p:nvSpPr>
            <p:cNvPr id="115" name="Freeform 98"/>
            <p:cNvSpPr>
              <a:spLocks/>
            </p:cNvSpPr>
            <p:nvPr/>
          </p:nvSpPr>
          <p:spPr bwMode="auto">
            <a:xfrm>
              <a:off x="3021677" y="6970485"/>
              <a:ext cx="652463" cy="77788"/>
            </a:xfrm>
            <a:custGeom>
              <a:avLst/>
              <a:gdLst>
                <a:gd name="T0" fmla="*/ 2147483647 w 822"/>
                <a:gd name="T1" fmla="*/ 2147483647 h 98"/>
                <a:gd name="T2" fmla="*/ 2147483647 w 822"/>
                <a:gd name="T3" fmla="*/ 2147483647 h 98"/>
                <a:gd name="T4" fmla="*/ 2147483647 w 822"/>
                <a:gd name="T5" fmla="*/ 2147483647 h 98"/>
                <a:gd name="T6" fmla="*/ 2147483647 w 822"/>
                <a:gd name="T7" fmla="*/ 2147483647 h 98"/>
                <a:gd name="T8" fmla="*/ 2147483647 w 822"/>
                <a:gd name="T9" fmla="*/ 2147483647 h 98"/>
                <a:gd name="T10" fmla="*/ 0 w 822"/>
                <a:gd name="T11" fmla="*/ 2147483647 h 98"/>
                <a:gd name="T12" fmla="*/ 0 w 822"/>
                <a:gd name="T13" fmla="*/ 2147483647 h 98"/>
                <a:gd name="T14" fmla="*/ 0 w 822"/>
                <a:gd name="T15" fmla="*/ 2147483647 h 98"/>
                <a:gd name="T16" fmla="*/ 2147483647 w 822"/>
                <a:gd name="T17" fmla="*/ 2147483647 h 98"/>
                <a:gd name="T18" fmla="*/ 2147483647 w 822"/>
                <a:gd name="T19" fmla="*/ 0 h 98"/>
                <a:gd name="T20" fmla="*/ 2147483647 w 822"/>
                <a:gd name="T21" fmla="*/ 0 h 98"/>
                <a:gd name="T22" fmla="*/ 2147483647 w 822"/>
                <a:gd name="T23" fmla="*/ 0 h 98"/>
                <a:gd name="T24" fmla="*/ 2147483647 w 822"/>
                <a:gd name="T25" fmla="*/ 2147483647 h 98"/>
                <a:gd name="T26" fmla="*/ 2147483647 w 822"/>
                <a:gd name="T27" fmla="*/ 2147483647 h 98"/>
                <a:gd name="T28" fmla="*/ 2147483647 w 822"/>
                <a:gd name="T29" fmla="*/ 2147483647 h 98"/>
                <a:gd name="T30" fmla="*/ 2147483647 w 822"/>
                <a:gd name="T31" fmla="*/ 2147483647 h 98"/>
                <a:gd name="T32" fmla="*/ 2147483647 w 822"/>
                <a:gd name="T33" fmla="*/ 2147483647 h 98"/>
                <a:gd name="T34" fmla="*/ 2147483647 w 822"/>
                <a:gd name="T35" fmla="*/ 2147483647 h 98"/>
                <a:gd name="T36" fmla="*/ 2147483647 w 822"/>
                <a:gd name="T37" fmla="*/ 2147483647 h 98"/>
                <a:gd name="T38" fmla="*/ 2147483647 w 822"/>
                <a:gd name="T39" fmla="*/ 2147483647 h 98"/>
                <a:gd name="T40" fmla="*/ 2147483647 w 822"/>
                <a:gd name="T41" fmla="*/ 2147483647 h 98"/>
                <a:gd name="T42" fmla="*/ 2147483647 w 822"/>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2"/>
                <a:gd name="T67" fmla="*/ 0 h 98"/>
                <a:gd name="T68" fmla="*/ 822 w 822"/>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2" h="98">
                  <a:moveTo>
                    <a:pt x="813" y="98"/>
                  </a:moveTo>
                  <a:lnTo>
                    <a:pt x="6" y="14"/>
                  </a:lnTo>
                  <a:lnTo>
                    <a:pt x="4" y="13"/>
                  </a:lnTo>
                  <a:lnTo>
                    <a:pt x="1" y="10"/>
                  </a:lnTo>
                  <a:lnTo>
                    <a:pt x="0" y="8"/>
                  </a:lnTo>
                  <a:lnTo>
                    <a:pt x="0" y="5"/>
                  </a:lnTo>
                  <a:lnTo>
                    <a:pt x="0" y="3"/>
                  </a:lnTo>
                  <a:lnTo>
                    <a:pt x="2" y="1"/>
                  </a:lnTo>
                  <a:lnTo>
                    <a:pt x="5" y="0"/>
                  </a:lnTo>
                  <a:lnTo>
                    <a:pt x="8" y="0"/>
                  </a:lnTo>
                  <a:lnTo>
                    <a:pt x="816" y="85"/>
                  </a:lnTo>
                  <a:lnTo>
                    <a:pt x="818" y="85"/>
                  </a:lnTo>
                  <a:lnTo>
                    <a:pt x="820" y="87"/>
                  </a:lnTo>
                  <a:lnTo>
                    <a:pt x="821" y="89"/>
                  </a:lnTo>
                  <a:lnTo>
                    <a:pt x="822" y="92"/>
                  </a:lnTo>
                  <a:lnTo>
                    <a:pt x="821" y="94"/>
                  </a:lnTo>
                  <a:lnTo>
                    <a:pt x="819" y="96"/>
                  </a:lnTo>
                  <a:lnTo>
                    <a:pt x="817" y="97"/>
                  </a:lnTo>
                  <a:lnTo>
                    <a:pt x="813"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16" name="Freeform 99"/>
            <p:cNvSpPr>
              <a:spLocks/>
            </p:cNvSpPr>
            <p:nvPr/>
          </p:nvSpPr>
          <p:spPr bwMode="auto">
            <a:xfrm>
              <a:off x="3252333" y="6275160"/>
              <a:ext cx="442913" cy="114300"/>
            </a:xfrm>
            <a:custGeom>
              <a:avLst/>
              <a:gdLst>
                <a:gd name="T0" fmla="*/ 0 w 558"/>
                <a:gd name="T1" fmla="*/ 2147483647 h 143"/>
                <a:gd name="T2" fmla="*/ 2147483647 w 558"/>
                <a:gd name="T3" fmla="*/ 2147483647 h 143"/>
                <a:gd name="T4" fmla="*/ 2147483647 w 558"/>
                <a:gd name="T5" fmla="*/ 2147483647 h 143"/>
                <a:gd name="T6" fmla="*/ 2147483647 w 558"/>
                <a:gd name="T7" fmla="*/ 2147483647 h 143"/>
                <a:gd name="T8" fmla="*/ 2147483647 w 558"/>
                <a:gd name="T9" fmla="*/ 0 h 143"/>
                <a:gd name="T10" fmla="*/ 2147483647 w 558"/>
                <a:gd name="T11" fmla="*/ 0 h 143"/>
                <a:gd name="T12" fmla="*/ 2147483647 w 558"/>
                <a:gd name="T13" fmla="*/ 2147483647 h 143"/>
                <a:gd name="T14" fmla="*/ 2147483647 w 558"/>
                <a:gd name="T15" fmla="*/ 2147483647 h 143"/>
                <a:gd name="T16" fmla="*/ 2147483647 w 558"/>
                <a:gd name="T17" fmla="*/ 2147483647 h 143"/>
                <a:gd name="T18" fmla="*/ 2147483647 w 558"/>
                <a:gd name="T19" fmla="*/ 2147483647 h 143"/>
                <a:gd name="T20" fmla="*/ 2147483647 w 558"/>
                <a:gd name="T21" fmla="*/ 2147483647 h 143"/>
                <a:gd name="T22" fmla="*/ 2147483647 w 558"/>
                <a:gd name="T23" fmla="*/ 2147483647 h 143"/>
                <a:gd name="T24" fmla="*/ 2147483647 w 558"/>
                <a:gd name="T25" fmla="*/ 2147483647 h 143"/>
                <a:gd name="T26" fmla="*/ 2147483647 w 558"/>
                <a:gd name="T27" fmla="*/ 2147483647 h 143"/>
                <a:gd name="T28" fmla="*/ 2147483647 w 558"/>
                <a:gd name="T29" fmla="*/ 2147483647 h 143"/>
                <a:gd name="T30" fmla="*/ 2147483647 w 558"/>
                <a:gd name="T31" fmla="*/ 2147483647 h 143"/>
                <a:gd name="T32" fmla="*/ 2147483647 w 558"/>
                <a:gd name="T33" fmla="*/ 2147483647 h 143"/>
                <a:gd name="T34" fmla="*/ 2147483647 w 558"/>
                <a:gd name="T35" fmla="*/ 2147483647 h 143"/>
                <a:gd name="T36" fmla="*/ 2147483647 w 558"/>
                <a:gd name="T37" fmla="*/ 2147483647 h 143"/>
                <a:gd name="T38" fmla="*/ 0 w 558"/>
                <a:gd name="T39" fmla="*/ 2147483647 h 143"/>
                <a:gd name="T40" fmla="*/ 0 w 558"/>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8"/>
                <a:gd name="T64" fmla="*/ 0 h 143"/>
                <a:gd name="T65" fmla="*/ 558 w 558"/>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8" h="143">
                  <a:moveTo>
                    <a:pt x="0" y="23"/>
                  </a:moveTo>
                  <a:lnTo>
                    <a:pt x="1" y="14"/>
                  </a:lnTo>
                  <a:lnTo>
                    <a:pt x="8" y="7"/>
                  </a:lnTo>
                  <a:lnTo>
                    <a:pt x="16" y="1"/>
                  </a:lnTo>
                  <a:lnTo>
                    <a:pt x="26" y="0"/>
                  </a:lnTo>
                  <a:lnTo>
                    <a:pt x="532" y="0"/>
                  </a:lnTo>
                  <a:lnTo>
                    <a:pt x="542" y="1"/>
                  </a:lnTo>
                  <a:lnTo>
                    <a:pt x="551" y="7"/>
                  </a:lnTo>
                  <a:lnTo>
                    <a:pt x="556" y="14"/>
                  </a:lnTo>
                  <a:lnTo>
                    <a:pt x="558" y="23"/>
                  </a:lnTo>
                  <a:lnTo>
                    <a:pt x="558" y="119"/>
                  </a:lnTo>
                  <a:lnTo>
                    <a:pt x="556" y="128"/>
                  </a:lnTo>
                  <a:lnTo>
                    <a:pt x="551" y="136"/>
                  </a:lnTo>
                  <a:lnTo>
                    <a:pt x="542" y="141"/>
                  </a:lnTo>
                  <a:lnTo>
                    <a:pt x="532" y="143"/>
                  </a:lnTo>
                  <a:lnTo>
                    <a:pt x="26" y="143"/>
                  </a:lnTo>
                  <a:lnTo>
                    <a:pt x="16"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17" name="Freeform 100"/>
            <p:cNvSpPr>
              <a:spLocks noEditPoints="1"/>
            </p:cNvSpPr>
            <p:nvPr/>
          </p:nvSpPr>
          <p:spPr bwMode="auto">
            <a:xfrm>
              <a:off x="3249158" y="6211773"/>
              <a:ext cx="449263" cy="177828"/>
            </a:xfrm>
            <a:custGeom>
              <a:avLst/>
              <a:gdLst>
                <a:gd name="T0" fmla="*/ 0 w 567"/>
                <a:gd name="T1" fmla="*/ 2147483647 h 151"/>
                <a:gd name="T2" fmla="*/ 0 w 567"/>
                <a:gd name="T3" fmla="*/ 2147483647 h 151"/>
                <a:gd name="T4" fmla="*/ 0 w 567"/>
                <a:gd name="T5" fmla="*/ 2147483647 h 151"/>
                <a:gd name="T6" fmla="*/ 0 w 567"/>
                <a:gd name="T7" fmla="*/ 2147483647 h 151"/>
                <a:gd name="T8" fmla="*/ 0 w 567"/>
                <a:gd name="T9" fmla="*/ 0 h 151"/>
                <a:gd name="T10" fmla="*/ 2147483647 w 567"/>
                <a:gd name="T11" fmla="*/ 0 h 151"/>
                <a:gd name="T12" fmla="*/ 2147483647 w 567"/>
                <a:gd name="T13" fmla="*/ 2147483647 h 151"/>
                <a:gd name="T14" fmla="*/ 2147483647 w 567"/>
                <a:gd name="T15" fmla="*/ 2147483647 h 151"/>
                <a:gd name="T16" fmla="*/ 2147483647 w 567"/>
                <a:gd name="T17" fmla="*/ 2147483647 h 151"/>
                <a:gd name="T18" fmla="*/ 2147483647 w 567"/>
                <a:gd name="T19" fmla="*/ 2147483647 h 151"/>
                <a:gd name="T20" fmla="*/ 2147483647 w 567"/>
                <a:gd name="T21" fmla="*/ 2147483647 h 151"/>
                <a:gd name="T22" fmla="*/ 2147483647 w 567"/>
                <a:gd name="T23" fmla="*/ 2147483647 h 151"/>
                <a:gd name="T24" fmla="*/ 2147483647 w 567"/>
                <a:gd name="T25" fmla="*/ 2147483647 h 151"/>
                <a:gd name="T26" fmla="*/ 2147483647 w 567"/>
                <a:gd name="T27" fmla="*/ 2147483647 h 151"/>
                <a:gd name="T28" fmla="*/ 2147483647 w 567"/>
                <a:gd name="T29" fmla="*/ 2147483647 h 151"/>
                <a:gd name="T30" fmla="*/ 2147483647 w 567"/>
                <a:gd name="T31" fmla="*/ 2147483647 h 151"/>
                <a:gd name="T32" fmla="*/ 0 w 567"/>
                <a:gd name="T33" fmla="*/ 2147483647 h 151"/>
                <a:gd name="T34" fmla="*/ 0 w 567"/>
                <a:gd name="T35" fmla="*/ 2147483647 h 151"/>
                <a:gd name="T36" fmla="*/ 0 w 567"/>
                <a:gd name="T37" fmla="*/ 2147483647 h 151"/>
                <a:gd name="T38" fmla="*/ 0 w 567"/>
                <a:gd name="T39" fmla="*/ 2147483647 h 151"/>
                <a:gd name="T40" fmla="*/ 0 w 567"/>
                <a:gd name="T41" fmla="*/ 2147483647 h 151"/>
                <a:gd name="T42" fmla="*/ 0 w 567"/>
                <a:gd name="T43" fmla="*/ 2147483647 h 151"/>
                <a:gd name="T44" fmla="*/ 0 w 567"/>
                <a:gd name="T45" fmla="*/ 2147483647 h 151"/>
                <a:gd name="T46" fmla="*/ 0 w 567"/>
                <a:gd name="T47" fmla="*/ 2147483647 h 151"/>
                <a:gd name="T48" fmla="*/ 0 w 567"/>
                <a:gd name="T49" fmla="*/ 2147483647 h 151"/>
                <a:gd name="T50" fmla="*/ 0 w 567"/>
                <a:gd name="T51" fmla="*/ 2147483647 h 151"/>
                <a:gd name="T52" fmla="*/ 0 w 567"/>
                <a:gd name="T53" fmla="*/ 2147483647 h 151"/>
                <a:gd name="T54" fmla="*/ 2147483647 w 567"/>
                <a:gd name="T55" fmla="*/ 2147483647 h 151"/>
                <a:gd name="T56" fmla="*/ 2147483647 w 567"/>
                <a:gd name="T57" fmla="*/ 2147483647 h 151"/>
                <a:gd name="T58" fmla="*/ 2147483647 w 567"/>
                <a:gd name="T59" fmla="*/ 2147483647 h 151"/>
                <a:gd name="T60" fmla="*/ 2147483647 w 567"/>
                <a:gd name="T61" fmla="*/ 2147483647 h 151"/>
                <a:gd name="T62" fmla="*/ 2147483647 w 567"/>
                <a:gd name="T63" fmla="*/ 2147483647 h 151"/>
                <a:gd name="T64" fmla="*/ 2147483647 w 567"/>
                <a:gd name="T65" fmla="*/ 2147483647 h 151"/>
                <a:gd name="T66" fmla="*/ 2147483647 w 567"/>
                <a:gd name="T67" fmla="*/ 2147483647 h 151"/>
                <a:gd name="T68" fmla="*/ 2147483647 w 567"/>
                <a:gd name="T69" fmla="*/ 2147483647 h 151"/>
                <a:gd name="T70" fmla="*/ 2147483647 w 567"/>
                <a:gd name="T71" fmla="*/ 2147483647 h 151"/>
                <a:gd name="T72" fmla="*/ 2147483647 w 567"/>
                <a:gd name="T73" fmla="*/ 2147483647 h 151"/>
                <a:gd name="T74" fmla="*/ 0 w 567"/>
                <a:gd name="T75" fmla="*/ 2147483647 h 151"/>
                <a:gd name="T76" fmla="*/ 0 w 567"/>
                <a:gd name="T77" fmla="*/ 2147483647 h 151"/>
                <a:gd name="T78" fmla="*/ 0 w 567"/>
                <a:gd name="T79" fmla="*/ 2147483647 h 151"/>
                <a:gd name="T80" fmla="*/ 0 w 567"/>
                <a:gd name="T81" fmla="*/ 2147483647 h 151"/>
                <a:gd name="T82" fmla="*/ 0 w 567"/>
                <a:gd name="T83" fmla="*/ 2147483647 h 151"/>
                <a:gd name="T84" fmla="*/ 0 w 567"/>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7"/>
                <a:gd name="T130" fmla="*/ 0 h 151"/>
                <a:gd name="T131" fmla="*/ 567 w 567"/>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7" h="151">
                  <a:moveTo>
                    <a:pt x="0" y="27"/>
                  </a:moveTo>
                  <a:lnTo>
                    <a:pt x="0" y="22"/>
                  </a:lnTo>
                  <a:lnTo>
                    <a:pt x="0" y="21"/>
                  </a:lnTo>
                  <a:lnTo>
                    <a:pt x="2" y="17"/>
                  </a:lnTo>
                  <a:lnTo>
                    <a:pt x="2" y="16"/>
                  </a:lnTo>
                  <a:lnTo>
                    <a:pt x="4" y="12"/>
                  </a:lnTo>
                  <a:lnTo>
                    <a:pt x="5" y="12"/>
                  </a:lnTo>
                  <a:lnTo>
                    <a:pt x="8" y="8"/>
                  </a:lnTo>
                  <a:lnTo>
                    <a:pt x="9" y="7"/>
                  </a:lnTo>
                  <a:lnTo>
                    <a:pt x="13" y="5"/>
                  </a:lnTo>
                  <a:lnTo>
                    <a:pt x="13" y="4"/>
                  </a:lnTo>
                  <a:lnTo>
                    <a:pt x="18" y="2"/>
                  </a:lnTo>
                  <a:lnTo>
                    <a:pt x="19" y="2"/>
                  </a:lnTo>
                  <a:lnTo>
                    <a:pt x="23" y="0"/>
                  </a:lnTo>
                  <a:lnTo>
                    <a:pt x="24" y="0"/>
                  </a:lnTo>
                  <a:lnTo>
                    <a:pt x="30" y="0"/>
                  </a:lnTo>
                  <a:lnTo>
                    <a:pt x="536" y="0"/>
                  </a:lnTo>
                  <a:lnTo>
                    <a:pt x="541" y="0"/>
                  </a:lnTo>
                  <a:lnTo>
                    <a:pt x="542" y="0"/>
                  </a:lnTo>
                  <a:lnTo>
                    <a:pt x="547" y="2"/>
                  </a:lnTo>
                  <a:lnTo>
                    <a:pt x="548" y="2"/>
                  </a:lnTo>
                  <a:lnTo>
                    <a:pt x="552" y="4"/>
                  </a:lnTo>
                  <a:lnTo>
                    <a:pt x="553" y="5"/>
                  </a:lnTo>
                  <a:lnTo>
                    <a:pt x="557" y="7"/>
                  </a:lnTo>
                  <a:lnTo>
                    <a:pt x="558" y="8"/>
                  </a:lnTo>
                  <a:lnTo>
                    <a:pt x="561" y="11"/>
                  </a:lnTo>
                  <a:lnTo>
                    <a:pt x="561" y="12"/>
                  </a:lnTo>
                  <a:lnTo>
                    <a:pt x="563" y="16"/>
                  </a:lnTo>
                  <a:lnTo>
                    <a:pt x="564" y="17"/>
                  </a:lnTo>
                  <a:lnTo>
                    <a:pt x="566" y="21"/>
                  </a:lnTo>
                  <a:lnTo>
                    <a:pt x="566" y="22"/>
                  </a:lnTo>
                  <a:lnTo>
                    <a:pt x="567" y="27"/>
                  </a:lnTo>
                  <a:lnTo>
                    <a:pt x="567" y="123"/>
                  </a:lnTo>
                  <a:lnTo>
                    <a:pt x="566" y="128"/>
                  </a:lnTo>
                  <a:lnTo>
                    <a:pt x="566" y="129"/>
                  </a:lnTo>
                  <a:lnTo>
                    <a:pt x="564" y="133"/>
                  </a:lnTo>
                  <a:lnTo>
                    <a:pt x="563" y="134"/>
                  </a:lnTo>
                  <a:lnTo>
                    <a:pt x="561" y="138"/>
                  </a:lnTo>
                  <a:lnTo>
                    <a:pt x="561" y="139"/>
                  </a:lnTo>
                  <a:lnTo>
                    <a:pt x="558" y="142"/>
                  </a:lnTo>
                  <a:lnTo>
                    <a:pt x="557" y="143"/>
                  </a:lnTo>
                  <a:lnTo>
                    <a:pt x="553" y="146"/>
                  </a:lnTo>
                  <a:lnTo>
                    <a:pt x="552" y="146"/>
                  </a:lnTo>
                  <a:lnTo>
                    <a:pt x="548" y="148"/>
                  </a:lnTo>
                  <a:lnTo>
                    <a:pt x="547" y="149"/>
                  </a:lnTo>
                  <a:lnTo>
                    <a:pt x="542" y="150"/>
                  </a:lnTo>
                  <a:lnTo>
                    <a:pt x="541" y="150"/>
                  </a:lnTo>
                  <a:lnTo>
                    <a:pt x="536" y="151"/>
                  </a:lnTo>
                  <a:lnTo>
                    <a:pt x="30" y="151"/>
                  </a:lnTo>
                  <a:lnTo>
                    <a:pt x="24" y="150"/>
                  </a:lnTo>
                  <a:lnTo>
                    <a:pt x="23" y="150"/>
                  </a:lnTo>
                  <a:lnTo>
                    <a:pt x="19" y="149"/>
                  </a:lnTo>
                  <a:lnTo>
                    <a:pt x="18" y="148"/>
                  </a:lnTo>
                  <a:lnTo>
                    <a:pt x="13" y="146"/>
                  </a:lnTo>
                  <a:lnTo>
                    <a:pt x="12" y="146"/>
                  </a:lnTo>
                  <a:lnTo>
                    <a:pt x="9" y="143"/>
                  </a:lnTo>
                  <a:lnTo>
                    <a:pt x="8" y="142"/>
                  </a:lnTo>
                  <a:lnTo>
                    <a:pt x="5"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5" y="137"/>
                  </a:lnTo>
                  <a:lnTo>
                    <a:pt x="14" y="137"/>
                  </a:lnTo>
                  <a:lnTo>
                    <a:pt x="19" y="140"/>
                  </a:lnTo>
                  <a:lnTo>
                    <a:pt x="18" y="139"/>
                  </a:lnTo>
                  <a:lnTo>
                    <a:pt x="22" y="141"/>
                  </a:lnTo>
                  <a:lnTo>
                    <a:pt x="21" y="141"/>
                  </a:lnTo>
                  <a:lnTo>
                    <a:pt x="26" y="142"/>
                  </a:lnTo>
                  <a:lnTo>
                    <a:pt x="25" y="142"/>
                  </a:lnTo>
                  <a:lnTo>
                    <a:pt x="30" y="143"/>
                  </a:lnTo>
                  <a:lnTo>
                    <a:pt x="536" y="143"/>
                  </a:lnTo>
                  <a:lnTo>
                    <a:pt x="540" y="142"/>
                  </a:lnTo>
                  <a:lnTo>
                    <a:pt x="545" y="141"/>
                  </a:lnTo>
                  <a:lnTo>
                    <a:pt x="543" y="141"/>
                  </a:lnTo>
                  <a:lnTo>
                    <a:pt x="548" y="139"/>
                  </a:lnTo>
                  <a:lnTo>
                    <a:pt x="548" y="140"/>
                  </a:lnTo>
                  <a:lnTo>
                    <a:pt x="551" y="137"/>
                  </a:lnTo>
                  <a:lnTo>
                    <a:pt x="555" y="134"/>
                  </a:lnTo>
                  <a:lnTo>
                    <a:pt x="553" y="134"/>
                  </a:lnTo>
                  <a:lnTo>
                    <a:pt x="556" y="130"/>
                  </a:lnTo>
                  <a:lnTo>
                    <a:pt x="556" y="131"/>
                  </a:lnTo>
                  <a:lnTo>
                    <a:pt x="557" y="127"/>
                  </a:lnTo>
                  <a:lnTo>
                    <a:pt x="558" y="123"/>
                  </a:lnTo>
                  <a:lnTo>
                    <a:pt x="558" y="28"/>
                  </a:lnTo>
                  <a:lnTo>
                    <a:pt x="557" y="23"/>
                  </a:lnTo>
                  <a:lnTo>
                    <a:pt x="557" y="24"/>
                  </a:lnTo>
                  <a:lnTo>
                    <a:pt x="556" y="19"/>
                  </a:lnTo>
                  <a:lnTo>
                    <a:pt x="556" y="20"/>
                  </a:lnTo>
                  <a:lnTo>
                    <a:pt x="553" y="16"/>
                  </a:lnTo>
                  <a:lnTo>
                    <a:pt x="555" y="17"/>
                  </a:lnTo>
                  <a:lnTo>
                    <a:pt x="551" y="13"/>
                  </a:lnTo>
                  <a:lnTo>
                    <a:pt x="551" y="14"/>
                  </a:lnTo>
                  <a:lnTo>
                    <a:pt x="548" y="11"/>
                  </a:lnTo>
                  <a:lnTo>
                    <a:pt x="543" y="9"/>
                  </a:lnTo>
                  <a:lnTo>
                    <a:pt x="545" y="9"/>
                  </a:lnTo>
                  <a:lnTo>
                    <a:pt x="540" y="8"/>
                  </a:lnTo>
                  <a:lnTo>
                    <a:pt x="536" y="8"/>
                  </a:lnTo>
                  <a:lnTo>
                    <a:pt x="31" y="8"/>
                  </a:lnTo>
                  <a:lnTo>
                    <a:pt x="25" y="8"/>
                  </a:lnTo>
                  <a:lnTo>
                    <a:pt x="26" y="8"/>
                  </a:lnTo>
                  <a:lnTo>
                    <a:pt x="21" y="9"/>
                  </a:lnTo>
                  <a:lnTo>
                    <a:pt x="22" y="9"/>
                  </a:lnTo>
                  <a:lnTo>
                    <a:pt x="18" y="11"/>
                  </a:lnTo>
                  <a:lnTo>
                    <a:pt x="19" y="11"/>
                  </a:lnTo>
                  <a:lnTo>
                    <a:pt x="14" y="14"/>
                  </a:lnTo>
                  <a:lnTo>
                    <a:pt x="15" y="13"/>
                  </a:lnTo>
                  <a:lnTo>
                    <a:pt x="12" y="17"/>
                  </a:lnTo>
                  <a:lnTo>
                    <a:pt x="12" y="16"/>
                  </a:lnTo>
                  <a:lnTo>
                    <a:pt x="10" y="20"/>
                  </a:lnTo>
                  <a:lnTo>
                    <a:pt x="10" y="19"/>
                  </a:lnTo>
                  <a:lnTo>
                    <a:pt x="9" y="24"/>
                  </a:lnTo>
                  <a:lnTo>
                    <a:pt x="9" y="23"/>
                  </a:lnTo>
                  <a:lnTo>
                    <a:pt x="9" y="27"/>
                  </a:lnTo>
                  <a:lnTo>
                    <a:pt x="9"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18" name="Rectangle 102"/>
            <p:cNvSpPr>
              <a:spLocks noChangeArrowheads="1"/>
            </p:cNvSpPr>
            <p:nvPr/>
          </p:nvSpPr>
          <p:spPr bwMode="auto">
            <a:xfrm>
              <a:off x="3315543" y="6232756"/>
              <a:ext cx="341501"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C</a:t>
              </a:r>
              <a:r>
                <a:rPr lang="ja-JP" sz="1000" dirty="0">
                  <a:solidFill>
                    <a:srgbClr val="000000"/>
                  </a:solidFill>
                  <a:latin typeface="ＭＳ Ｐゴシック" pitchFamily="50" charset="-128"/>
                </a:rPr>
                <a:t>集落</a:t>
              </a:r>
              <a:endParaRPr lang="ja-JP" dirty="0"/>
            </a:p>
          </p:txBody>
        </p:sp>
        <p:sp>
          <p:nvSpPr>
            <p:cNvPr id="119" name="Freeform 103"/>
            <p:cNvSpPr>
              <a:spLocks/>
            </p:cNvSpPr>
            <p:nvPr/>
          </p:nvSpPr>
          <p:spPr bwMode="auto">
            <a:xfrm>
              <a:off x="2266496" y="6552973"/>
              <a:ext cx="528638" cy="282575"/>
            </a:xfrm>
            <a:custGeom>
              <a:avLst/>
              <a:gdLst>
                <a:gd name="T0" fmla="*/ 0 w 667"/>
                <a:gd name="T1" fmla="*/ 0 h 357"/>
                <a:gd name="T2" fmla="*/ 2147483647 w 667"/>
                <a:gd name="T3" fmla="*/ 2147483647 h 357"/>
                <a:gd name="T4" fmla="*/ 2147483647 w 667"/>
                <a:gd name="T5" fmla="*/ 2147483647 h 357"/>
                <a:gd name="T6" fmla="*/ 0 w 667"/>
                <a:gd name="T7" fmla="*/ 2147483647 h 357"/>
                <a:gd name="T8" fmla="*/ 0 w 667"/>
                <a:gd name="T9" fmla="*/ 0 h 357"/>
                <a:gd name="T10" fmla="*/ 0 60000 65536"/>
                <a:gd name="T11" fmla="*/ 0 60000 65536"/>
                <a:gd name="T12" fmla="*/ 0 60000 65536"/>
                <a:gd name="T13" fmla="*/ 0 60000 65536"/>
                <a:gd name="T14" fmla="*/ 0 60000 65536"/>
                <a:gd name="T15" fmla="*/ 0 w 667"/>
                <a:gd name="T16" fmla="*/ 0 h 357"/>
                <a:gd name="T17" fmla="*/ 667 w 667"/>
                <a:gd name="T18" fmla="*/ 357 h 357"/>
              </a:gdLst>
              <a:ahLst/>
              <a:cxnLst>
                <a:cxn ang="T10">
                  <a:pos x="T0" y="T1"/>
                </a:cxn>
                <a:cxn ang="T11">
                  <a:pos x="T2" y="T3"/>
                </a:cxn>
                <a:cxn ang="T12">
                  <a:pos x="T4" y="T5"/>
                </a:cxn>
                <a:cxn ang="T13">
                  <a:pos x="T6" y="T7"/>
                </a:cxn>
                <a:cxn ang="T14">
                  <a:pos x="T8" y="T9"/>
                </a:cxn>
              </a:cxnLst>
              <a:rect l="T15" t="T16" r="T17" b="T18"/>
              <a:pathLst>
                <a:path w="667" h="357">
                  <a:moveTo>
                    <a:pt x="0" y="0"/>
                  </a:moveTo>
                  <a:lnTo>
                    <a:pt x="667" y="70"/>
                  </a:lnTo>
                  <a:lnTo>
                    <a:pt x="667"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120" name="Freeform 104"/>
            <p:cNvSpPr>
              <a:spLocks noEditPoints="1"/>
            </p:cNvSpPr>
            <p:nvPr/>
          </p:nvSpPr>
          <p:spPr bwMode="auto">
            <a:xfrm>
              <a:off x="2261733" y="6549798"/>
              <a:ext cx="536575" cy="288925"/>
            </a:xfrm>
            <a:custGeom>
              <a:avLst/>
              <a:gdLst>
                <a:gd name="T0" fmla="*/ 0 w 675"/>
                <a:gd name="T1" fmla="*/ 0 h 365"/>
                <a:gd name="T2" fmla="*/ 2147483647 w 675"/>
                <a:gd name="T3" fmla="*/ 0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0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0 h 365"/>
                <a:gd name="T40" fmla="*/ 2147483647 w 675"/>
                <a:gd name="T41" fmla="*/ 0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4" y="0"/>
                  </a:lnTo>
                  <a:lnTo>
                    <a:pt x="671" y="70"/>
                  </a:lnTo>
                  <a:lnTo>
                    <a:pt x="674" y="72"/>
                  </a:lnTo>
                  <a:lnTo>
                    <a:pt x="675" y="74"/>
                  </a:lnTo>
                  <a:lnTo>
                    <a:pt x="675" y="361"/>
                  </a:lnTo>
                  <a:lnTo>
                    <a:pt x="673" y="364"/>
                  </a:lnTo>
                  <a:lnTo>
                    <a:pt x="669" y="365"/>
                  </a:lnTo>
                  <a:lnTo>
                    <a:pt x="3" y="293"/>
                  </a:lnTo>
                  <a:lnTo>
                    <a:pt x="1" y="292"/>
                  </a:lnTo>
                  <a:lnTo>
                    <a:pt x="0" y="289"/>
                  </a:lnTo>
                  <a:lnTo>
                    <a:pt x="0" y="4"/>
                  </a:lnTo>
                  <a:close/>
                  <a:moveTo>
                    <a:pt x="9" y="289"/>
                  </a:moveTo>
                  <a:lnTo>
                    <a:pt x="4" y="285"/>
                  </a:lnTo>
                  <a:lnTo>
                    <a:pt x="671" y="356"/>
                  </a:lnTo>
                  <a:lnTo>
                    <a:pt x="666" y="361"/>
                  </a:lnTo>
                  <a:lnTo>
                    <a:pt x="666" y="74"/>
                  </a:lnTo>
                  <a:lnTo>
                    <a:pt x="669" y="78"/>
                  </a:lnTo>
                  <a:lnTo>
                    <a:pt x="3"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21" name="Rectangle 105"/>
            <p:cNvSpPr>
              <a:spLocks noChangeArrowheads="1"/>
            </p:cNvSpPr>
            <p:nvPr/>
          </p:nvSpPr>
          <p:spPr bwMode="auto">
            <a:xfrm>
              <a:off x="2444296" y="6664098"/>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122" name="Freeform 132"/>
            <p:cNvSpPr>
              <a:spLocks noEditPoints="1"/>
            </p:cNvSpPr>
            <p:nvPr/>
          </p:nvSpPr>
          <p:spPr bwMode="auto">
            <a:xfrm>
              <a:off x="1031663" y="6138634"/>
              <a:ext cx="2880242" cy="1925637"/>
            </a:xfrm>
            <a:custGeom>
              <a:avLst/>
              <a:gdLst>
                <a:gd name="T0" fmla="*/ 0 w 5354"/>
                <a:gd name="T1" fmla="*/ 2147483647 h 3075"/>
                <a:gd name="T2" fmla="*/ 0 w 5354"/>
                <a:gd name="T3" fmla="*/ 2147483647 h 3075"/>
                <a:gd name="T4" fmla="*/ 0 w 5354"/>
                <a:gd name="T5" fmla="*/ 2147483647 h 3075"/>
                <a:gd name="T6" fmla="*/ 0 w 5354"/>
                <a:gd name="T7" fmla="*/ 2147483647 h 3075"/>
                <a:gd name="T8" fmla="*/ 0 w 5354"/>
                <a:gd name="T9" fmla="*/ 2147483647 h 3075"/>
                <a:gd name="T10" fmla="*/ 0 w 5354"/>
                <a:gd name="T11" fmla="*/ 2147483647 h 3075"/>
                <a:gd name="T12" fmla="*/ 0 w 5354"/>
                <a:gd name="T13" fmla="*/ 2147483647 h 3075"/>
                <a:gd name="T14" fmla="*/ 2147483647 w 5354"/>
                <a:gd name="T15" fmla="*/ 2147483647 h 3075"/>
                <a:gd name="T16" fmla="*/ 2147483647 w 5354"/>
                <a:gd name="T17" fmla="*/ 2147483647 h 3075"/>
                <a:gd name="T18" fmla="*/ 2147483647 w 5354"/>
                <a:gd name="T19" fmla="*/ 2147483647 h 3075"/>
                <a:gd name="T20" fmla="*/ 2147483647 w 5354"/>
                <a:gd name="T21" fmla="*/ 0 h 3075"/>
                <a:gd name="T22" fmla="*/ 2147483647 w 5354"/>
                <a:gd name="T23" fmla="*/ 0 h 3075"/>
                <a:gd name="T24" fmla="*/ 2147483647 w 5354"/>
                <a:gd name="T25" fmla="*/ 0 h 3075"/>
                <a:gd name="T26" fmla="*/ 2147483647 w 5354"/>
                <a:gd name="T27" fmla="*/ 0 h 3075"/>
                <a:gd name="T28" fmla="*/ 2147483647 w 5354"/>
                <a:gd name="T29" fmla="*/ 0 h 3075"/>
                <a:gd name="T30" fmla="*/ 2147483647 w 5354"/>
                <a:gd name="T31" fmla="*/ 0 h 3075"/>
                <a:gd name="T32" fmla="*/ 2147483647 w 5354"/>
                <a:gd name="T33" fmla="*/ 0 h 3075"/>
                <a:gd name="T34" fmla="*/ 2147483647 w 5354"/>
                <a:gd name="T35" fmla="*/ 0 h 3075"/>
                <a:gd name="T36" fmla="*/ 2147483647 w 5354"/>
                <a:gd name="T37" fmla="*/ 0 h 3075"/>
                <a:gd name="T38" fmla="*/ 2147483647 w 5354"/>
                <a:gd name="T39" fmla="*/ 0 h 3075"/>
                <a:gd name="T40" fmla="*/ 2147483647 w 5354"/>
                <a:gd name="T41" fmla="*/ 0 h 3075"/>
                <a:gd name="T42" fmla="*/ 2147483647 w 5354"/>
                <a:gd name="T43" fmla="*/ 0 h 3075"/>
                <a:gd name="T44" fmla="*/ 2147483647 w 5354"/>
                <a:gd name="T45" fmla="*/ 0 h 3075"/>
                <a:gd name="T46" fmla="*/ 2147483647 w 5354"/>
                <a:gd name="T47" fmla="*/ 0 h 3075"/>
                <a:gd name="T48" fmla="*/ 2147483647 w 5354"/>
                <a:gd name="T49" fmla="*/ 0 h 3075"/>
                <a:gd name="T50" fmla="*/ 2147483647 w 5354"/>
                <a:gd name="T51" fmla="*/ 0 h 3075"/>
                <a:gd name="T52" fmla="*/ 2147483647 w 5354"/>
                <a:gd name="T53" fmla="*/ 0 h 3075"/>
                <a:gd name="T54" fmla="*/ 2147483647 w 5354"/>
                <a:gd name="T55" fmla="*/ 2147483647 h 3075"/>
                <a:gd name="T56" fmla="*/ 2147483647 w 5354"/>
                <a:gd name="T57" fmla="*/ 2147483647 h 3075"/>
                <a:gd name="T58" fmla="*/ 2147483647 w 5354"/>
                <a:gd name="T59" fmla="*/ 2147483647 h 3075"/>
                <a:gd name="T60" fmla="*/ 2147483647 w 5354"/>
                <a:gd name="T61" fmla="*/ 2147483647 h 3075"/>
                <a:gd name="T62" fmla="*/ 2147483647 w 5354"/>
                <a:gd name="T63" fmla="*/ 2147483647 h 3075"/>
                <a:gd name="T64" fmla="*/ 2147483647 w 5354"/>
                <a:gd name="T65" fmla="*/ 2147483647 h 3075"/>
                <a:gd name="T66" fmla="*/ 2147483647 w 5354"/>
                <a:gd name="T67" fmla="*/ 2147483647 h 3075"/>
                <a:gd name="T68" fmla="*/ 2147483647 w 5354"/>
                <a:gd name="T69" fmla="*/ 2147483647 h 3075"/>
                <a:gd name="T70" fmla="*/ 2147483647 w 5354"/>
                <a:gd name="T71" fmla="*/ 2147483647 h 3075"/>
                <a:gd name="T72" fmla="*/ 2147483647 w 5354"/>
                <a:gd name="T73" fmla="*/ 2147483647 h 3075"/>
                <a:gd name="T74" fmla="*/ 2147483647 w 5354"/>
                <a:gd name="T75" fmla="*/ 2147483647 h 3075"/>
                <a:gd name="T76" fmla="*/ 2147483647 w 5354"/>
                <a:gd name="T77" fmla="*/ 2147483647 h 3075"/>
                <a:gd name="T78" fmla="*/ 2147483647 w 5354"/>
                <a:gd name="T79" fmla="*/ 2147483647 h 3075"/>
                <a:gd name="T80" fmla="*/ 2147483647 w 5354"/>
                <a:gd name="T81" fmla="*/ 2147483647 h 3075"/>
                <a:gd name="T82" fmla="*/ 2147483647 w 5354"/>
                <a:gd name="T83" fmla="*/ 2147483647 h 3075"/>
                <a:gd name="T84" fmla="*/ 2147483647 w 5354"/>
                <a:gd name="T85" fmla="*/ 2147483647 h 3075"/>
                <a:gd name="T86" fmla="*/ 2147483647 w 5354"/>
                <a:gd name="T87" fmla="*/ 2147483647 h 3075"/>
                <a:gd name="T88" fmla="*/ 2147483647 w 5354"/>
                <a:gd name="T89" fmla="*/ 2147483647 h 3075"/>
                <a:gd name="T90" fmla="*/ 2147483647 w 5354"/>
                <a:gd name="T91" fmla="*/ 2147483647 h 3075"/>
                <a:gd name="T92" fmla="*/ 2147483647 w 5354"/>
                <a:gd name="T93" fmla="*/ 2147483647 h 3075"/>
                <a:gd name="T94" fmla="*/ 2147483647 w 5354"/>
                <a:gd name="T95" fmla="*/ 2147483647 h 3075"/>
                <a:gd name="T96" fmla="*/ 2147483647 w 5354"/>
                <a:gd name="T97" fmla="*/ 2147483647 h 3075"/>
                <a:gd name="T98" fmla="*/ 2147483647 w 5354"/>
                <a:gd name="T99" fmla="*/ 2147483647 h 3075"/>
                <a:gd name="T100" fmla="*/ 2147483647 w 5354"/>
                <a:gd name="T101" fmla="*/ 2147483647 h 3075"/>
                <a:gd name="T102" fmla="*/ 2147483647 w 5354"/>
                <a:gd name="T103" fmla="*/ 2147483647 h 3075"/>
                <a:gd name="T104" fmla="*/ 2147483647 w 5354"/>
                <a:gd name="T105" fmla="*/ 2147483647 h 3075"/>
                <a:gd name="T106" fmla="*/ 2147483647 w 5354"/>
                <a:gd name="T107" fmla="*/ 2147483647 h 3075"/>
                <a:gd name="T108" fmla="*/ 2147483647 w 5354"/>
                <a:gd name="T109" fmla="*/ 2147483647 h 3075"/>
                <a:gd name="T110" fmla="*/ 2147483647 w 5354"/>
                <a:gd name="T111" fmla="*/ 2147483647 h 3075"/>
                <a:gd name="T112" fmla="*/ 2147483647 w 5354"/>
                <a:gd name="T113" fmla="*/ 2147483647 h 3075"/>
                <a:gd name="T114" fmla="*/ 2147483647 w 5354"/>
                <a:gd name="T115" fmla="*/ 2147483647 h 30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54"/>
                <a:gd name="T175" fmla="*/ 0 h 3075"/>
                <a:gd name="T176" fmla="*/ 5354 w 5354"/>
                <a:gd name="T177" fmla="*/ 3075 h 30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54" h="3075">
                  <a:moveTo>
                    <a:pt x="0" y="2849"/>
                  </a:moveTo>
                  <a:lnTo>
                    <a:pt x="0" y="2748"/>
                  </a:lnTo>
                  <a:lnTo>
                    <a:pt x="29" y="2748"/>
                  </a:lnTo>
                  <a:lnTo>
                    <a:pt x="29" y="2849"/>
                  </a:lnTo>
                  <a:lnTo>
                    <a:pt x="0" y="2849"/>
                  </a:lnTo>
                  <a:close/>
                  <a:moveTo>
                    <a:pt x="0" y="2672"/>
                  </a:moveTo>
                  <a:lnTo>
                    <a:pt x="0" y="2571"/>
                  </a:lnTo>
                  <a:lnTo>
                    <a:pt x="29" y="2571"/>
                  </a:lnTo>
                  <a:lnTo>
                    <a:pt x="29" y="2672"/>
                  </a:lnTo>
                  <a:lnTo>
                    <a:pt x="0" y="2672"/>
                  </a:lnTo>
                  <a:close/>
                  <a:moveTo>
                    <a:pt x="0" y="2495"/>
                  </a:moveTo>
                  <a:lnTo>
                    <a:pt x="0" y="2394"/>
                  </a:lnTo>
                  <a:lnTo>
                    <a:pt x="29" y="2394"/>
                  </a:lnTo>
                  <a:lnTo>
                    <a:pt x="29" y="2495"/>
                  </a:lnTo>
                  <a:lnTo>
                    <a:pt x="0" y="2495"/>
                  </a:lnTo>
                  <a:close/>
                  <a:moveTo>
                    <a:pt x="0" y="2318"/>
                  </a:moveTo>
                  <a:lnTo>
                    <a:pt x="0" y="2217"/>
                  </a:lnTo>
                  <a:lnTo>
                    <a:pt x="29" y="2217"/>
                  </a:lnTo>
                  <a:lnTo>
                    <a:pt x="29" y="2318"/>
                  </a:lnTo>
                  <a:lnTo>
                    <a:pt x="0" y="2318"/>
                  </a:lnTo>
                  <a:close/>
                  <a:moveTo>
                    <a:pt x="0" y="2141"/>
                  </a:moveTo>
                  <a:lnTo>
                    <a:pt x="0" y="2040"/>
                  </a:lnTo>
                  <a:lnTo>
                    <a:pt x="29" y="2040"/>
                  </a:lnTo>
                  <a:lnTo>
                    <a:pt x="29" y="2141"/>
                  </a:lnTo>
                  <a:lnTo>
                    <a:pt x="0" y="2141"/>
                  </a:lnTo>
                  <a:close/>
                  <a:moveTo>
                    <a:pt x="0" y="1964"/>
                  </a:moveTo>
                  <a:lnTo>
                    <a:pt x="0" y="1863"/>
                  </a:lnTo>
                  <a:lnTo>
                    <a:pt x="29" y="1863"/>
                  </a:lnTo>
                  <a:lnTo>
                    <a:pt x="29" y="1964"/>
                  </a:lnTo>
                  <a:lnTo>
                    <a:pt x="0" y="1964"/>
                  </a:lnTo>
                  <a:close/>
                  <a:moveTo>
                    <a:pt x="0" y="1787"/>
                  </a:moveTo>
                  <a:lnTo>
                    <a:pt x="0" y="1686"/>
                  </a:lnTo>
                  <a:lnTo>
                    <a:pt x="29" y="1686"/>
                  </a:lnTo>
                  <a:lnTo>
                    <a:pt x="29" y="1787"/>
                  </a:lnTo>
                  <a:lnTo>
                    <a:pt x="0" y="1787"/>
                  </a:lnTo>
                  <a:close/>
                  <a:moveTo>
                    <a:pt x="0" y="1610"/>
                  </a:moveTo>
                  <a:lnTo>
                    <a:pt x="0" y="1509"/>
                  </a:lnTo>
                  <a:lnTo>
                    <a:pt x="29" y="1509"/>
                  </a:lnTo>
                  <a:lnTo>
                    <a:pt x="29" y="1610"/>
                  </a:lnTo>
                  <a:lnTo>
                    <a:pt x="0" y="1610"/>
                  </a:lnTo>
                  <a:close/>
                  <a:moveTo>
                    <a:pt x="0" y="1433"/>
                  </a:moveTo>
                  <a:lnTo>
                    <a:pt x="0" y="1332"/>
                  </a:lnTo>
                  <a:lnTo>
                    <a:pt x="29" y="1332"/>
                  </a:lnTo>
                  <a:lnTo>
                    <a:pt x="29" y="1433"/>
                  </a:lnTo>
                  <a:lnTo>
                    <a:pt x="0" y="1433"/>
                  </a:lnTo>
                  <a:close/>
                  <a:moveTo>
                    <a:pt x="0" y="1257"/>
                  </a:moveTo>
                  <a:lnTo>
                    <a:pt x="0" y="1155"/>
                  </a:lnTo>
                  <a:lnTo>
                    <a:pt x="29" y="1155"/>
                  </a:lnTo>
                  <a:lnTo>
                    <a:pt x="29" y="1257"/>
                  </a:lnTo>
                  <a:lnTo>
                    <a:pt x="0" y="1257"/>
                  </a:lnTo>
                  <a:close/>
                  <a:moveTo>
                    <a:pt x="0" y="1080"/>
                  </a:moveTo>
                  <a:lnTo>
                    <a:pt x="0" y="978"/>
                  </a:lnTo>
                  <a:lnTo>
                    <a:pt x="29" y="978"/>
                  </a:lnTo>
                  <a:lnTo>
                    <a:pt x="29" y="1080"/>
                  </a:lnTo>
                  <a:lnTo>
                    <a:pt x="0" y="1080"/>
                  </a:lnTo>
                  <a:close/>
                  <a:moveTo>
                    <a:pt x="0" y="903"/>
                  </a:moveTo>
                  <a:lnTo>
                    <a:pt x="0" y="801"/>
                  </a:lnTo>
                  <a:lnTo>
                    <a:pt x="29" y="801"/>
                  </a:lnTo>
                  <a:lnTo>
                    <a:pt x="29" y="903"/>
                  </a:lnTo>
                  <a:lnTo>
                    <a:pt x="0" y="903"/>
                  </a:lnTo>
                  <a:close/>
                  <a:moveTo>
                    <a:pt x="0" y="726"/>
                  </a:moveTo>
                  <a:lnTo>
                    <a:pt x="0" y="624"/>
                  </a:lnTo>
                  <a:lnTo>
                    <a:pt x="29" y="624"/>
                  </a:lnTo>
                  <a:lnTo>
                    <a:pt x="29" y="726"/>
                  </a:lnTo>
                  <a:lnTo>
                    <a:pt x="0" y="726"/>
                  </a:lnTo>
                  <a:close/>
                  <a:moveTo>
                    <a:pt x="0" y="549"/>
                  </a:moveTo>
                  <a:lnTo>
                    <a:pt x="0" y="448"/>
                  </a:lnTo>
                  <a:lnTo>
                    <a:pt x="29" y="448"/>
                  </a:lnTo>
                  <a:lnTo>
                    <a:pt x="29" y="549"/>
                  </a:lnTo>
                  <a:lnTo>
                    <a:pt x="0" y="549"/>
                  </a:lnTo>
                  <a:close/>
                  <a:moveTo>
                    <a:pt x="0" y="372"/>
                  </a:moveTo>
                  <a:lnTo>
                    <a:pt x="0" y="271"/>
                  </a:lnTo>
                  <a:lnTo>
                    <a:pt x="29" y="271"/>
                  </a:lnTo>
                  <a:lnTo>
                    <a:pt x="29" y="372"/>
                  </a:lnTo>
                  <a:lnTo>
                    <a:pt x="0" y="372"/>
                  </a:lnTo>
                  <a:close/>
                  <a:moveTo>
                    <a:pt x="3" y="193"/>
                  </a:moveTo>
                  <a:lnTo>
                    <a:pt x="3" y="191"/>
                  </a:lnTo>
                  <a:lnTo>
                    <a:pt x="5" y="180"/>
                  </a:lnTo>
                  <a:lnTo>
                    <a:pt x="9" y="168"/>
                  </a:lnTo>
                  <a:lnTo>
                    <a:pt x="12" y="158"/>
                  </a:lnTo>
                  <a:lnTo>
                    <a:pt x="15" y="147"/>
                  </a:lnTo>
                  <a:lnTo>
                    <a:pt x="20" y="137"/>
                  </a:lnTo>
                  <a:lnTo>
                    <a:pt x="25" y="127"/>
                  </a:lnTo>
                  <a:lnTo>
                    <a:pt x="31" y="118"/>
                  </a:lnTo>
                  <a:lnTo>
                    <a:pt x="36" y="108"/>
                  </a:lnTo>
                  <a:lnTo>
                    <a:pt x="43" y="99"/>
                  </a:lnTo>
                  <a:lnTo>
                    <a:pt x="46" y="95"/>
                  </a:lnTo>
                  <a:lnTo>
                    <a:pt x="68" y="109"/>
                  </a:lnTo>
                  <a:lnTo>
                    <a:pt x="66" y="113"/>
                  </a:lnTo>
                  <a:lnTo>
                    <a:pt x="61" y="121"/>
                  </a:lnTo>
                  <a:lnTo>
                    <a:pt x="55" y="129"/>
                  </a:lnTo>
                  <a:lnTo>
                    <a:pt x="50" y="138"/>
                  </a:lnTo>
                  <a:lnTo>
                    <a:pt x="45" y="146"/>
                  </a:lnTo>
                  <a:lnTo>
                    <a:pt x="42" y="155"/>
                  </a:lnTo>
                  <a:lnTo>
                    <a:pt x="39" y="165"/>
                  </a:lnTo>
                  <a:lnTo>
                    <a:pt x="35" y="175"/>
                  </a:lnTo>
                  <a:lnTo>
                    <a:pt x="33" y="185"/>
                  </a:lnTo>
                  <a:lnTo>
                    <a:pt x="31" y="194"/>
                  </a:lnTo>
                  <a:lnTo>
                    <a:pt x="31" y="196"/>
                  </a:lnTo>
                  <a:lnTo>
                    <a:pt x="3" y="193"/>
                  </a:lnTo>
                  <a:close/>
                  <a:moveTo>
                    <a:pt x="108" y="38"/>
                  </a:moveTo>
                  <a:lnTo>
                    <a:pt x="109" y="38"/>
                  </a:lnTo>
                  <a:lnTo>
                    <a:pt x="119" y="32"/>
                  </a:lnTo>
                  <a:lnTo>
                    <a:pt x="129" y="27"/>
                  </a:lnTo>
                  <a:lnTo>
                    <a:pt x="140" y="22"/>
                  </a:lnTo>
                  <a:lnTo>
                    <a:pt x="151" y="17"/>
                  </a:lnTo>
                  <a:lnTo>
                    <a:pt x="162" y="13"/>
                  </a:lnTo>
                  <a:lnTo>
                    <a:pt x="173" y="10"/>
                  </a:lnTo>
                  <a:lnTo>
                    <a:pt x="186" y="7"/>
                  </a:lnTo>
                  <a:lnTo>
                    <a:pt x="198" y="4"/>
                  </a:lnTo>
                  <a:lnTo>
                    <a:pt x="210" y="2"/>
                  </a:lnTo>
                  <a:lnTo>
                    <a:pt x="218" y="1"/>
                  </a:lnTo>
                  <a:lnTo>
                    <a:pt x="221" y="26"/>
                  </a:lnTo>
                  <a:lnTo>
                    <a:pt x="214" y="27"/>
                  </a:lnTo>
                  <a:lnTo>
                    <a:pt x="203" y="29"/>
                  </a:lnTo>
                  <a:lnTo>
                    <a:pt x="193" y="31"/>
                  </a:lnTo>
                  <a:lnTo>
                    <a:pt x="182" y="34"/>
                  </a:lnTo>
                  <a:lnTo>
                    <a:pt x="172" y="37"/>
                  </a:lnTo>
                  <a:lnTo>
                    <a:pt x="162" y="40"/>
                  </a:lnTo>
                  <a:lnTo>
                    <a:pt x="152" y="44"/>
                  </a:lnTo>
                  <a:lnTo>
                    <a:pt x="144" y="49"/>
                  </a:lnTo>
                  <a:lnTo>
                    <a:pt x="134" y="53"/>
                  </a:lnTo>
                  <a:lnTo>
                    <a:pt x="125" y="58"/>
                  </a:lnTo>
                  <a:lnTo>
                    <a:pt x="125" y="59"/>
                  </a:lnTo>
                  <a:lnTo>
                    <a:pt x="108" y="38"/>
                  </a:lnTo>
                  <a:close/>
                  <a:moveTo>
                    <a:pt x="302" y="0"/>
                  </a:moveTo>
                  <a:lnTo>
                    <a:pt x="412" y="0"/>
                  </a:lnTo>
                  <a:lnTo>
                    <a:pt x="412" y="25"/>
                  </a:lnTo>
                  <a:lnTo>
                    <a:pt x="302" y="25"/>
                  </a:lnTo>
                  <a:lnTo>
                    <a:pt x="302" y="0"/>
                  </a:lnTo>
                  <a:close/>
                  <a:moveTo>
                    <a:pt x="495" y="0"/>
                  </a:moveTo>
                  <a:lnTo>
                    <a:pt x="605" y="0"/>
                  </a:lnTo>
                  <a:lnTo>
                    <a:pt x="605" y="25"/>
                  </a:lnTo>
                  <a:lnTo>
                    <a:pt x="495" y="25"/>
                  </a:lnTo>
                  <a:lnTo>
                    <a:pt x="495" y="0"/>
                  </a:lnTo>
                  <a:close/>
                  <a:moveTo>
                    <a:pt x="688" y="0"/>
                  </a:moveTo>
                  <a:lnTo>
                    <a:pt x="799" y="0"/>
                  </a:lnTo>
                  <a:lnTo>
                    <a:pt x="799" y="25"/>
                  </a:lnTo>
                  <a:lnTo>
                    <a:pt x="688" y="25"/>
                  </a:lnTo>
                  <a:lnTo>
                    <a:pt x="688" y="0"/>
                  </a:lnTo>
                  <a:close/>
                  <a:moveTo>
                    <a:pt x="882" y="0"/>
                  </a:moveTo>
                  <a:lnTo>
                    <a:pt x="992" y="0"/>
                  </a:lnTo>
                  <a:lnTo>
                    <a:pt x="992" y="25"/>
                  </a:lnTo>
                  <a:lnTo>
                    <a:pt x="882" y="25"/>
                  </a:lnTo>
                  <a:lnTo>
                    <a:pt x="882" y="0"/>
                  </a:lnTo>
                  <a:close/>
                  <a:moveTo>
                    <a:pt x="1075" y="0"/>
                  </a:moveTo>
                  <a:lnTo>
                    <a:pt x="1185" y="0"/>
                  </a:lnTo>
                  <a:lnTo>
                    <a:pt x="1185" y="25"/>
                  </a:lnTo>
                  <a:lnTo>
                    <a:pt x="1075" y="25"/>
                  </a:lnTo>
                  <a:lnTo>
                    <a:pt x="1075" y="0"/>
                  </a:lnTo>
                  <a:close/>
                  <a:moveTo>
                    <a:pt x="1268" y="0"/>
                  </a:moveTo>
                  <a:lnTo>
                    <a:pt x="1379" y="0"/>
                  </a:lnTo>
                  <a:lnTo>
                    <a:pt x="1379" y="25"/>
                  </a:lnTo>
                  <a:lnTo>
                    <a:pt x="1268" y="25"/>
                  </a:lnTo>
                  <a:lnTo>
                    <a:pt x="1268" y="0"/>
                  </a:lnTo>
                  <a:close/>
                  <a:moveTo>
                    <a:pt x="1462" y="0"/>
                  </a:moveTo>
                  <a:lnTo>
                    <a:pt x="1572" y="0"/>
                  </a:lnTo>
                  <a:lnTo>
                    <a:pt x="1572" y="25"/>
                  </a:lnTo>
                  <a:lnTo>
                    <a:pt x="1462" y="25"/>
                  </a:lnTo>
                  <a:lnTo>
                    <a:pt x="1462" y="0"/>
                  </a:lnTo>
                  <a:close/>
                  <a:moveTo>
                    <a:pt x="1655" y="0"/>
                  </a:moveTo>
                  <a:lnTo>
                    <a:pt x="1765" y="0"/>
                  </a:lnTo>
                  <a:lnTo>
                    <a:pt x="1765" y="25"/>
                  </a:lnTo>
                  <a:lnTo>
                    <a:pt x="1655" y="25"/>
                  </a:lnTo>
                  <a:lnTo>
                    <a:pt x="1655" y="0"/>
                  </a:lnTo>
                  <a:close/>
                  <a:moveTo>
                    <a:pt x="1848" y="0"/>
                  </a:moveTo>
                  <a:lnTo>
                    <a:pt x="1959" y="0"/>
                  </a:lnTo>
                  <a:lnTo>
                    <a:pt x="1959" y="25"/>
                  </a:lnTo>
                  <a:lnTo>
                    <a:pt x="1848" y="25"/>
                  </a:lnTo>
                  <a:lnTo>
                    <a:pt x="1848" y="0"/>
                  </a:lnTo>
                  <a:close/>
                  <a:moveTo>
                    <a:pt x="2042" y="0"/>
                  </a:moveTo>
                  <a:lnTo>
                    <a:pt x="2152" y="0"/>
                  </a:lnTo>
                  <a:lnTo>
                    <a:pt x="2152" y="25"/>
                  </a:lnTo>
                  <a:lnTo>
                    <a:pt x="2042" y="25"/>
                  </a:lnTo>
                  <a:lnTo>
                    <a:pt x="2042" y="0"/>
                  </a:lnTo>
                  <a:close/>
                  <a:moveTo>
                    <a:pt x="2235" y="0"/>
                  </a:moveTo>
                  <a:lnTo>
                    <a:pt x="2346" y="0"/>
                  </a:lnTo>
                  <a:lnTo>
                    <a:pt x="2346" y="25"/>
                  </a:lnTo>
                  <a:lnTo>
                    <a:pt x="2235" y="25"/>
                  </a:lnTo>
                  <a:lnTo>
                    <a:pt x="2235" y="0"/>
                  </a:lnTo>
                  <a:close/>
                  <a:moveTo>
                    <a:pt x="2428" y="0"/>
                  </a:moveTo>
                  <a:lnTo>
                    <a:pt x="2539" y="0"/>
                  </a:lnTo>
                  <a:lnTo>
                    <a:pt x="2539" y="25"/>
                  </a:lnTo>
                  <a:lnTo>
                    <a:pt x="2428" y="25"/>
                  </a:lnTo>
                  <a:lnTo>
                    <a:pt x="2428" y="0"/>
                  </a:lnTo>
                  <a:close/>
                  <a:moveTo>
                    <a:pt x="2622" y="0"/>
                  </a:moveTo>
                  <a:lnTo>
                    <a:pt x="2732" y="0"/>
                  </a:lnTo>
                  <a:lnTo>
                    <a:pt x="2732" y="25"/>
                  </a:lnTo>
                  <a:lnTo>
                    <a:pt x="2622" y="25"/>
                  </a:lnTo>
                  <a:lnTo>
                    <a:pt x="2622" y="0"/>
                  </a:lnTo>
                  <a:close/>
                  <a:moveTo>
                    <a:pt x="2815" y="0"/>
                  </a:moveTo>
                  <a:lnTo>
                    <a:pt x="2926" y="0"/>
                  </a:lnTo>
                  <a:lnTo>
                    <a:pt x="2926" y="25"/>
                  </a:lnTo>
                  <a:lnTo>
                    <a:pt x="2815" y="25"/>
                  </a:lnTo>
                  <a:lnTo>
                    <a:pt x="2815" y="0"/>
                  </a:lnTo>
                  <a:close/>
                  <a:moveTo>
                    <a:pt x="3008" y="0"/>
                  </a:moveTo>
                  <a:lnTo>
                    <a:pt x="3119" y="0"/>
                  </a:lnTo>
                  <a:lnTo>
                    <a:pt x="3119" y="25"/>
                  </a:lnTo>
                  <a:lnTo>
                    <a:pt x="3008" y="25"/>
                  </a:lnTo>
                  <a:lnTo>
                    <a:pt x="3008" y="0"/>
                  </a:lnTo>
                  <a:close/>
                  <a:moveTo>
                    <a:pt x="3202" y="0"/>
                  </a:moveTo>
                  <a:lnTo>
                    <a:pt x="3312" y="0"/>
                  </a:lnTo>
                  <a:lnTo>
                    <a:pt x="3312" y="25"/>
                  </a:lnTo>
                  <a:lnTo>
                    <a:pt x="3202" y="25"/>
                  </a:lnTo>
                  <a:lnTo>
                    <a:pt x="3202" y="0"/>
                  </a:lnTo>
                  <a:close/>
                  <a:moveTo>
                    <a:pt x="3395" y="0"/>
                  </a:moveTo>
                  <a:lnTo>
                    <a:pt x="3506" y="0"/>
                  </a:lnTo>
                  <a:lnTo>
                    <a:pt x="3506" y="25"/>
                  </a:lnTo>
                  <a:lnTo>
                    <a:pt x="3395" y="25"/>
                  </a:lnTo>
                  <a:lnTo>
                    <a:pt x="3395" y="0"/>
                  </a:lnTo>
                  <a:close/>
                  <a:moveTo>
                    <a:pt x="3589" y="0"/>
                  </a:moveTo>
                  <a:lnTo>
                    <a:pt x="3699" y="0"/>
                  </a:lnTo>
                  <a:lnTo>
                    <a:pt x="3699" y="25"/>
                  </a:lnTo>
                  <a:lnTo>
                    <a:pt x="3589" y="25"/>
                  </a:lnTo>
                  <a:lnTo>
                    <a:pt x="3589" y="0"/>
                  </a:lnTo>
                  <a:close/>
                  <a:moveTo>
                    <a:pt x="3782" y="0"/>
                  </a:moveTo>
                  <a:lnTo>
                    <a:pt x="3892" y="0"/>
                  </a:lnTo>
                  <a:lnTo>
                    <a:pt x="3892" y="25"/>
                  </a:lnTo>
                  <a:lnTo>
                    <a:pt x="3782" y="25"/>
                  </a:lnTo>
                  <a:lnTo>
                    <a:pt x="3782" y="0"/>
                  </a:lnTo>
                  <a:close/>
                  <a:moveTo>
                    <a:pt x="3975" y="0"/>
                  </a:moveTo>
                  <a:lnTo>
                    <a:pt x="4086" y="0"/>
                  </a:lnTo>
                  <a:lnTo>
                    <a:pt x="4086" y="25"/>
                  </a:lnTo>
                  <a:lnTo>
                    <a:pt x="3975" y="25"/>
                  </a:lnTo>
                  <a:lnTo>
                    <a:pt x="3975" y="0"/>
                  </a:lnTo>
                  <a:close/>
                  <a:moveTo>
                    <a:pt x="4169" y="0"/>
                  </a:moveTo>
                  <a:lnTo>
                    <a:pt x="4279" y="0"/>
                  </a:lnTo>
                  <a:lnTo>
                    <a:pt x="4279" y="25"/>
                  </a:lnTo>
                  <a:lnTo>
                    <a:pt x="4169" y="25"/>
                  </a:lnTo>
                  <a:lnTo>
                    <a:pt x="4169" y="0"/>
                  </a:lnTo>
                  <a:close/>
                  <a:moveTo>
                    <a:pt x="4362" y="0"/>
                  </a:moveTo>
                  <a:lnTo>
                    <a:pt x="4472" y="0"/>
                  </a:lnTo>
                  <a:lnTo>
                    <a:pt x="4472" y="25"/>
                  </a:lnTo>
                  <a:lnTo>
                    <a:pt x="4362" y="25"/>
                  </a:lnTo>
                  <a:lnTo>
                    <a:pt x="4362" y="0"/>
                  </a:lnTo>
                  <a:close/>
                  <a:moveTo>
                    <a:pt x="4555" y="0"/>
                  </a:moveTo>
                  <a:lnTo>
                    <a:pt x="4666" y="0"/>
                  </a:lnTo>
                  <a:lnTo>
                    <a:pt x="4666" y="25"/>
                  </a:lnTo>
                  <a:lnTo>
                    <a:pt x="4555" y="25"/>
                  </a:lnTo>
                  <a:lnTo>
                    <a:pt x="4555" y="0"/>
                  </a:lnTo>
                  <a:close/>
                  <a:moveTo>
                    <a:pt x="4749" y="0"/>
                  </a:moveTo>
                  <a:lnTo>
                    <a:pt x="4859" y="0"/>
                  </a:lnTo>
                  <a:lnTo>
                    <a:pt x="4859" y="25"/>
                  </a:lnTo>
                  <a:lnTo>
                    <a:pt x="4749" y="25"/>
                  </a:lnTo>
                  <a:lnTo>
                    <a:pt x="4749" y="0"/>
                  </a:lnTo>
                  <a:close/>
                  <a:moveTo>
                    <a:pt x="4942" y="0"/>
                  </a:moveTo>
                  <a:lnTo>
                    <a:pt x="5052" y="0"/>
                  </a:lnTo>
                  <a:lnTo>
                    <a:pt x="5052" y="25"/>
                  </a:lnTo>
                  <a:lnTo>
                    <a:pt x="4942" y="25"/>
                  </a:lnTo>
                  <a:lnTo>
                    <a:pt x="4942" y="0"/>
                  </a:lnTo>
                  <a:close/>
                  <a:moveTo>
                    <a:pt x="5138" y="1"/>
                  </a:moveTo>
                  <a:lnTo>
                    <a:pt x="5144" y="2"/>
                  </a:lnTo>
                  <a:lnTo>
                    <a:pt x="5156" y="4"/>
                  </a:lnTo>
                  <a:lnTo>
                    <a:pt x="5168" y="7"/>
                  </a:lnTo>
                  <a:lnTo>
                    <a:pt x="5181" y="10"/>
                  </a:lnTo>
                  <a:lnTo>
                    <a:pt x="5192" y="13"/>
                  </a:lnTo>
                  <a:lnTo>
                    <a:pt x="5203" y="17"/>
                  </a:lnTo>
                  <a:lnTo>
                    <a:pt x="5214" y="22"/>
                  </a:lnTo>
                  <a:lnTo>
                    <a:pt x="5225" y="27"/>
                  </a:lnTo>
                  <a:lnTo>
                    <a:pt x="5235" y="32"/>
                  </a:lnTo>
                  <a:lnTo>
                    <a:pt x="5245" y="38"/>
                  </a:lnTo>
                  <a:lnTo>
                    <a:pt x="5246" y="38"/>
                  </a:lnTo>
                  <a:lnTo>
                    <a:pt x="5230" y="59"/>
                  </a:lnTo>
                  <a:lnTo>
                    <a:pt x="5222" y="54"/>
                  </a:lnTo>
                  <a:lnTo>
                    <a:pt x="5212" y="49"/>
                  </a:lnTo>
                  <a:lnTo>
                    <a:pt x="5203" y="44"/>
                  </a:lnTo>
                  <a:lnTo>
                    <a:pt x="5193" y="40"/>
                  </a:lnTo>
                  <a:lnTo>
                    <a:pt x="5183" y="37"/>
                  </a:lnTo>
                  <a:lnTo>
                    <a:pt x="5173" y="34"/>
                  </a:lnTo>
                  <a:lnTo>
                    <a:pt x="5162" y="31"/>
                  </a:lnTo>
                  <a:lnTo>
                    <a:pt x="5152" y="29"/>
                  </a:lnTo>
                  <a:lnTo>
                    <a:pt x="5141" y="27"/>
                  </a:lnTo>
                  <a:lnTo>
                    <a:pt x="5134" y="26"/>
                  </a:lnTo>
                  <a:lnTo>
                    <a:pt x="5138" y="1"/>
                  </a:lnTo>
                  <a:close/>
                  <a:moveTo>
                    <a:pt x="5308" y="95"/>
                  </a:moveTo>
                  <a:lnTo>
                    <a:pt x="5311" y="99"/>
                  </a:lnTo>
                  <a:lnTo>
                    <a:pt x="5318" y="108"/>
                  </a:lnTo>
                  <a:lnTo>
                    <a:pt x="5324" y="117"/>
                  </a:lnTo>
                  <a:lnTo>
                    <a:pt x="5330" y="127"/>
                  </a:lnTo>
                  <a:lnTo>
                    <a:pt x="5334" y="137"/>
                  </a:lnTo>
                  <a:lnTo>
                    <a:pt x="5339" y="147"/>
                  </a:lnTo>
                  <a:lnTo>
                    <a:pt x="5343" y="157"/>
                  </a:lnTo>
                  <a:lnTo>
                    <a:pt x="5346" y="168"/>
                  </a:lnTo>
                  <a:lnTo>
                    <a:pt x="5349" y="180"/>
                  </a:lnTo>
                  <a:lnTo>
                    <a:pt x="5351" y="191"/>
                  </a:lnTo>
                  <a:lnTo>
                    <a:pt x="5351" y="193"/>
                  </a:lnTo>
                  <a:lnTo>
                    <a:pt x="5324" y="196"/>
                  </a:lnTo>
                  <a:lnTo>
                    <a:pt x="5324" y="195"/>
                  </a:lnTo>
                  <a:lnTo>
                    <a:pt x="5322" y="185"/>
                  </a:lnTo>
                  <a:lnTo>
                    <a:pt x="5320" y="176"/>
                  </a:lnTo>
                  <a:lnTo>
                    <a:pt x="5317" y="165"/>
                  </a:lnTo>
                  <a:lnTo>
                    <a:pt x="5313" y="156"/>
                  </a:lnTo>
                  <a:lnTo>
                    <a:pt x="5309" y="147"/>
                  </a:lnTo>
                  <a:lnTo>
                    <a:pt x="5304" y="138"/>
                  </a:lnTo>
                  <a:lnTo>
                    <a:pt x="5300" y="130"/>
                  </a:lnTo>
                  <a:lnTo>
                    <a:pt x="5294" y="121"/>
                  </a:lnTo>
                  <a:lnTo>
                    <a:pt x="5289" y="113"/>
                  </a:lnTo>
                  <a:lnTo>
                    <a:pt x="5286" y="109"/>
                  </a:lnTo>
                  <a:lnTo>
                    <a:pt x="5308" y="95"/>
                  </a:lnTo>
                  <a:close/>
                  <a:moveTo>
                    <a:pt x="5354" y="271"/>
                  </a:moveTo>
                  <a:lnTo>
                    <a:pt x="5354" y="372"/>
                  </a:lnTo>
                  <a:lnTo>
                    <a:pt x="5326" y="372"/>
                  </a:lnTo>
                  <a:lnTo>
                    <a:pt x="5326" y="271"/>
                  </a:lnTo>
                  <a:lnTo>
                    <a:pt x="5354" y="271"/>
                  </a:lnTo>
                  <a:close/>
                  <a:moveTo>
                    <a:pt x="5354" y="448"/>
                  </a:moveTo>
                  <a:lnTo>
                    <a:pt x="5354" y="549"/>
                  </a:lnTo>
                  <a:lnTo>
                    <a:pt x="5326" y="549"/>
                  </a:lnTo>
                  <a:lnTo>
                    <a:pt x="5326" y="448"/>
                  </a:lnTo>
                  <a:lnTo>
                    <a:pt x="5354" y="448"/>
                  </a:lnTo>
                  <a:close/>
                  <a:moveTo>
                    <a:pt x="5354" y="624"/>
                  </a:moveTo>
                  <a:lnTo>
                    <a:pt x="5354" y="726"/>
                  </a:lnTo>
                  <a:lnTo>
                    <a:pt x="5326" y="726"/>
                  </a:lnTo>
                  <a:lnTo>
                    <a:pt x="5326" y="624"/>
                  </a:lnTo>
                  <a:lnTo>
                    <a:pt x="5354" y="624"/>
                  </a:lnTo>
                  <a:close/>
                  <a:moveTo>
                    <a:pt x="5354" y="801"/>
                  </a:moveTo>
                  <a:lnTo>
                    <a:pt x="5354" y="903"/>
                  </a:lnTo>
                  <a:lnTo>
                    <a:pt x="5326" y="903"/>
                  </a:lnTo>
                  <a:lnTo>
                    <a:pt x="5326" y="801"/>
                  </a:lnTo>
                  <a:lnTo>
                    <a:pt x="5354" y="801"/>
                  </a:lnTo>
                  <a:close/>
                  <a:moveTo>
                    <a:pt x="5354" y="978"/>
                  </a:moveTo>
                  <a:lnTo>
                    <a:pt x="5354" y="1080"/>
                  </a:lnTo>
                  <a:lnTo>
                    <a:pt x="5326" y="1080"/>
                  </a:lnTo>
                  <a:lnTo>
                    <a:pt x="5326" y="978"/>
                  </a:lnTo>
                  <a:lnTo>
                    <a:pt x="5354" y="978"/>
                  </a:lnTo>
                  <a:close/>
                  <a:moveTo>
                    <a:pt x="5354" y="1155"/>
                  </a:moveTo>
                  <a:lnTo>
                    <a:pt x="5354" y="1257"/>
                  </a:lnTo>
                  <a:lnTo>
                    <a:pt x="5326" y="1257"/>
                  </a:lnTo>
                  <a:lnTo>
                    <a:pt x="5326" y="1155"/>
                  </a:lnTo>
                  <a:lnTo>
                    <a:pt x="5354" y="1155"/>
                  </a:lnTo>
                  <a:close/>
                  <a:moveTo>
                    <a:pt x="5354" y="1332"/>
                  </a:moveTo>
                  <a:lnTo>
                    <a:pt x="5354" y="1433"/>
                  </a:lnTo>
                  <a:lnTo>
                    <a:pt x="5326" y="1433"/>
                  </a:lnTo>
                  <a:lnTo>
                    <a:pt x="5326" y="1332"/>
                  </a:lnTo>
                  <a:lnTo>
                    <a:pt x="5354" y="1332"/>
                  </a:lnTo>
                  <a:close/>
                  <a:moveTo>
                    <a:pt x="5354" y="1509"/>
                  </a:moveTo>
                  <a:lnTo>
                    <a:pt x="5354" y="1610"/>
                  </a:lnTo>
                  <a:lnTo>
                    <a:pt x="5326" y="1610"/>
                  </a:lnTo>
                  <a:lnTo>
                    <a:pt x="5326" y="1509"/>
                  </a:lnTo>
                  <a:lnTo>
                    <a:pt x="5354" y="1509"/>
                  </a:lnTo>
                  <a:close/>
                  <a:moveTo>
                    <a:pt x="5354" y="1686"/>
                  </a:moveTo>
                  <a:lnTo>
                    <a:pt x="5354" y="1787"/>
                  </a:lnTo>
                  <a:lnTo>
                    <a:pt x="5326" y="1787"/>
                  </a:lnTo>
                  <a:lnTo>
                    <a:pt x="5326" y="1686"/>
                  </a:lnTo>
                  <a:lnTo>
                    <a:pt x="5354" y="1686"/>
                  </a:lnTo>
                  <a:close/>
                  <a:moveTo>
                    <a:pt x="5354" y="1863"/>
                  </a:moveTo>
                  <a:lnTo>
                    <a:pt x="5354" y="1964"/>
                  </a:lnTo>
                  <a:lnTo>
                    <a:pt x="5326" y="1964"/>
                  </a:lnTo>
                  <a:lnTo>
                    <a:pt x="5326" y="1863"/>
                  </a:lnTo>
                  <a:lnTo>
                    <a:pt x="5354" y="1863"/>
                  </a:lnTo>
                  <a:close/>
                  <a:moveTo>
                    <a:pt x="5354" y="2040"/>
                  </a:moveTo>
                  <a:lnTo>
                    <a:pt x="5354" y="2141"/>
                  </a:lnTo>
                  <a:lnTo>
                    <a:pt x="5326" y="2141"/>
                  </a:lnTo>
                  <a:lnTo>
                    <a:pt x="5326" y="2040"/>
                  </a:lnTo>
                  <a:lnTo>
                    <a:pt x="5354" y="2040"/>
                  </a:lnTo>
                  <a:close/>
                  <a:moveTo>
                    <a:pt x="5354" y="2217"/>
                  </a:moveTo>
                  <a:lnTo>
                    <a:pt x="5354" y="2318"/>
                  </a:lnTo>
                  <a:lnTo>
                    <a:pt x="5326" y="2318"/>
                  </a:lnTo>
                  <a:lnTo>
                    <a:pt x="5326" y="2217"/>
                  </a:lnTo>
                  <a:lnTo>
                    <a:pt x="5354" y="2217"/>
                  </a:lnTo>
                  <a:close/>
                  <a:moveTo>
                    <a:pt x="5354" y="2394"/>
                  </a:moveTo>
                  <a:lnTo>
                    <a:pt x="5354" y="2495"/>
                  </a:lnTo>
                  <a:lnTo>
                    <a:pt x="5326" y="2495"/>
                  </a:lnTo>
                  <a:lnTo>
                    <a:pt x="5326" y="2394"/>
                  </a:lnTo>
                  <a:lnTo>
                    <a:pt x="5354" y="2394"/>
                  </a:lnTo>
                  <a:close/>
                  <a:moveTo>
                    <a:pt x="5354" y="2571"/>
                  </a:moveTo>
                  <a:lnTo>
                    <a:pt x="5354" y="2672"/>
                  </a:lnTo>
                  <a:lnTo>
                    <a:pt x="5326" y="2672"/>
                  </a:lnTo>
                  <a:lnTo>
                    <a:pt x="5326" y="2571"/>
                  </a:lnTo>
                  <a:lnTo>
                    <a:pt x="5354" y="2571"/>
                  </a:lnTo>
                  <a:close/>
                  <a:moveTo>
                    <a:pt x="5354" y="2748"/>
                  </a:moveTo>
                  <a:lnTo>
                    <a:pt x="5354" y="2849"/>
                  </a:lnTo>
                  <a:lnTo>
                    <a:pt x="5326" y="2849"/>
                  </a:lnTo>
                  <a:lnTo>
                    <a:pt x="5326" y="2748"/>
                  </a:lnTo>
                  <a:lnTo>
                    <a:pt x="5354" y="2748"/>
                  </a:lnTo>
                  <a:close/>
                  <a:moveTo>
                    <a:pt x="5339" y="2928"/>
                  </a:moveTo>
                  <a:lnTo>
                    <a:pt x="5334" y="2936"/>
                  </a:lnTo>
                  <a:lnTo>
                    <a:pt x="5330" y="2946"/>
                  </a:lnTo>
                  <a:lnTo>
                    <a:pt x="5324" y="2956"/>
                  </a:lnTo>
                  <a:lnTo>
                    <a:pt x="5319" y="2965"/>
                  </a:lnTo>
                  <a:lnTo>
                    <a:pt x="5312" y="2975"/>
                  </a:lnTo>
                  <a:lnTo>
                    <a:pt x="5305" y="2984"/>
                  </a:lnTo>
                  <a:lnTo>
                    <a:pt x="5298" y="2992"/>
                  </a:lnTo>
                  <a:lnTo>
                    <a:pt x="5282" y="3008"/>
                  </a:lnTo>
                  <a:lnTo>
                    <a:pt x="5273" y="3015"/>
                  </a:lnTo>
                  <a:lnTo>
                    <a:pt x="5255" y="2997"/>
                  </a:lnTo>
                  <a:lnTo>
                    <a:pt x="5261" y="2991"/>
                  </a:lnTo>
                  <a:lnTo>
                    <a:pt x="5276" y="2977"/>
                  </a:lnTo>
                  <a:lnTo>
                    <a:pt x="5282" y="2969"/>
                  </a:lnTo>
                  <a:lnTo>
                    <a:pt x="5289" y="2961"/>
                  </a:lnTo>
                  <a:lnTo>
                    <a:pt x="5294" y="2953"/>
                  </a:lnTo>
                  <a:lnTo>
                    <a:pt x="5300" y="2944"/>
                  </a:lnTo>
                  <a:lnTo>
                    <a:pt x="5304" y="2936"/>
                  </a:lnTo>
                  <a:lnTo>
                    <a:pt x="5309" y="2927"/>
                  </a:lnTo>
                  <a:lnTo>
                    <a:pt x="5313" y="2918"/>
                  </a:lnTo>
                  <a:lnTo>
                    <a:pt x="5339" y="2928"/>
                  </a:lnTo>
                  <a:close/>
                  <a:moveTo>
                    <a:pt x="5199" y="3059"/>
                  </a:moveTo>
                  <a:lnTo>
                    <a:pt x="5193" y="3061"/>
                  </a:lnTo>
                  <a:lnTo>
                    <a:pt x="5181" y="3065"/>
                  </a:lnTo>
                  <a:lnTo>
                    <a:pt x="5170" y="3068"/>
                  </a:lnTo>
                  <a:lnTo>
                    <a:pt x="5157" y="3070"/>
                  </a:lnTo>
                  <a:lnTo>
                    <a:pt x="5145" y="3072"/>
                  </a:lnTo>
                  <a:lnTo>
                    <a:pt x="5133" y="3074"/>
                  </a:lnTo>
                  <a:lnTo>
                    <a:pt x="5120" y="3074"/>
                  </a:lnTo>
                  <a:lnTo>
                    <a:pt x="5108" y="3075"/>
                  </a:lnTo>
                  <a:lnTo>
                    <a:pt x="5087" y="3075"/>
                  </a:lnTo>
                  <a:lnTo>
                    <a:pt x="5087" y="3049"/>
                  </a:lnTo>
                  <a:lnTo>
                    <a:pt x="5107" y="3049"/>
                  </a:lnTo>
                  <a:lnTo>
                    <a:pt x="5119" y="3048"/>
                  </a:lnTo>
                  <a:lnTo>
                    <a:pt x="5130" y="3048"/>
                  </a:lnTo>
                  <a:lnTo>
                    <a:pt x="5141" y="3047"/>
                  </a:lnTo>
                  <a:lnTo>
                    <a:pt x="5151" y="3045"/>
                  </a:lnTo>
                  <a:lnTo>
                    <a:pt x="5162" y="3043"/>
                  </a:lnTo>
                  <a:lnTo>
                    <a:pt x="5172" y="3040"/>
                  </a:lnTo>
                  <a:lnTo>
                    <a:pt x="5182" y="3037"/>
                  </a:lnTo>
                  <a:lnTo>
                    <a:pt x="5189" y="3034"/>
                  </a:lnTo>
                  <a:lnTo>
                    <a:pt x="5199" y="3059"/>
                  </a:lnTo>
                  <a:close/>
                  <a:moveTo>
                    <a:pt x="5004" y="3075"/>
                  </a:moveTo>
                  <a:lnTo>
                    <a:pt x="4893" y="3075"/>
                  </a:lnTo>
                  <a:lnTo>
                    <a:pt x="4893" y="3049"/>
                  </a:lnTo>
                  <a:lnTo>
                    <a:pt x="5004" y="3049"/>
                  </a:lnTo>
                  <a:lnTo>
                    <a:pt x="5004" y="3075"/>
                  </a:lnTo>
                  <a:close/>
                  <a:moveTo>
                    <a:pt x="4811" y="3075"/>
                  </a:moveTo>
                  <a:lnTo>
                    <a:pt x="4700" y="3075"/>
                  </a:lnTo>
                  <a:lnTo>
                    <a:pt x="4700" y="3049"/>
                  </a:lnTo>
                  <a:lnTo>
                    <a:pt x="4811" y="3049"/>
                  </a:lnTo>
                  <a:lnTo>
                    <a:pt x="4811" y="3075"/>
                  </a:lnTo>
                  <a:close/>
                  <a:moveTo>
                    <a:pt x="4617" y="3075"/>
                  </a:moveTo>
                  <a:lnTo>
                    <a:pt x="4507" y="3075"/>
                  </a:lnTo>
                  <a:lnTo>
                    <a:pt x="4507" y="3049"/>
                  </a:lnTo>
                  <a:lnTo>
                    <a:pt x="4617" y="3049"/>
                  </a:lnTo>
                  <a:lnTo>
                    <a:pt x="4617" y="3075"/>
                  </a:lnTo>
                  <a:close/>
                  <a:moveTo>
                    <a:pt x="4424" y="3075"/>
                  </a:moveTo>
                  <a:lnTo>
                    <a:pt x="4313" y="3075"/>
                  </a:lnTo>
                  <a:lnTo>
                    <a:pt x="4313" y="3049"/>
                  </a:lnTo>
                  <a:lnTo>
                    <a:pt x="4424" y="3049"/>
                  </a:lnTo>
                  <a:lnTo>
                    <a:pt x="4424" y="3075"/>
                  </a:lnTo>
                  <a:close/>
                  <a:moveTo>
                    <a:pt x="4230" y="3075"/>
                  </a:moveTo>
                  <a:lnTo>
                    <a:pt x="4120" y="3075"/>
                  </a:lnTo>
                  <a:lnTo>
                    <a:pt x="4120" y="3049"/>
                  </a:lnTo>
                  <a:lnTo>
                    <a:pt x="4230" y="3049"/>
                  </a:lnTo>
                  <a:lnTo>
                    <a:pt x="4230" y="3075"/>
                  </a:lnTo>
                  <a:close/>
                  <a:moveTo>
                    <a:pt x="4037" y="3075"/>
                  </a:moveTo>
                  <a:lnTo>
                    <a:pt x="3927" y="3075"/>
                  </a:lnTo>
                  <a:lnTo>
                    <a:pt x="3927" y="3049"/>
                  </a:lnTo>
                  <a:lnTo>
                    <a:pt x="4037" y="3049"/>
                  </a:lnTo>
                  <a:lnTo>
                    <a:pt x="4037" y="3075"/>
                  </a:lnTo>
                  <a:close/>
                  <a:moveTo>
                    <a:pt x="3844" y="3075"/>
                  </a:moveTo>
                  <a:lnTo>
                    <a:pt x="3733" y="3075"/>
                  </a:lnTo>
                  <a:lnTo>
                    <a:pt x="3733" y="3049"/>
                  </a:lnTo>
                  <a:lnTo>
                    <a:pt x="3844" y="3049"/>
                  </a:lnTo>
                  <a:lnTo>
                    <a:pt x="3844" y="3075"/>
                  </a:lnTo>
                  <a:close/>
                  <a:moveTo>
                    <a:pt x="3650" y="3075"/>
                  </a:moveTo>
                  <a:lnTo>
                    <a:pt x="3540" y="3075"/>
                  </a:lnTo>
                  <a:lnTo>
                    <a:pt x="3540" y="3049"/>
                  </a:lnTo>
                  <a:lnTo>
                    <a:pt x="3650" y="3049"/>
                  </a:lnTo>
                  <a:lnTo>
                    <a:pt x="3650" y="3075"/>
                  </a:lnTo>
                  <a:close/>
                  <a:moveTo>
                    <a:pt x="3457" y="3075"/>
                  </a:moveTo>
                  <a:lnTo>
                    <a:pt x="3347" y="3075"/>
                  </a:lnTo>
                  <a:lnTo>
                    <a:pt x="3347" y="3049"/>
                  </a:lnTo>
                  <a:lnTo>
                    <a:pt x="3457" y="3049"/>
                  </a:lnTo>
                  <a:lnTo>
                    <a:pt x="3457" y="3075"/>
                  </a:lnTo>
                  <a:close/>
                  <a:moveTo>
                    <a:pt x="3264" y="3075"/>
                  </a:moveTo>
                  <a:lnTo>
                    <a:pt x="3153" y="3075"/>
                  </a:lnTo>
                  <a:lnTo>
                    <a:pt x="3153" y="3049"/>
                  </a:lnTo>
                  <a:lnTo>
                    <a:pt x="3264" y="3049"/>
                  </a:lnTo>
                  <a:lnTo>
                    <a:pt x="3264" y="3075"/>
                  </a:lnTo>
                  <a:close/>
                  <a:moveTo>
                    <a:pt x="3070" y="3075"/>
                  </a:moveTo>
                  <a:lnTo>
                    <a:pt x="2960" y="3075"/>
                  </a:lnTo>
                  <a:lnTo>
                    <a:pt x="2960" y="3049"/>
                  </a:lnTo>
                  <a:lnTo>
                    <a:pt x="3070" y="3049"/>
                  </a:lnTo>
                  <a:lnTo>
                    <a:pt x="3070" y="3075"/>
                  </a:lnTo>
                  <a:close/>
                  <a:moveTo>
                    <a:pt x="2877" y="3075"/>
                  </a:moveTo>
                  <a:lnTo>
                    <a:pt x="2766" y="3075"/>
                  </a:lnTo>
                  <a:lnTo>
                    <a:pt x="2766" y="3049"/>
                  </a:lnTo>
                  <a:lnTo>
                    <a:pt x="2877" y="3049"/>
                  </a:lnTo>
                  <a:lnTo>
                    <a:pt x="2877" y="3075"/>
                  </a:lnTo>
                  <a:close/>
                  <a:moveTo>
                    <a:pt x="2684" y="3075"/>
                  </a:moveTo>
                  <a:lnTo>
                    <a:pt x="2573" y="3075"/>
                  </a:lnTo>
                  <a:lnTo>
                    <a:pt x="2573" y="3049"/>
                  </a:lnTo>
                  <a:lnTo>
                    <a:pt x="2684" y="3049"/>
                  </a:lnTo>
                  <a:lnTo>
                    <a:pt x="2684" y="3075"/>
                  </a:lnTo>
                  <a:close/>
                  <a:moveTo>
                    <a:pt x="2490" y="3075"/>
                  </a:moveTo>
                  <a:lnTo>
                    <a:pt x="2380" y="3075"/>
                  </a:lnTo>
                  <a:lnTo>
                    <a:pt x="2380" y="3049"/>
                  </a:lnTo>
                  <a:lnTo>
                    <a:pt x="2490" y="3049"/>
                  </a:lnTo>
                  <a:lnTo>
                    <a:pt x="2490" y="3075"/>
                  </a:lnTo>
                  <a:close/>
                  <a:moveTo>
                    <a:pt x="2297" y="3075"/>
                  </a:moveTo>
                  <a:lnTo>
                    <a:pt x="2186" y="3075"/>
                  </a:lnTo>
                  <a:lnTo>
                    <a:pt x="2186" y="3049"/>
                  </a:lnTo>
                  <a:lnTo>
                    <a:pt x="2297" y="3049"/>
                  </a:lnTo>
                  <a:lnTo>
                    <a:pt x="2297" y="3075"/>
                  </a:lnTo>
                  <a:close/>
                  <a:moveTo>
                    <a:pt x="2104" y="3075"/>
                  </a:moveTo>
                  <a:lnTo>
                    <a:pt x="1993" y="3075"/>
                  </a:lnTo>
                  <a:lnTo>
                    <a:pt x="1993" y="3049"/>
                  </a:lnTo>
                  <a:lnTo>
                    <a:pt x="2104" y="3049"/>
                  </a:lnTo>
                  <a:lnTo>
                    <a:pt x="2104" y="3075"/>
                  </a:lnTo>
                  <a:close/>
                  <a:moveTo>
                    <a:pt x="1910" y="3075"/>
                  </a:moveTo>
                  <a:lnTo>
                    <a:pt x="1800" y="3075"/>
                  </a:lnTo>
                  <a:lnTo>
                    <a:pt x="1800" y="3049"/>
                  </a:lnTo>
                  <a:lnTo>
                    <a:pt x="1910" y="3049"/>
                  </a:lnTo>
                  <a:lnTo>
                    <a:pt x="1910" y="3075"/>
                  </a:lnTo>
                  <a:close/>
                  <a:moveTo>
                    <a:pt x="1717" y="3075"/>
                  </a:moveTo>
                  <a:lnTo>
                    <a:pt x="1606" y="3075"/>
                  </a:lnTo>
                  <a:lnTo>
                    <a:pt x="1606" y="3049"/>
                  </a:lnTo>
                  <a:lnTo>
                    <a:pt x="1717" y="3049"/>
                  </a:lnTo>
                  <a:lnTo>
                    <a:pt x="1717" y="3075"/>
                  </a:lnTo>
                  <a:close/>
                  <a:moveTo>
                    <a:pt x="1524" y="3075"/>
                  </a:moveTo>
                  <a:lnTo>
                    <a:pt x="1413" y="3075"/>
                  </a:lnTo>
                  <a:lnTo>
                    <a:pt x="1413" y="3049"/>
                  </a:lnTo>
                  <a:lnTo>
                    <a:pt x="1524" y="3049"/>
                  </a:lnTo>
                  <a:lnTo>
                    <a:pt x="1524" y="3075"/>
                  </a:lnTo>
                  <a:close/>
                  <a:moveTo>
                    <a:pt x="1330" y="3075"/>
                  </a:moveTo>
                  <a:lnTo>
                    <a:pt x="1220" y="3075"/>
                  </a:lnTo>
                  <a:lnTo>
                    <a:pt x="1220" y="3049"/>
                  </a:lnTo>
                  <a:lnTo>
                    <a:pt x="1330" y="3049"/>
                  </a:lnTo>
                  <a:lnTo>
                    <a:pt x="1330" y="3075"/>
                  </a:lnTo>
                  <a:close/>
                  <a:moveTo>
                    <a:pt x="1137" y="3075"/>
                  </a:moveTo>
                  <a:lnTo>
                    <a:pt x="1026" y="3075"/>
                  </a:lnTo>
                  <a:lnTo>
                    <a:pt x="1026" y="3049"/>
                  </a:lnTo>
                  <a:lnTo>
                    <a:pt x="1137" y="3049"/>
                  </a:lnTo>
                  <a:lnTo>
                    <a:pt x="1137" y="3075"/>
                  </a:lnTo>
                  <a:close/>
                  <a:moveTo>
                    <a:pt x="943" y="3075"/>
                  </a:moveTo>
                  <a:lnTo>
                    <a:pt x="833" y="3075"/>
                  </a:lnTo>
                  <a:lnTo>
                    <a:pt x="833" y="3049"/>
                  </a:lnTo>
                  <a:lnTo>
                    <a:pt x="943" y="3049"/>
                  </a:lnTo>
                  <a:lnTo>
                    <a:pt x="943" y="3075"/>
                  </a:lnTo>
                  <a:close/>
                  <a:moveTo>
                    <a:pt x="750" y="3075"/>
                  </a:moveTo>
                  <a:lnTo>
                    <a:pt x="640" y="3075"/>
                  </a:lnTo>
                  <a:lnTo>
                    <a:pt x="640" y="3049"/>
                  </a:lnTo>
                  <a:lnTo>
                    <a:pt x="750" y="3049"/>
                  </a:lnTo>
                  <a:lnTo>
                    <a:pt x="750" y="3075"/>
                  </a:lnTo>
                  <a:close/>
                  <a:moveTo>
                    <a:pt x="557" y="3075"/>
                  </a:moveTo>
                  <a:lnTo>
                    <a:pt x="446" y="3075"/>
                  </a:lnTo>
                  <a:lnTo>
                    <a:pt x="446" y="3049"/>
                  </a:lnTo>
                  <a:lnTo>
                    <a:pt x="557" y="3049"/>
                  </a:lnTo>
                  <a:lnTo>
                    <a:pt x="557" y="3075"/>
                  </a:lnTo>
                  <a:close/>
                  <a:moveTo>
                    <a:pt x="363" y="3075"/>
                  </a:moveTo>
                  <a:lnTo>
                    <a:pt x="253" y="3075"/>
                  </a:lnTo>
                  <a:lnTo>
                    <a:pt x="253" y="3049"/>
                  </a:lnTo>
                  <a:lnTo>
                    <a:pt x="363" y="3049"/>
                  </a:lnTo>
                  <a:lnTo>
                    <a:pt x="363" y="3075"/>
                  </a:lnTo>
                  <a:close/>
                  <a:moveTo>
                    <a:pt x="167" y="3062"/>
                  </a:moveTo>
                  <a:lnTo>
                    <a:pt x="162" y="3061"/>
                  </a:lnTo>
                  <a:lnTo>
                    <a:pt x="151" y="3056"/>
                  </a:lnTo>
                  <a:lnTo>
                    <a:pt x="140" y="3052"/>
                  </a:lnTo>
                  <a:lnTo>
                    <a:pt x="130" y="3047"/>
                  </a:lnTo>
                  <a:lnTo>
                    <a:pt x="119" y="3042"/>
                  </a:lnTo>
                  <a:lnTo>
                    <a:pt x="109" y="3036"/>
                  </a:lnTo>
                  <a:lnTo>
                    <a:pt x="100" y="3030"/>
                  </a:lnTo>
                  <a:lnTo>
                    <a:pt x="90" y="3023"/>
                  </a:lnTo>
                  <a:lnTo>
                    <a:pt x="74" y="3009"/>
                  </a:lnTo>
                  <a:lnTo>
                    <a:pt x="68" y="3004"/>
                  </a:lnTo>
                  <a:lnTo>
                    <a:pt x="89" y="2988"/>
                  </a:lnTo>
                  <a:lnTo>
                    <a:pt x="92" y="2990"/>
                  </a:lnTo>
                  <a:lnTo>
                    <a:pt x="108" y="3003"/>
                  </a:lnTo>
                  <a:lnTo>
                    <a:pt x="116" y="3009"/>
                  </a:lnTo>
                  <a:lnTo>
                    <a:pt x="125" y="3015"/>
                  </a:lnTo>
                  <a:lnTo>
                    <a:pt x="134" y="3020"/>
                  </a:lnTo>
                  <a:lnTo>
                    <a:pt x="142" y="3025"/>
                  </a:lnTo>
                  <a:lnTo>
                    <a:pt x="152" y="3029"/>
                  </a:lnTo>
                  <a:lnTo>
                    <a:pt x="161" y="3033"/>
                  </a:lnTo>
                  <a:lnTo>
                    <a:pt x="171" y="3037"/>
                  </a:lnTo>
                  <a:lnTo>
                    <a:pt x="176" y="3038"/>
                  </a:lnTo>
                  <a:lnTo>
                    <a:pt x="167" y="3062"/>
                  </a:lnTo>
                  <a:close/>
                  <a:moveTo>
                    <a:pt x="21" y="2938"/>
                  </a:moveTo>
                  <a:lnTo>
                    <a:pt x="20" y="2937"/>
                  </a:lnTo>
                  <a:lnTo>
                    <a:pt x="15" y="2927"/>
                  </a:lnTo>
                  <a:lnTo>
                    <a:pt x="12" y="2916"/>
                  </a:lnTo>
                  <a:lnTo>
                    <a:pt x="9" y="2906"/>
                  </a:lnTo>
                  <a:lnTo>
                    <a:pt x="5" y="2895"/>
                  </a:lnTo>
                  <a:lnTo>
                    <a:pt x="3" y="2884"/>
                  </a:lnTo>
                  <a:lnTo>
                    <a:pt x="2" y="2872"/>
                  </a:lnTo>
                  <a:lnTo>
                    <a:pt x="1" y="2860"/>
                  </a:lnTo>
                  <a:lnTo>
                    <a:pt x="0" y="2849"/>
                  </a:lnTo>
                  <a:lnTo>
                    <a:pt x="29" y="2848"/>
                  </a:lnTo>
                  <a:lnTo>
                    <a:pt x="29" y="2859"/>
                  </a:lnTo>
                  <a:lnTo>
                    <a:pt x="30" y="2869"/>
                  </a:lnTo>
                  <a:lnTo>
                    <a:pt x="31" y="2880"/>
                  </a:lnTo>
                  <a:lnTo>
                    <a:pt x="33" y="2889"/>
                  </a:lnTo>
                  <a:lnTo>
                    <a:pt x="35" y="2899"/>
                  </a:lnTo>
                  <a:lnTo>
                    <a:pt x="39" y="2908"/>
                  </a:lnTo>
                  <a:lnTo>
                    <a:pt x="42" y="2917"/>
                  </a:lnTo>
                  <a:lnTo>
                    <a:pt x="45" y="2927"/>
                  </a:lnTo>
                  <a:lnTo>
                    <a:pt x="46" y="2928"/>
                  </a:lnTo>
                  <a:lnTo>
                    <a:pt x="21" y="2938"/>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13" name="Freeform 95"/>
            <p:cNvSpPr>
              <a:spLocks noEditPoints="1"/>
            </p:cNvSpPr>
            <p:nvPr/>
          </p:nvSpPr>
          <p:spPr bwMode="auto">
            <a:xfrm>
              <a:off x="1333042" y="7427685"/>
              <a:ext cx="536575" cy="200024"/>
            </a:xfrm>
            <a:custGeom>
              <a:avLst/>
              <a:gdLst>
                <a:gd name="T0" fmla="*/ 0 w 624"/>
                <a:gd name="T1" fmla="*/ 2147483647 h 151"/>
                <a:gd name="T2" fmla="*/ 2147483647 w 624"/>
                <a:gd name="T3" fmla="*/ 2147483647 h 151"/>
                <a:gd name="T4" fmla="*/ 2147483647 w 624"/>
                <a:gd name="T5" fmla="*/ 2147483647 h 151"/>
                <a:gd name="T6" fmla="*/ 2147483647 w 624"/>
                <a:gd name="T7" fmla="*/ 2147483647 h 151"/>
                <a:gd name="T8" fmla="*/ 2147483647 w 624"/>
                <a:gd name="T9" fmla="*/ 0 h 151"/>
                <a:gd name="T10" fmla="*/ 2147483647 w 624"/>
                <a:gd name="T11" fmla="*/ 0 h 151"/>
                <a:gd name="T12" fmla="*/ 2147483647 w 624"/>
                <a:gd name="T13" fmla="*/ 2147483647 h 151"/>
                <a:gd name="T14" fmla="*/ 2147483647 w 624"/>
                <a:gd name="T15" fmla="*/ 2147483647 h 151"/>
                <a:gd name="T16" fmla="*/ 2147483647 w 624"/>
                <a:gd name="T17" fmla="*/ 2147483647 h 151"/>
                <a:gd name="T18" fmla="*/ 2147483647 w 624"/>
                <a:gd name="T19" fmla="*/ 2147483647 h 151"/>
                <a:gd name="T20" fmla="*/ 2147483647 w 624"/>
                <a:gd name="T21" fmla="*/ 2147483647 h 151"/>
                <a:gd name="T22" fmla="*/ 2147483647 w 624"/>
                <a:gd name="T23" fmla="*/ 2147483647 h 151"/>
                <a:gd name="T24" fmla="*/ 2147483647 w 624"/>
                <a:gd name="T25" fmla="*/ 2147483647 h 151"/>
                <a:gd name="T26" fmla="*/ 2147483647 w 624"/>
                <a:gd name="T27" fmla="*/ 2147483647 h 151"/>
                <a:gd name="T28" fmla="*/ 2147483647 w 624"/>
                <a:gd name="T29" fmla="*/ 2147483647 h 151"/>
                <a:gd name="T30" fmla="*/ 2147483647 w 624"/>
                <a:gd name="T31" fmla="*/ 2147483647 h 151"/>
                <a:gd name="T32" fmla="*/ 2147483647 w 624"/>
                <a:gd name="T33" fmla="*/ 2147483647 h 151"/>
                <a:gd name="T34" fmla="*/ 2147483647 w 624"/>
                <a:gd name="T35" fmla="*/ 2147483647 h 151"/>
                <a:gd name="T36" fmla="*/ 2147483647 w 624"/>
                <a:gd name="T37" fmla="*/ 2147483647 h 151"/>
                <a:gd name="T38" fmla="*/ 2147483647 w 624"/>
                <a:gd name="T39" fmla="*/ 2147483647 h 151"/>
                <a:gd name="T40" fmla="*/ 0 w 624"/>
                <a:gd name="T41" fmla="*/ 2147483647 h 151"/>
                <a:gd name="T42" fmla="*/ 2147483647 w 624"/>
                <a:gd name="T43" fmla="*/ 2147483647 h 151"/>
                <a:gd name="T44" fmla="*/ 2147483647 w 624"/>
                <a:gd name="T45" fmla="*/ 2147483647 h 151"/>
                <a:gd name="T46" fmla="*/ 2147483647 w 624"/>
                <a:gd name="T47" fmla="*/ 2147483647 h 151"/>
                <a:gd name="T48" fmla="*/ 2147483647 w 624"/>
                <a:gd name="T49" fmla="*/ 2147483647 h 151"/>
                <a:gd name="T50" fmla="*/ 2147483647 w 624"/>
                <a:gd name="T51" fmla="*/ 2147483647 h 151"/>
                <a:gd name="T52" fmla="*/ 2147483647 w 624"/>
                <a:gd name="T53" fmla="*/ 2147483647 h 151"/>
                <a:gd name="T54" fmla="*/ 2147483647 w 624"/>
                <a:gd name="T55" fmla="*/ 2147483647 h 151"/>
                <a:gd name="T56" fmla="*/ 2147483647 w 624"/>
                <a:gd name="T57" fmla="*/ 2147483647 h 151"/>
                <a:gd name="T58" fmla="*/ 2147483647 w 624"/>
                <a:gd name="T59" fmla="*/ 2147483647 h 151"/>
                <a:gd name="T60" fmla="*/ 2147483647 w 624"/>
                <a:gd name="T61" fmla="*/ 2147483647 h 151"/>
                <a:gd name="T62" fmla="*/ 2147483647 w 624"/>
                <a:gd name="T63" fmla="*/ 2147483647 h 151"/>
                <a:gd name="T64" fmla="*/ 2147483647 w 624"/>
                <a:gd name="T65" fmla="*/ 2147483647 h 151"/>
                <a:gd name="T66" fmla="*/ 2147483647 w 624"/>
                <a:gd name="T67" fmla="*/ 2147483647 h 151"/>
                <a:gd name="T68" fmla="*/ 2147483647 w 624"/>
                <a:gd name="T69" fmla="*/ 2147483647 h 151"/>
                <a:gd name="T70" fmla="*/ 2147483647 w 624"/>
                <a:gd name="T71" fmla="*/ 2147483647 h 151"/>
                <a:gd name="T72" fmla="*/ 2147483647 w 624"/>
                <a:gd name="T73" fmla="*/ 2147483647 h 151"/>
                <a:gd name="T74" fmla="*/ 2147483647 w 624"/>
                <a:gd name="T75" fmla="*/ 2147483647 h 151"/>
                <a:gd name="T76" fmla="*/ 2147483647 w 624"/>
                <a:gd name="T77" fmla="*/ 2147483647 h 151"/>
                <a:gd name="T78" fmla="*/ 2147483647 w 624"/>
                <a:gd name="T79" fmla="*/ 2147483647 h 151"/>
                <a:gd name="T80" fmla="*/ 2147483647 w 624"/>
                <a:gd name="T81" fmla="*/ 2147483647 h 151"/>
                <a:gd name="T82" fmla="*/ 2147483647 w 624"/>
                <a:gd name="T83" fmla="*/ 2147483647 h 151"/>
                <a:gd name="T84" fmla="*/ 2147483647 w 624"/>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4"/>
                <a:gd name="T130" fmla="*/ 0 h 151"/>
                <a:gd name="T131" fmla="*/ 624 w 624"/>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4" h="151">
                  <a:moveTo>
                    <a:pt x="0" y="27"/>
                  </a:moveTo>
                  <a:lnTo>
                    <a:pt x="0" y="22"/>
                  </a:lnTo>
                  <a:lnTo>
                    <a:pt x="0" y="21"/>
                  </a:lnTo>
                  <a:lnTo>
                    <a:pt x="2" y="17"/>
                  </a:lnTo>
                  <a:lnTo>
                    <a:pt x="2" y="16"/>
                  </a:lnTo>
                  <a:lnTo>
                    <a:pt x="4" y="12"/>
                  </a:lnTo>
                  <a:lnTo>
                    <a:pt x="6" y="12"/>
                  </a:lnTo>
                  <a:lnTo>
                    <a:pt x="8" y="8"/>
                  </a:lnTo>
                  <a:lnTo>
                    <a:pt x="9" y="7"/>
                  </a:lnTo>
                  <a:lnTo>
                    <a:pt x="13" y="5"/>
                  </a:lnTo>
                  <a:lnTo>
                    <a:pt x="13" y="4"/>
                  </a:lnTo>
                  <a:lnTo>
                    <a:pt x="18" y="2"/>
                  </a:lnTo>
                  <a:lnTo>
                    <a:pt x="19" y="2"/>
                  </a:lnTo>
                  <a:lnTo>
                    <a:pt x="23" y="0"/>
                  </a:lnTo>
                  <a:lnTo>
                    <a:pt x="24" y="0"/>
                  </a:lnTo>
                  <a:lnTo>
                    <a:pt x="30" y="0"/>
                  </a:lnTo>
                  <a:lnTo>
                    <a:pt x="593" y="0"/>
                  </a:lnTo>
                  <a:lnTo>
                    <a:pt x="599" y="0"/>
                  </a:lnTo>
                  <a:lnTo>
                    <a:pt x="600" y="0"/>
                  </a:lnTo>
                  <a:lnTo>
                    <a:pt x="604" y="2"/>
                  </a:lnTo>
                  <a:lnTo>
                    <a:pt x="606" y="2"/>
                  </a:lnTo>
                  <a:lnTo>
                    <a:pt x="610" y="4"/>
                  </a:lnTo>
                  <a:lnTo>
                    <a:pt x="611" y="5"/>
                  </a:lnTo>
                  <a:lnTo>
                    <a:pt x="614" y="7"/>
                  </a:lnTo>
                  <a:lnTo>
                    <a:pt x="615" y="8"/>
                  </a:lnTo>
                  <a:lnTo>
                    <a:pt x="619" y="11"/>
                  </a:lnTo>
                  <a:lnTo>
                    <a:pt x="619" y="12"/>
                  </a:lnTo>
                  <a:lnTo>
                    <a:pt x="621" y="16"/>
                  </a:lnTo>
                  <a:lnTo>
                    <a:pt x="622" y="17"/>
                  </a:lnTo>
                  <a:lnTo>
                    <a:pt x="623" y="21"/>
                  </a:lnTo>
                  <a:lnTo>
                    <a:pt x="623" y="22"/>
                  </a:lnTo>
                  <a:lnTo>
                    <a:pt x="624" y="27"/>
                  </a:lnTo>
                  <a:lnTo>
                    <a:pt x="624" y="123"/>
                  </a:lnTo>
                  <a:lnTo>
                    <a:pt x="623" y="128"/>
                  </a:lnTo>
                  <a:lnTo>
                    <a:pt x="623" y="129"/>
                  </a:lnTo>
                  <a:lnTo>
                    <a:pt x="622" y="133"/>
                  </a:lnTo>
                  <a:lnTo>
                    <a:pt x="621" y="134"/>
                  </a:lnTo>
                  <a:lnTo>
                    <a:pt x="619" y="138"/>
                  </a:lnTo>
                  <a:lnTo>
                    <a:pt x="619" y="139"/>
                  </a:lnTo>
                  <a:lnTo>
                    <a:pt x="615" y="142"/>
                  </a:lnTo>
                  <a:lnTo>
                    <a:pt x="614" y="143"/>
                  </a:lnTo>
                  <a:lnTo>
                    <a:pt x="611" y="146"/>
                  </a:lnTo>
                  <a:lnTo>
                    <a:pt x="610" y="146"/>
                  </a:lnTo>
                  <a:lnTo>
                    <a:pt x="606" y="148"/>
                  </a:lnTo>
                  <a:lnTo>
                    <a:pt x="604" y="149"/>
                  </a:lnTo>
                  <a:lnTo>
                    <a:pt x="600" y="150"/>
                  </a:lnTo>
                  <a:lnTo>
                    <a:pt x="599" y="150"/>
                  </a:lnTo>
                  <a:lnTo>
                    <a:pt x="593" y="151"/>
                  </a:lnTo>
                  <a:lnTo>
                    <a:pt x="30" y="151"/>
                  </a:lnTo>
                  <a:lnTo>
                    <a:pt x="24" y="150"/>
                  </a:lnTo>
                  <a:lnTo>
                    <a:pt x="23" y="150"/>
                  </a:lnTo>
                  <a:lnTo>
                    <a:pt x="19" y="149"/>
                  </a:lnTo>
                  <a:lnTo>
                    <a:pt x="18" y="148"/>
                  </a:lnTo>
                  <a:lnTo>
                    <a:pt x="13" y="146"/>
                  </a:lnTo>
                  <a:lnTo>
                    <a:pt x="12" y="146"/>
                  </a:lnTo>
                  <a:lnTo>
                    <a:pt x="9" y="143"/>
                  </a:lnTo>
                  <a:lnTo>
                    <a:pt x="8" y="142"/>
                  </a:lnTo>
                  <a:lnTo>
                    <a:pt x="6"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6" y="137"/>
                  </a:lnTo>
                  <a:lnTo>
                    <a:pt x="14" y="137"/>
                  </a:lnTo>
                  <a:lnTo>
                    <a:pt x="19" y="140"/>
                  </a:lnTo>
                  <a:lnTo>
                    <a:pt x="18" y="139"/>
                  </a:lnTo>
                  <a:lnTo>
                    <a:pt x="22" y="141"/>
                  </a:lnTo>
                  <a:lnTo>
                    <a:pt x="21" y="141"/>
                  </a:lnTo>
                  <a:lnTo>
                    <a:pt x="27" y="142"/>
                  </a:lnTo>
                  <a:lnTo>
                    <a:pt x="25" y="142"/>
                  </a:lnTo>
                  <a:lnTo>
                    <a:pt x="30" y="143"/>
                  </a:lnTo>
                  <a:lnTo>
                    <a:pt x="593" y="143"/>
                  </a:lnTo>
                  <a:lnTo>
                    <a:pt x="598" y="142"/>
                  </a:lnTo>
                  <a:lnTo>
                    <a:pt x="602" y="141"/>
                  </a:lnTo>
                  <a:lnTo>
                    <a:pt x="601" y="141"/>
                  </a:lnTo>
                  <a:lnTo>
                    <a:pt x="606" y="139"/>
                  </a:lnTo>
                  <a:lnTo>
                    <a:pt x="606" y="140"/>
                  </a:lnTo>
                  <a:lnTo>
                    <a:pt x="609" y="137"/>
                  </a:lnTo>
                  <a:lnTo>
                    <a:pt x="612" y="134"/>
                  </a:lnTo>
                  <a:lnTo>
                    <a:pt x="611" y="134"/>
                  </a:lnTo>
                  <a:lnTo>
                    <a:pt x="613" y="130"/>
                  </a:lnTo>
                  <a:lnTo>
                    <a:pt x="613" y="131"/>
                  </a:lnTo>
                  <a:lnTo>
                    <a:pt x="614" y="127"/>
                  </a:lnTo>
                  <a:lnTo>
                    <a:pt x="615" y="123"/>
                  </a:lnTo>
                  <a:lnTo>
                    <a:pt x="615" y="28"/>
                  </a:lnTo>
                  <a:lnTo>
                    <a:pt x="614" y="23"/>
                  </a:lnTo>
                  <a:lnTo>
                    <a:pt x="614" y="24"/>
                  </a:lnTo>
                  <a:lnTo>
                    <a:pt x="613" y="19"/>
                  </a:lnTo>
                  <a:lnTo>
                    <a:pt x="613" y="20"/>
                  </a:lnTo>
                  <a:lnTo>
                    <a:pt x="611" y="16"/>
                  </a:lnTo>
                  <a:lnTo>
                    <a:pt x="612" y="17"/>
                  </a:lnTo>
                  <a:lnTo>
                    <a:pt x="609" y="13"/>
                  </a:lnTo>
                  <a:lnTo>
                    <a:pt x="609" y="14"/>
                  </a:lnTo>
                  <a:lnTo>
                    <a:pt x="606" y="11"/>
                  </a:lnTo>
                  <a:lnTo>
                    <a:pt x="601" y="9"/>
                  </a:lnTo>
                  <a:lnTo>
                    <a:pt x="602" y="9"/>
                  </a:lnTo>
                  <a:lnTo>
                    <a:pt x="598" y="8"/>
                  </a:lnTo>
                  <a:lnTo>
                    <a:pt x="593" y="8"/>
                  </a:lnTo>
                  <a:lnTo>
                    <a:pt x="31" y="8"/>
                  </a:lnTo>
                  <a:lnTo>
                    <a:pt x="25" y="8"/>
                  </a:lnTo>
                  <a:lnTo>
                    <a:pt x="27" y="8"/>
                  </a:lnTo>
                  <a:lnTo>
                    <a:pt x="21" y="9"/>
                  </a:lnTo>
                  <a:lnTo>
                    <a:pt x="22" y="9"/>
                  </a:lnTo>
                  <a:lnTo>
                    <a:pt x="18" y="11"/>
                  </a:lnTo>
                  <a:lnTo>
                    <a:pt x="19" y="11"/>
                  </a:lnTo>
                  <a:lnTo>
                    <a:pt x="14" y="14"/>
                  </a:lnTo>
                  <a:lnTo>
                    <a:pt x="16" y="13"/>
                  </a:lnTo>
                  <a:lnTo>
                    <a:pt x="12" y="17"/>
                  </a:lnTo>
                  <a:lnTo>
                    <a:pt x="12" y="16"/>
                  </a:lnTo>
                  <a:lnTo>
                    <a:pt x="10" y="20"/>
                  </a:lnTo>
                  <a:lnTo>
                    <a:pt x="10" y="19"/>
                  </a:lnTo>
                  <a:lnTo>
                    <a:pt x="9" y="24"/>
                  </a:lnTo>
                  <a:lnTo>
                    <a:pt x="9" y="23"/>
                  </a:lnTo>
                  <a:lnTo>
                    <a:pt x="9" y="27"/>
                  </a:lnTo>
                  <a:lnTo>
                    <a:pt x="9" y="123"/>
                  </a:lnTo>
                  <a:close/>
                </a:path>
              </a:pathLst>
            </a:custGeom>
            <a:solidFill>
              <a:schemeClr val="bg1"/>
            </a:solidFill>
            <a:ln w="0">
              <a:solidFill>
                <a:srgbClr val="FF0000"/>
              </a:solidFill>
              <a:prstDash val="solid"/>
              <a:round/>
              <a:headEnd/>
              <a:tailEnd/>
            </a:ln>
          </p:spPr>
          <p:txBody>
            <a:bodyPr/>
            <a:lstStyle/>
            <a:p>
              <a:endParaRPr lang="ja-JP" altLang="en-US"/>
            </a:p>
          </p:txBody>
        </p:sp>
      </p:grpSp>
      <p:sp>
        <p:nvSpPr>
          <p:cNvPr id="123" name="角丸四角形 122"/>
          <p:cNvSpPr/>
          <p:nvPr/>
        </p:nvSpPr>
        <p:spPr bwMode="auto">
          <a:xfrm>
            <a:off x="4276427" y="6881555"/>
            <a:ext cx="1579562" cy="211137"/>
          </a:xfrm>
          <a:prstGeom prst="roundRect">
            <a:avLst/>
          </a:prstGeom>
          <a:solidFill>
            <a:srgbClr val="FFFF99"/>
          </a:solid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ja-JP" altLang="en-US" sz="1100" dirty="0">
                <a:solidFill>
                  <a:schemeClr val="tx1"/>
                </a:solidFill>
                <a:latin typeface="ＭＳ Ｐ明朝" pitchFamily="18" charset="-128"/>
                <a:ea typeface="ＭＳ Ｐ明朝" pitchFamily="18" charset="-128"/>
              </a:rPr>
              <a:t>広域活動組織</a:t>
            </a:r>
          </a:p>
        </p:txBody>
      </p:sp>
      <p:sp>
        <p:nvSpPr>
          <p:cNvPr id="124" name="テキスト ボックス 4"/>
          <p:cNvSpPr txBox="1">
            <a:spLocks noChangeArrowheads="1"/>
          </p:cNvSpPr>
          <p:nvPr/>
        </p:nvSpPr>
        <p:spPr bwMode="auto">
          <a:xfrm>
            <a:off x="4692352" y="4903629"/>
            <a:ext cx="1725400" cy="153888"/>
          </a:xfrm>
          <a:prstGeom prst="rect">
            <a:avLst/>
          </a:prstGeom>
          <a:noFill/>
          <a:ln w="9525">
            <a:noFill/>
            <a:miter lim="800000"/>
            <a:headEnd/>
            <a:tailEnd/>
          </a:ln>
        </p:spPr>
        <p:txBody>
          <a:bodyPr wrap="none" lIns="36000" tIns="0" rIns="36000" bIns="0" anchor="b">
            <a:spAutoFit/>
          </a:bodyPr>
          <a:lstStyle/>
          <a:p>
            <a:r>
              <a:rPr lang="ja-JP" altLang="en-US" sz="1000" dirty="0">
                <a:solidFill>
                  <a:srgbClr val="008000"/>
                </a:solidFill>
                <a:latin typeface="ＭＳ Ｐ明朝" pitchFamily="18" charset="-128"/>
                <a:ea typeface="ＭＳ Ｐ明朝" pitchFamily="18" charset="-128"/>
              </a:rPr>
              <a:t>対象とする区域が</a:t>
            </a:r>
            <a:r>
              <a:rPr lang="en-US" altLang="ja-JP" sz="1000" dirty="0">
                <a:solidFill>
                  <a:srgbClr val="008000"/>
                </a:solidFill>
                <a:latin typeface="ＭＳ Ｐ明朝" pitchFamily="18" charset="-128"/>
                <a:ea typeface="ＭＳ Ｐ明朝" pitchFamily="18" charset="-128"/>
              </a:rPr>
              <a:t>200ha</a:t>
            </a:r>
            <a:r>
              <a:rPr lang="ja-JP" altLang="en-US" sz="1000" dirty="0">
                <a:solidFill>
                  <a:srgbClr val="008000"/>
                </a:solidFill>
                <a:latin typeface="ＭＳ Ｐ明朝" pitchFamily="18" charset="-128"/>
                <a:ea typeface="ＭＳ Ｐ明朝" pitchFamily="18" charset="-128"/>
              </a:rPr>
              <a:t>以上等</a:t>
            </a:r>
          </a:p>
        </p:txBody>
      </p:sp>
      <p:sp>
        <p:nvSpPr>
          <p:cNvPr id="125" name="テキスト ボックス 157"/>
          <p:cNvSpPr txBox="1">
            <a:spLocks noChangeArrowheads="1"/>
          </p:cNvSpPr>
          <p:nvPr/>
        </p:nvSpPr>
        <p:spPr bwMode="auto">
          <a:xfrm>
            <a:off x="3215696" y="7299067"/>
            <a:ext cx="569388" cy="246221"/>
          </a:xfrm>
          <a:prstGeom prst="rect">
            <a:avLst/>
          </a:prstGeom>
          <a:solidFill>
            <a:schemeClr val="bg1"/>
          </a:solidFill>
          <a:ln w="25400" cmpd="dbl">
            <a:solidFill>
              <a:srgbClr val="000000"/>
            </a:solidFill>
            <a:miter lim="800000"/>
            <a:headEnd/>
            <a:tailEnd/>
          </a:ln>
        </p:spPr>
        <p:txBody>
          <a:bodyPr wrap="none">
            <a:spAutoFit/>
          </a:bodyPr>
          <a:lstStyle/>
          <a:p>
            <a:pPr algn="ctr"/>
            <a:r>
              <a:rPr lang="ja-JP" altLang="en-US" sz="1000" dirty="0">
                <a:latin typeface="ＭＳ Ｐ明朝" pitchFamily="18" charset="-128"/>
                <a:ea typeface="ＭＳ Ｐ明朝" pitchFamily="18" charset="-128"/>
              </a:rPr>
              <a:t>市町村</a:t>
            </a:r>
            <a:endParaRPr lang="en-US" altLang="ja-JP" sz="1000" dirty="0">
              <a:latin typeface="ＭＳ Ｐ明朝" pitchFamily="18" charset="-128"/>
              <a:ea typeface="ＭＳ Ｐ明朝" pitchFamily="18" charset="-128"/>
            </a:endParaRPr>
          </a:p>
        </p:txBody>
      </p:sp>
      <p:cxnSp>
        <p:nvCxnSpPr>
          <p:cNvPr id="126" name="カギ線コネクタ 125"/>
          <p:cNvCxnSpPr>
            <a:stCxn id="131" idx="2"/>
            <a:endCxn id="125" idx="1"/>
          </p:cNvCxnSpPr>
          <p:nvPr/>
        </p:nvCxnSpPr>
        <p:spPr>
          <a:xfrm rot="16200000" flipH="1">
            <a:off x="1681479" y="5887960"/>
            <a:ext cx="951785" cy="2116650"/>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7" name="カギ線コネクタ 126"/>
          <p:cNvCxnSpPr>
            <a:stCxn id="132" idx="2"/>
            <a:endCxn id="125" idx="1"/>
          </p:cNvCxnSpPr>
          <p:nvPr/>
        </p:nvCxnSpPr>
        <p:spPr>
          <a:xfrm rot="16200000" flipH="1">
            <a:off x="2226165" y="6432647"/>
            <a:ext cx="785098" cy="1193963"/>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8" name="カギ線コネクタ 127"/>
          <p:cNvCxnSpPr>
            <a:endCxn id="125" idx="1"/>
          </p:cNvCxnSpPr>
          <p:nvPr/>
        </p:nvCxnSpPr>
        <p:spPr>
          <a:xfrm rot="16200000" flipH="1">
            <a:off x="2657421" y="6863903"/>
            <a:ext cx="735886" cy="380664"/>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9" name="カギ線コネクタ 128"/>
          <p:cNvCxnSpPr>
            <a:stCxn id="133" idx="3"/>
          </p:cNvCxnSpPr>
          <p:nvPr/>
        </p:nvCxnSpPr>
        <p:spPr>
          <a:xfrm>
            <a:off x="3166765" y="5287164"/>
            <a:ext cx="119062" cy="1989678"/>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30" name="カギ線コネクタ 129"/>
          <p:cNvCxnSpPr>
            <a:stCxn id="123" idx="2"/>
            <a:endCxn id="125" idx="3"/>
          </p:cNvCxnSpPr>
          <p:nvPr/>
        </p:nvCxnSpPr>
        <p:spPr>
          <a:xfrm rot="5400000">
            <a:off x="4260903" y="6616873"/>
            <a:ext cx="329486" cy="1281124"/>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1" name="角丸四角形 130"/>
          <p:cNvSpPr/>
          <p:nvPr/>
        </p:nvSpPr>
        <p:spPr>
          <a:xfrm>
            <a:off x="828377" y="6280687"/>
            <a:ext cx="541337" cy="189706"/>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500" dirty="0">
              <a:solidFill>
                <a:schemeClr val="tx1"/>
              </a:solidFill>
              <a:latin typeface="ＭＳ Ｐ明朝" pitchFamily="18" charset="-128"/>
              <a:ea typeface="ＭＳ Ｐ明朝" pitchFamily="18" charset="-128"/>
            </a:endParaRPr>
          </a:p>
        </p:txBody>
      </p:sp>
      <p:sp>
        <p:nvSpPr>
          <p:cNvPr id="132" name="角丸四角形 131"/>
          <p:cNvSpPr/>
          <p:nvPr/>
        </p:nvSpPr>
        <p:spPr>
          <a:xfrm>
            <a:off x="1728489" y="6481505"/>
            <a:ext cx="586487" cy="155575"/>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900" dirty="0">
              <a:solidFill>
                <a:schemeClr val="tx1"/>
              </a:solidFill>
              <a:latin typeface="ＭＳ Ｐ明朝" pitchFamily="18" charset="-128"/>
              <a:ea typeface="ＭＳ Ｐ明朝" pitchFamily="18" charset="-128"/>
            </a:endParaRPr>
          </a:p>
        </p:txBody>
      </p:sp>
      <p:sp>
        <p:nvSpPr>
          <p:cNvPr id="133" name="角丸四角形 132"/>
          <p:cNvSpPr/>
          <p:nvPr/>
        </p:nvSpPr>
        <p:spPr>
          <a:xfrm>
            <a:off x="2572345" y="5189279"/>
            <a:ext cx="594420" cy="195769"/>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500" dirty="0">
              <a:solidFill>
                <a:schemeClr val="tx1"/>
              </a:solidFill>
              <a:latin typeface="ＭＳ Ｐ明朝" pitchFamily="18" charset="-128"/>
              <a:ea typeface="ＭＳ Ｐ明朝" pitchFamily="18" charset="-128"/>
            </a:endParaRPr>
          </a:p>
        </p:txBody>
      </p:sp>
      <p:sp>
        <p:nvSpPr>
          <p:cNvPr id="134" name="角丸四角形 133"/>
          <p:cNvSpPr/>
          <p:nvPr/>
        </p:nvSpPr>
        <p:spPr>
          <a:xfrm>
            <a:off x="2572344" y="6532305"/>
            <a:ext cx="549956" cy="153987"/>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p>
        </p:txBody>
      </p:sp>
      <p:sp>
        <p:nvSpPr>
          <p:cNvPr id="135" name="四角形吹き出し 134"/>
          <p:cNvSpPr/>
          <p:nvPr/>
        </p:nvSpPr>
        <p:spPr>
          <a:xfrm>
            <a:off x="7831924" y="3891300"/>
            <a:ext cx="628650" cy="269612"/>
          </a:xfrm>
          <a:prstGeom prst="wedgeRectCallout">
            <a:avLst>
              <a:gd name="adj1" fmla="val 46211"/>
              <a:gd name="adj2" fmla="val 176348"/>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700" dirty="0">
                <a:solidFill>
                  <a:schemeClr val="tx1"/>
                </a:solidFill>
              </a:rPr>
              <a:t>老朽化が著しい水路</a:t>
            </a:r>
            <a:endParaRPr lang="ja-JP" altLang="en-US" sz="500" dirty="0">
              <a:solidFill>
                <a:schemeClr val="tx1"/>
              </a:solidFill>
            </a:endParaRPr>
          </a:p>
        </p:txBody>
      </p:sp>
      <p:sp>
        <p:nvSpPr>
          <p:cNvPr id="136" name="四角形吹き出し 135"/>
          <p:cNvSpPr/>
          <p:nvPr/>
        </p:nvSpPr>
        <p:spPr>
          <a:xfrm>
            <a:off x="8146249" y="6712189"/>
            <a:ext cx="788403" cy="192087"/>
          </a:xfrm>
          <a:prstGeom prst="wedgeRectCallout">
            <a:avLst>
              <a:gd name="adj1" fmla="val 64016"/>
              <a:gd name="adj2" fmla="val 208448"/>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700" dirty="0">
                <a:solidFill>
                  <a:schemeClr val="tx1"/>
                </a:solidFill>
              </a:rPr>
              <a:t>老朽化が著しい水路</a:t>
            </a:r>
            <a:endParaRPr lang="ja-JP" altLang="en-US" sz="400" dirty="0">
              <a:solidFill>
                <a:schemeClr val="tx1"/>
              </a:solidFill>
            </a:endParaRPr>
          </a:p>
        </p:txBody>
      </p:sp>
      <p:sp>
        <p:nvSpPr>
          <p:cNvPr id="137" name="テキスト ボックス 402"/>
          <p:cNvSpPr txBox="1">
            <a:spLocks noChangeArrowheads="1"/>
          </p:cNvSpPr>
          <p:nvPr/>
        </p:nvSpPr>
        <p:spPr bwMode="auto">
          <a:xfrm>
            <a:off x="4221088" y="7251542"/>
            <a:ext cx="778024" cy="153888"/>
          </a:xfrm>
          <a:prstGeom prst="rect">
            <a:avLst/>
          </a:prstGeom>
          <a:noFill/>
          <a:ln w="9525">
            <a:noFill/>
            <a:miter lim="800000"/>
            <a:headEnd/>
            <a:tailEnd/>
          </a:ln>
        </p:spPr>
        <p:txBody>
          <a:bodyPr wrap="none" lIns="36000" tIns="0" rIns="36000" bIns="0" anchor="b">
            <a:spAutoFit/>
          </a:bodyPr>
          <a:lstStyle/>
          <a:p>
            <a:r>
              <a:rPr lang="ja-JP" altLang="en-US" sz="1000" dirty="0">
                <a:latin typeface="ＭＳ Ｐ明朝" pitchFamily="18" charset="-128"/>
                <a:ea typeface="ＭＳ Ｐ明朝" pitchFamily="18" charset="-128"/>
              </a:rPr>
              <a:t>←申請・報告</a:t>
            </a:r>
            <a:endParaRPr lang="ja-JP" altLang="en-US" sz="700" dirty="0">
              <a:latin typeface="ＭＳ Ｐ明朝" pitchFamily="18" charset="-128"/>
              <a:ea typeface="ＭＳ Ｐ明朝" pitchFamily="18" charset="-128"/>
            </a:endParaRPr>
          </a:p>
        </p:txBody>
      </p:sp>
      <p:sp>
        <p:nvSpPr>
          <p:cNvPr id="138" name="テキスト ボックス 403"/>
          <p:cNvSpPr txBox="1">
            <a:spLocks noChangeArrowheads="1"/>
          </p:cNvSpPr>
          <p:nvPr/>
        </p:nvSpPr>
        <p:spPr bwMode="auto">
          <a:xfrm>
            <a:off x="1109364" y="6712189"/>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39" name="テキスト ボックス 404"/>
          <p:cNvSpPr txBox="1">
            <a:spLocks noChangeArrowheads="1"/>
          </p:cNvSpPr>
          <p:nvPr/>
        </p:nvSpPr>
        <p:spPr bwMode="auto">
          <a:xfrm>
            <a:off x="2050752" y="6681192"/>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40" name="テキスト ボックス 405"/>
          <p:cNvSpPr txBox="1">
            <a:spLocks noChangeArrowheads="1"/>
          </p:cNvSpPr>
          <p:nvPr/>
        </p:nvSpPr>
        <p:spPr bwMode="auto">
          <a:xfrm>
            <a:off x="2866414" y="6696432"/>
            <a:ext cx="153888" cy="705321"/>
          </a:xfrm>
          <a:prstGeom prst="rect">
            <a:avLst/>
          </a:prstGeom>
          <a:noFill/>
          <a:ln w="9525">
            <a:noFill/>
            <a:miter lim="800000"/>
            <a:headEnd/>
            <a:tailEnd/>
          </a:ln>
        </p:spPr>
        <p:txBody>
          <a:bodyPr vert="eaVert" wrap="none" lIns="0" tIns="0" rIns="0" bIns="0" anchor="b">
            <a:spAutoFit/>
          </a:bodyPr>
          <a:lstStyle/>
          <a:p>
            <a:r>
              <a:rPr lang="ja-JP" altLang="en-US" sz="1000">
                <a:latin typeface="ＭＳ Ｐ明朝" pitchFamily="18" charset="-128"/>
                <a:ea typeface="ＭＳ Ｐ明朝" pitchFamily="18" charset="-128"/>
              </a:rPr>
              <a:t>申請・報告→</a:t>
            </a:r>
          </a:p>
        </p:txBody>
      </p:sp>
      <p:sp>
        <p:nvSpPr>
          <p:cNvPr id="141" name="テキスト ボックス 406"/>
          <p:cNvSpPr txBox="1">
            <a:spLocks noChangeArrowheads="1"/>
          </p:cNvSpPr>
          <p:nvPr/>
        </p:nvSpPr>
        <p:spPr bwMode="auto">
          <a:xfrm>
            <a:off x="3303275" y="6563464"/>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42" name="テキスト ボックス 4"/>
          <p:cNvSpPr txBox="1">
            <a:spLocks noChangeArrowheads="1"/>
          </p:cNvSpPr>
          <p:nvPr/>
        </p:nvSpPr>
        <p:spPr bwMode="auto">
          <a:xfrm>
            <a:off x="576000" y="1712640"/>
            <a:ext cx="5832000" cy="1369606"/>
          </a:xfrm>
          <a:prstGeom prst="rect">
            <a:avLst/>
          </a:prstGeom>
          <a:noFill/>
          <a:ln>
            <a:noFill/>
          </a:ln>
        </p:spPr>
        <p:txBody>
          <a:bodyPr lIns="0" tIns="0" rIns="0" bIns="0">
            <a:spAutoFit/>
          </a:bodyPr>
          <a:lstStyle>
            <a:lvl1pPr marL="88900" indent="179388"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marL="0" indent="144000" eaLnBrk="1" hangingPunct="1">
              <a:defRPr/>
            </a:pPr>
            <a:r>
              <a:rPr lang="ja-JP" altLang="en-US" dirty="0">
                <a:latin typeface="HG丸ｺﾞｼｯｸM-PRO" pitchFamily="50" charset="-128"/>
                <a:ea typeface="HG丸ｺﾞｼｯｸM-PRO" pitchFamily="50" charset="-128"/>
              </a:rPr>
              <a:t>広域活動組織は、旧市区町村単位等の広域エリアにおいて、集落又は活動組織（以下「集落等」という。）、</a:t>
            </a:r>
            <a:r>
              <a:rPr lang="en-US" altLang="ja-JP" dirty="0">
                <a:latin typeface="HG丸ｺﾞｼｯｸM-PRO" pitchFamily="50" charset="-128"/>
                <a:ea typeface="HG丸ｺﾞｼｯｸM-PRO" pitchFamily="50" charset="-128"/>
              </a:rPr>
              <a:t>NPO</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地域の関係団体等から構成される、構成員間の協定に基づく組織です。</a:t>
            </a:r>
            <a:endParaRPr lang="en-US" altLang="ja-JP" dirty="0">
              <a:latin typeface="HG丸ｺﾞｼｯｸM-PRO" pitchFamily="50" charset="-128"/>
              <a:ea typeface="HG丸ｺﾞｼｯｸM-PRO" pitchFamily="50" charset="-128"/>
            </a:endParaRPr>
          </a:p>
          <a:p>
            <a:pPr marL="450850" indent="-450850" eaLnBrk="1" hangingPunct="1">
              <a:spcBef>
                <a:spcPts val="600"/>
              </a:spcBef>
              <a:defRPr/>
            </a:pPr>
            <a:r>
              <a:rPr lang="ja-JP" altLang="en-US" dirty="0">
                <a:latin typeface="HG丸ｺﾞｼｯｸM-PRO" pitchFamily="50" charset="-128"/>
                <a:ea typeface="HG丸ｺﾞｼｯｸM-PRO" pitchFamily="50" charset="-128"/>
              </a:rPr>
              <a:t>（注）７ページに示す規模で、複数の集落から構成される組織や集落等の代表者により意思決定を行う組織は、原則として、広域活動組織を設立して活動に取り組みます（その他の場合も、取組面積や組織形態に応じて、広域活動組織を設立することが可能です）。</a:t>
            </a:r>
            <a:endParaRPr lang="en-US" altLang="ja-JP" strike="sngStrike" dirty="0">
              <a:latin typeface="HG丸ｺﾞｼｯｸM-PRO" pitchFamily="50" charset="-128"/>
              <a:ea typeface="HG丸ｺﾞｼｯｸM-PRO" pitchFamily="50" charset="-128"/>
            </a:endParaRPr>
          </a:p>
        </p:txBody>
      </p:sp>
      <p:sp>
        <p:nvSpPr>
          <p:cNvPr id="143" name="テキスト ボックス 403"/>
          <p:cNvSpPr txBox="1">
            <a:spLocks noChangeArrowheads="1"/>
          </p:cNvSpPr>
          <p:nvPr/>
        </p:nvSpPr>
        <p:spPr bwMode="auto">
          <a:xfrm>
            <a:off x="942677" y="6745526"/>
            <a:ext cx="153888" cy="512961"/>
          </a:xfrm>
          <a:prstGeom prst="rect">
            <a:avLst/>
          </a:prstGeom>
          <a:noFill/>
          <a:ln w="9525">
            <a:noFill/>
            <a:miter lim="800000"/>
            <a:headEnd/>
            <a:tailEnd/>
          </a:ln>
        </p:spPr>
        <p:txBody>
          <a:bodyPr vert="eaVert" wrap="none" lIns="0" tIns="0" rIns="0" bIns="0" anchor="b">
            <a:spAutoFit/>
          </a:bodyPr>
          <a:lstStyle/>
          <a:p>
            <a:r>
              <a:rPr lang="ja-JP" altLang="en-US" sz="1000">
                <a:latin typeface="ＭＳ Ｐ明朝" pitchFamily="18" charset="-128"/>
                <a:ea typeface="ＭＳ Ｐ明朝" pitchFamily="18" charset="-128"/>
              </a:rPr>
              <a:t>←交付金</a:t>
            </a:r>
          </a:p>
        </p:txBody>
      </p:sp>
      <p:sp>
        <p:nvSpPr>
          <p:cNvPr id="144" name="テキスト ボックス 403"/>
          <p:cNvSpPr txBox="1">
            <a:spLocks noChangeArrowheads="1"/>
          </p:cNvSpPr>
          <p:nvPr/>
        </p:nvSpPr>
        <p:spPr bwMode="auto">
          <a:xfrm>
            <a:off x="1880889" y="6733579"/>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5" name="テキスト ボックス 403"/>
          <p:cNvSpPr txBox="1">
            <a:spLocks noChangeArrowheads="1"/>
          </p:cNvSpPr>
          <p:nvPr/>
        </p:nvSpPr>
        <p:spPr bwMode="auto">
          <a:xfrm>
            <a:off x="2687027" y="6753200"/>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6" name="テキスト ボックス 403"/>
          <p:cNvSpPr txBox="1">
            <a:spLocks noChangeArrowheads="1"/>
          </p:cNvSpPr>
          <p:nvPr/>
        </p:nvSpPr>
        <p:spPr bwMode="auto">
          <a:xfrm>
            <a:off x="3122300" y="6653952"/>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7" name="テキスト ボックス 402"/>
          <p:cNvSpPr txBox="1">
            <a:spLocks noChangeArrowheads="1"/>
          </p:cNvSpPr>
          <p:nvPr/>
        </p:nvSpPr>
        <p:spPr bwMode="auto">
          <a:xfrm>
            <a:off x="4360564" y="7391400"/>
            <a:ext cx="585664" cy="153888"/>
          </a:xfrm>
          <a:prstGeom prst="rect">
            <a:avLst/>
          </a:prstGeom>
          <a:noFill/>
          <a:ln w="9525">
            <a:noFill/>
            <a:miter lim="800000"/>
            <a:headEnd/>
            <a:tailEnd/>
          </a:ln>
        </p:spPr>
        <p:txBody>
          <a:bodyPr wrap="none" lIns="36000" tIns="0" rIns="36000" bIns="0" anchor="b">
            <a:spAutoFit/>
          </a:bodyPr>
          <a:lstStyle/>
          <a:p>
            <a:r>
              <a:rPr lang="ja-JP" altLang="en-US" sz="1000" dirty="0">
                <a:latin typeface="ＭＳ Ｐ明朝" pitchFamily="18" charset="-128"/>
                <a:ea typeface="ＭＳ Ｐ明朝" pitchFamily="18" charset="-128"/>
              </a:rPr>
              <a:t>交付金→</a:t>
            </a:r>
            <a:endParaRPr lang="ja-JP" altLang="en-US" sz="700" dirty="0">
              <a:latin typeface="ＭＳ Ｐ明朝" pitchFamily="18" charset="-128"/>
              <a:ea typeface="ＭＳ Ｐ明朝" pitchFamily="18" charset="-128"/>
            </a:endParaRPr>
          </a:p>
        </p:txBody>
      </p:sp>
      <p:sp>
        <p:nvSpPr>
          <p:cNvPr id="148" name="テキスト ボックス 1"/>
          <p:cNvSpPr txBox="1">
            <a:spLocks noChangeArrowheads="1"/>
          </p:cNvSpPr>
          <p:nvPr/>
        </p:nvSpPr>
        <p:spPr bwMode="auto">
          <a:xfrm>
            <a:off x="677554" y="6476011"/>
            <a:ext cx="423193"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A</a:t>
            </a:r>
            <a:r>
              <a:rPr lang="ja-JP" altLang="en-US" sz="900" dirty="0">
                <a:latin typeface="ＭＳ Ｐ明朝" pitchFamily="18" charset="-128"/>
                <a:ea typeface="ＭＳ Ｐ明朝" pitchFamily="18" charset="-128"/>
              </a:rPr>
              <a:t>集落）</a:t>
            </a:r>
            <a:endParaRPr lang="ja-JP" altLang="en-US" sz="600" dirty="0">
              <a:latin typeface="ＭＳ Ｐ明朝" pitchFamily="18" charset="-128"/>
              <a:ea typeface="ＭＳ Ｐ明朝" pitchFamily="18" charset="-128"/>
            </a:endParaRPr>
          </a:p>
        </p:txBody>
      </p:sp>
      <p:sp>
        <p:nvSpPr>
          <p:cNvPr id="149" name="テキスト ボックス 161"/>
          <p:cNvSpPr txBox="1">
            <a:spLocks noChangeArrowheads="1"/>
          </p:cNvSpPr>
          <p:nvPr/>
        </p:nvSpPr>
        <p:spPr bwMode="auto">
          <a:xfrm>
            <a:off x="1522826" y="6617044"/>
            <a:ext cx="418384"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B</a:t>
            </a:r>
            <a:r>
              <a:rPr lang="ja-JP" altLang="en-US" sz="900" dirty="0">
                <a:latin typeface="ＭＳ Ｐ明朝" pitchFamily="18" charset="-128"/>
                <a:ea typeface="ＭＳ Ｐ明朝" pitchFamily="18" charset="-128"/>
              </a:rPr>
              <a:t>集落）</a:t>
            </a:r>
            <a:endParaRPr lang="ja-JP" altLang="en-US" sz="1000" dirty="0">
              <a:latin typeface="ＭＳ Ｐ明朝" pitchFamily="18" charset="-128"/>
              <a:ea typeface="ＭＳ Ｐ明朝" pitchFamily="18" charset="-128"/>
            </a:endParaRPr>
          </a:p>
        </p:txBody>
      </p:sp>
      <p:sp>
        <p:nvSpPr>
          <p:cNvPr id="150" name="テキスト ボックス 163"/>
          <p:cNvSpPr txBox="1">
            <a:spLocks noChangeArrowheads="1"/>
          </p:cNvSpPr>
          <p:nvPr/>
        </p:nvSpPr>
        <p:spPr bwMode="auto">
          <a:xfrm>
            <a:off x="2314976" y="6691658"/>
            <a:ext cx="426399"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D</a:t>
            </a:r>
            <a:r>
              <a:rPr lang="ja-JP" altLang="en-US" sz="900" dirty="0">
                <a:latin typeface="ＭＳ Ｐ明朝" pitchFamily="18" charset="-128"/>
                <a:ea typeface="ＭＳ Ｐ明朝" pitchFamily="18" charset="-128"/>
              </a:rPr>
              <a:t>集落）</a:t>
            </a:r>
            <a:endParaRPr lang="ja-JP" altLang="en-US" sz="1000" dirty="0">
              <a:latin typeface="ＭＳ Ｐ明朝" pitchFamily="18" charset="-128"/>
              <a:ea typeface="ＭＳ Ｐ明朝" pitchFamily="18" charset="-128"/>
            </a:endParaRPr>
          </a:p>
        </p:txBody>
      </p:sp>
      <p:sp>
        <p:nvSpPr>
          <p:cNvPr id="151" name="テキスト ボックス 164"/>
          <p:cNvSpPr txBox="1">
            <a:spLocks noChangeArrowheads="1"/>
          </p:cNvSpPr>
          <p:nvPr/>
        </p:nvSpPr>
        <p:spPr bwMode="auto">
          <a:xfrm>
            <a:off x="2684542" y="4991104"/>
            <a:ext cx="474489" cy="153888"/>
          </a:xfrm>
          <a:prstGeom prst="rect">
            <a:avLst/>
          </a:prstGeom>
          <a:noFill/>
          <a:ln w="9525">
            <a:noFill/>
            <a:miter lim="800000"/>
            <a:headEnd/>
            <a:tailEnd/>
          </a:ln>
        </p:spPr>
        <p:txBody>
          <a:bodyPr wrap="none" lIns="0" tIns="0" rIns="0" bIns="0" anchor="ctr">
            <a:spAutoFit/>
          </a:bodyPr>
          <a:lstStyle/>
          <a:p>
            <a:r>
              <a:rPr lang="ja-JP" altLang="en-US" sz="1000" dirty="0">
                <a:latin typeface="ＭＳ Ｐ明朝" pitchFamily="18" charset="-128"/>
                <a:ea typeface="ＭＳ Ｐ明朝" pitchFamily="18" charset="-128"/>
              </a:rPr>
              <a:t>（</a:t>
            </a:r>
            <a:r>
              <a:rPr lang="en-US" altLang="ja-JP" sz="1000" dirty="0">
                <a:latin typeface="ＭＳ Ｐ明朝" pitchFamily="18" charset="-128"/>
                <a:ea typeface="ＭＳ Ｐ明朝" pitchFamily="18" charset="-128"/>
              </a:rPr>
              <a:t>C</a:t>
            </a:r>
            <a:r>
              <a:rPr lang="ja-JP" altLang="en-US" sz="1000" dirty="0">
                <a:latin typeface="ＭＳ Ｐ明朝" pitchFamily="18" charset="-128"/>
                <a:ea typeface="ＭＳ Ｐ明朝" pitchFamily="18" charset="-128"/>
              </a:rPr>
              <a:t>集落）</a:t>
            </a:r>
            <a:endParaRPr lang="ja-JP" altLang="en-US" sz="600" dirty="0">
              <a:latin typeface="ＭＳ Ｐ明朝" pitchFamily="18" charset="-128"/>
              <a:ea typeface="ＭＳ Ｐ明朝" pitchFamily="18" charset="-128"/>
            </a:endParaRPr>
          </a:p>
        </p:txBody>
      </p:sp>
      <p:sp>
        <p:nvSpPr>
          <p:cNvPr id="152" name="テキスト ボックス 1"/>
          <p:cNvSpPr txBox="1">
            <a:spLocks noChangeArrowheads="1"/>
          </p:cNvSpPr>
          <p:nvPr/>
        </p:nvSpPr>
        <p:spPr bwMode="auto">
          <a:xfrm>
            <a:off x="360000" y="1136576"/>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１．設立のねらい</a:t>
            </a:r>
          </a:p>
        </p:txBody>
      </p:sp>
    </p:spTree>
    <p:extLst>
      <p:ext uri="{BB962C8B-B14F-4D97-AF65-F5344CB8AC3E}">
        <p14:creationId xmlns:p14="http://schemas.microsoft.com/office/powerpoint/2010/main" val="36815903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角丸四角形 201"/>
          <p:cNvSpPr/>
          <p:nvPr/>
        </p:nvSpPr>
        <p:spPr>
          <a:xfrm>
            <a:off x="468000" y="776536"/>
            <a:ext cx="6120680" cy="365194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04" name="角丸四角形 203"/>
          <p:cNvSpPr/>
          <p:nvPr/>
        </p:nvSpPr>
        <p:spPr>
          <a:xfrm>
            <a:off x="423776" y="2911163"/>
            <a:ext cx="1188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rgbClr val="000000"/>
                </a:solidFill>
              </a:rPr>
              <a:t>（２）構成員</a:t>
            </a:r>
          </a:p>
        </p:txBody>
      </p:sp>
      <p:sp>
        <p:nvSpPr>
          <p:cNvPr id="203" name="角丸四角形 202"/>
          <p:cNvSpPr/>
          <p:nvPr/>
        </p:nvSpPr>
        <p:spPr>
          <a:xfrm>
            <a:off x="423776" y="894939"/>
            <a:ext cx="1188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rgbClr val="000000"/>
                </a:solidFill>
              </a:rPr>
              <a:t>（１）規模</a:t>
            </a:r>
          </a:p>
        </p:txBody>
      </p:sp>
      <p:sp>
        <p:nvSpPr>
          <p:cNvPr id="245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459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279" name="テキスト ボックス 4"/>
          <p:cNvSpPr txBox="1">
            <a:spLocks noChangeArrowheads="1"/>
          </p:cNvSpPr>
          <p:nvPr/>
        </p:nvSpPr>
        <p:spPr bwMode="auto">
          <a:xfrm>
            <a:off x="441776" y="3200227"/>
            <a:ext cx="5868000" cy="1154162"/>
          </a:xfrm>
          <a:prstGeom prst="rect">
            <a:avLst/>
          </a:prstGeom>
          <a:noFill/>
          <a:ln w="9525">
            <a:noFill/>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広域協定</a:t>
            </a:r>
            <a:r>
              <a:rPr lang="en-US" altLang="ja-JP" baseline="300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に参加する以下の者により構成されます。</a:t>
            </a:r>
            <a:endParaRPr lang="en-US" altLang="ja-JP" dirty="0">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１）集落等又はその構成員に加え、</a:t>
            </a:r>
            <a:r>
              <a:rPr lang="en-US" altLang="ja-JP" dirty="0">
                <a:latin typeface="HG丸ｺﾞｼｯｸM-PRO" pitchFamily="50" charset="-128"/>
                <a:ea typeface="HG丸ｺﾞｼｯｸM-PRO" pitchFamily="50" charset="-128"/>
              </a:rPr>
              <a:t>NPO</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地域の関係団体等の地域の実情に応じた者</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２）集落等の構成員である農業者のほか、農業者団体等の地域の実情に応じた者</a:t>
            </a:r>
            <a:endParaRPr lang="en-US" altLang="ja-JP" dirty="0">
              <a:latin typeface="HG丸ｺﾞｼｯｸM-PRO" pitchFamily="50" charset="-128"/>
              <a:ea typeface="HG丸ｺﾞｼｯｸM-PRO" pitchFamily="50" charset="-128"/>
            </a:endParaRPr>
          </a:p>
          <a:p>
            <a:pPr marL="288000" indent="-144000">
              <a:spcAft>
                <a:spcPts val="600"/>
              </a:spcAft>
              <a:defRPr/>
            </a:pPr>
            <a:r>
              <a:rPr lang="en-US" altLang="ja-JP" dirty="0">
                <a:latin typeface="HG丸ｺﾞｼｯｸM-PRO" pitchFamily="50" charset="-128"/>
                <a:ea typeface="HG丸ｺﾞｼｯｸM-PRO" pitchFamily="50" charset="-128"/>
              </a:rPr>
              <a:t>※</a:t>
            </a:r>
            <a:r>
              <a:rPr lang="ja-JP" altLang="en-US" dirty="0">
                <a:latin typeface="HG丸ｺﾞｼｯｸM-PRO" panose="020F0600000000000000" pitchFamily="50" charset="-128"/>
                <a:ea typeface="HG丸ｺﾞｼｯｸM-PRO" panose="020F0600000000000000" pitchFamily="50" charset="-128"/>
              </a:rPr>
              <a:t>広域協定とは、地域の農用地、水路、農道等の地域資源の保全管理を図ることを目的として、集落等、その他関係者との間で締結する協定のことです。</a:t>
            </a:r>
          </a:p>
        </p:txBody>
      </p:sp>
      <p:sp>
        <p:nvSpPr>
          <p:cNvPr id="282" name="テキスト ボックス 4"/>
          <p:cNvSpPr txBox="1">
            <a:spLocks noChangeArrowheads="1"/>
          </p:cNvSpPr>
          <p:nvPr/>
        </p:nvSpPr>
        <p:spPr bwMode="auto">
          <a:xfrm>
            <a:off x="441776" y="1189604"/>
            <a:ext cx="5832000" cy="1661993"/>
          </a:xfrm>
          <a:prstGeom prst="rect">
            <a:avLst/>
          </a:prstGeom>
          <a:noFill/>
          <a:ln>
            <a:noFill/>
          </a:ln>
        </p:spPr>
        <p:txBody>
          <a:bodyPr wrap="square" lIns="0" tIns="0" rIns="0" bIns="0">
            <a:spAutoFit/>
          </a:bodyPr>
          <a:lstStyle>
            <a:lvl1pPr marL="142875" indent="142875"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marL="0" eaLnBrk="1" hangingPunct="1">
              <a:defRPr/>
            </a:pPr>
            <a:r>
              <a:rPr lang="ja-JP" altLang="en-US" dirty="0">
                <a:solidFill>
                  <a:srgbClr val="FF0000"/>
                </a:solidFill>
                <a:latin typeface="HG丸ｺﾞｼｯｸM-PRO" pitchFamily="50" charset="-128"/>
                <a:ea typeface="HG丸ｺﾞｼｯｸM-PRO" pitchFamily="50" charset="-128"/>
              </a:rPr>
              <a:t>①　広域協定</a:t>
            </a:r>
            <a:r>
              <a:rPr lang="en-US" altLang="ja-JP" dirty="0">
                <a:solidFill>
                  <a:srgbClr val="FF0000"/>
                </a:solidFill>
                <a:latin typeface="HG丸ｺﾞｼｯｸM-PRO" pitchFamily="50" charset="-128"/>
                <a:ea typeface="HG丸ｺﾞｼｯｸM-PRO" pitchFamily="50" charset="-128"/>
              </a:rPr>
              <a:t>※</a:t>
            </a:r>
            <a:r>
              <a:rPr lang="ja-JP" altLang="en-US" dirty="0">
                <a:solidFill>
                  <a:srgbClr val="FF0000"/>
                </a:solidFill>
                <a:latin typeface="HG丸ｺﾞｼｯｸM-PRO" pitchFamily="50" charset="-128"/>
                <a:ea typeface="HG丸ｺﾞｼｯｸM-PRO" pitchFamily="50" charset="-128"/>
              </a:rPr>
              <a:t>の対象区域が、昭和</a:t>
            </a:r>
            <a:r>
              <a:rPr lang="en-US" altLang="ja-JP" dirty="0">
                <a:solidFill>
                  <a:srgbClr val="FF0000"/>
                </a:solidFill>
                <a:latin typeface="HG丸ｺﾞｼｯｸM-PRO" pitchFamily="50" charset="-128"/>
                <a:ea typeface="HG丸ｺﾞｼｯｸM-PRO" pitchFamily="50" charset="-128"/>
              </a:rPr>
              <a:t>25</a:t>
            </a:r>
            <a:r>
              <a:rPr lang="ja-JP" altLang="en-US" dirty="0">
                <a:solidFill>
                  <a:srgbClr val="FF0000"/>
                </a:solidFill>
                <a:latin typeface="HG丸ｺﾞｼｯｸM-PRO" pitchFamily="50" charset="-128"/>
                <a:ea typeface="HG丸ｺﾞｼｯｸM-PRO" pitchFamily="50" charset="-128"/>
              </a:rPr>
              <a:t>年</a:t>
            </a:r>
            <a:r>
              <a:rPr lang="en-US" altLang="ja-JP" dirty="0">
                <a:solidFill>
                  <a:srgbClr val="FF0000"/>
                </a:solidFill>
                <a:latin typeface="HG丸ｺﾞｼｯｸM-PRO" pitchFamily="50" charset="-128"/>
                <a:ea typeface="HG丸ｺﾞｼｯｸM-PRO" pitchFamily="50" charset="-128"/>
              </a:rPr>
              <a:t>2</a:t>
            </a:r>
            <a:r>
              <a:rPr lang="ja-JP" altLang="en-US" dirty="0">
                <a:solidFill>
                  <a:srgbClr val="FF0000"/>
                </a:solidFill>
                <a:latin typeface="HG丸ｺﾞｼｯｸM-PRO" pitchFamily="50" charset="-128"/>
                <a:ea typeface="HG丸ｺﾞｼｯｸM-PRO" pitchFamily="50" charset="-128"/>
              </a:rPr>
              <a:t>月</a:t>
            </a:r>
            <a:r>
              <a:rPr lang="en-US" altLang="ja-JP" dirty="0">
                <a:solidFill>
                  <a:srgbClr val="FF0000"/>
                </a:solidFill>
                <a:latin typeface="HG丸ｺﾞｼｯｸM-PRO" pitchFamily="50" charset="-128"/>
                <a:ea typeface="HG丸ｺﾞｼｯｸM-PRO" pitchFamily="50" charset="-128"/>
              </a:rPr>
              <a:t>1</a:t>
            </a:r>
            <a:r>
              <a:rPr lang="ja-JP" altLang="en-US" dirty="0">
                <a:solidFill>
                  <a:srgbClr val="FF0000"/>
                </a:solidFill>
                <a:latin typeface="HG丸ｺﾞｼｯｸM-PRO" pitchFamily="50" charset="-128"/>
                <a:ea typeface="HG丸ｺﾞｼｯｸM-PRO" pitchFamily="50" charset="-128"/>
              </a:rPr>
              <a:t>日時点の市町村区域程度、又は協定</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の対象とする区域内の農用地が</a:t>
            </a:r>
            <a:r>
              <a:rPr lang="en-US" altLang="ja-JP" dirty="0">
                <a:solidFill>
                  <a:srgbClr val="FF0000"/>
                </a:solidFill>
                <a:latin typeface="HG丸ｺﾞｼｯｸM-PRO" pitchFamily="50" charset="-128"/>
                <a:ea typeface="HG丸ｺﾞｼｯｸM-PRO" pitchFamily="50" charset="-128"/>
              </a:rPr>
              <a:t>200ha</a:t>
            </a:r>
            <a:r>
              <a:rPr lang="ja-JP" altLang="en-US" dirty="0">
                <a:solidFill>
                  <a:srgbClr val="FF0000"/>
                </a:solidFill>
                <a:latin typeface="HG丸ｺﾞｼｯｸM-PRO" pitchFamily="50" charset="-128"/>
                <a:ea typeface="HG丸ｺﾞｼｯｸM-PRO" pitchFamily="50" charset="-128"/>
              </a:rPr>
              <a:t>以上の規模を有していれば、広域活動組</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織を設立することができます。</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②　上記①のほか、中山間地域等の条件不利地域（鹿児島県における中山間地域等</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直接支払制度の対象地域）においては、</a:t>
            </a:r>
            <a:r>
              <a:rPr lang="en-US" altLang="ja-JP" dirty="0">
                <a:solidFill>
                  <a:srgbClr val="FF0000"/>
                </a:solidFill>
                <a:latin typeface="HG丸ｺﾞｼｯｸM-PRO" pitchFamily="50" charset="-128"/>
                <a:ea typeface="HG丸ｺﾞｼｯｸM-PRO" pitchFamily="50" charset="-128"/>
              </a:rPr>
              <a:t>50ha</a:t>
            </a:r>
            <a:r>
              <a:rPr lang="ja-JP" altLang="en-US" dirty="0">
                <a:solidFill>
                  <a:srgbClr val="FF0000"/>
                </a:solidFill>
                <a:latin typeface="HG丸ｺﾞｼｯｸM-PRO" pitchFamily="50" charset="-128"/>
                <a:ea typeface="HG丸ｺﾞｼｯｸM-PRO" pitchFamily="50" charset="-128"/>
              </a:rPr>
              <a:t>以上</a:t>
            </a:r>
            <a:r>
              <a:rPr lang="en-US" altLang="ja-JP" dirty="0">
                <a:solidFill>
                  <a:srgbClr val="FF0000"/>
                </a:solidFill>
                <a:latin typeface="HG丸ｺﾞｼｯｸM-PRO" pitchFamily="50" charset="-128"/>
                <a:ea typeface="HG丸ｺﾞｼｯｸM-PRO" pitchFamily="50" charset="-128"/>
              </a:rPr>
              <a:t>200ha</a:t>
            </a:r>
            <a:r>
              <a:rPr lang="ja-JP" altLang="en-US" dirty="0">
                <a:solidFill>
                  <a:srgbClr val="FF0000"/>
                </a:solidFill>
                <a:latin typeface="HG丸ｺﾞｼｯｸM-PRO" pitchFamily="50" charset="-128"/>
                <a:ea typeface="HG丸ｺﾞｼｯｸM-PRO" pitchFamily="50" charset="-128"/>
              </a:rPr>
              <a:t>未満の範囲又は協定</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に参加する集落が３集落以上の範囲を有していれば、広域活動組織を設立する</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ことができます。</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en-US" altLang="ja-JP" dirty="0">
                <a:solidFill>
                  <a:srgbClr val="FF0000"/>
                </a:solidFill>
                <a:latin typeface="HG丸ｺﾞｼｯｸM-PRO" pitchFamily="50" charset="-128"/>
                <a:ea typeface="HG丸ｺﾞｼｯｸM-PRO" pitchFamily="50" charset="-128"/>
              </a:rPr>
              <a:t>※</a:t>
            </a:r>
            <a:r>
              <a:rPr lang="ja-JP" altLang="en-US" dirty="0">
                <a:solidFill>
                  <a:srgbClr val="FF0000"/>
                </a:solidFill>
                <a:latin typeface="HG丸ｺﾞｼｯｸM-PRO" pitchFamily="50" charset="-128"/>
                <a:ea typeface="HG丸ｺﾞｼｯｸM-PRO" pitchFamily="50" charset="-128"/>
              </a:rPr>
              <a:t>　広域協定とは、地域の農用地、水路、農道等の地域資源の保全管理を図ること</a:t>
            </a:r>
            <a:endParaRPr lang="en-US" altLang="ja-JP" dirty="0">
              <a:solidFill>
                <a:srgbClr val="FF0000"/>
              </a:solidFill>
              <a:latin typeface="HG丸ｺﾞｼｯｸM-PRO" pitchFamily="50" charset="-128"/>
              <a:ea typeface="HG丸ｺﾞｼｯｸM-PRO" pitchFamily="50" charset="-128"/>
            </a:endParaRPr>
          </a:p>
          <a:p>
            <a:pPr marL="0" eaLnBrk="1" hangingPunct="1">
              <a:defRPr/>
            </a:pPr>
            <a:r>
              <a:rPr lang="ja-JP" altLang="en-US" dirty="0">
                <a:solidFill>
                  <a:srgbClr val="FF0000"/>
                </a:solidFill>
                <a:latin typeface="HG丸ｺﾞｼｯｸM-PRO" pitchFamily="50" charset="-128"/>
                <a:ea typeface="HG丸ｺﾞｼｯｸM-PRO" pitchFamily="50" charset="-128"/>
              </a:rPr>
              <a:t>　を目的として、集落等、その他関係者との間で締結する協定のことです。</a:t>
            </a:r>
            <a:r>
              <a:rPr lang="ja-JP" altLang="en-US" b="1" dirty="0">
                <a:solidFill>
                  <a:srgbClr val="FF0000"/>
                </a:solidFill>
                <a:latin typeface="HG丸ｺﾞｼｯｸM-PRO" pitchFamily="50" charset="-128"/>
                <a:ea typeface="HG丸ｺﾞｼｯｸM-PRO" pitchFamily="50" charset="-128"/>
              </a:rPr>
              <a:t>　</a:t>
            </a:r>
          </a:p>
        </p:txBody>
      </p:sp>
      <p:sp>
        <p:nvSpPr>
          <p:cNvPr id="178" name="正方形/長方形 177"/>
          <p:cNvSpPr>
            <a:spLocks/>
          </p:cNvSpPr>
          <p:nvPr/>
        </p:nvSpPr>
        <p:spPr bwMode="auto">
          <a:xfrm>
            <a:off x="3521913" y="7473512"/>
            <a:ext cx="3132000" cy="20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900">
              <a:solidFill>
                <a:prstClr val="white"/>
              </a:solidFill>
              <a:latin typeface="ＭＳ Ｐゴシック" panose="020B0600070205080204" pitchFamily="50" charset="-128"/>
              <a:ea typeface="ＭＳ Ｐゴシック" panose="020B0600070205080204" pitchFamily="50" charset="-128"/>
            </a:endParaRPr>
          </a:p>
        </p:txBody>
      </p:sp>
      <p:sp>
        <p:nvSpPr>
          <p:cNvPr id="179" name="テキスト ボックス 81"/>
          <p:cNvSpPr txBox="1">
            <a:spLocks noChangeArrowheads="1"/>
          </p:cNvSpPr>
          <p:nvPr/>
        </p:nvSpPr>
        <p:spPr bwMode="auto">
          <a:xfrm>
            <a:off x="3645668" y="773931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集落Ａ</a:t>
            </a:r>
          </a:p>
        </p:txBody>
      </p:sp>
      <p:sp>
        <p:nvSpPr>
          <p:cNvPr id="180" name="テキスト ボックス 82"/>
          <p:cNvSpPr txBox="1">
            <a:spLocks noChangeArrowheads="1"/>
          </p:cNvSpPr>
          <p:nvPr/>
        </p:nvSpPr>
        <p:spPr bwMode="auto">
          <a:xfrm>
            <a:off x="4267221" y="7738262"/>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集落Ｂ</a:t>
            </a:r>
          </a:p>
        </p:txBody>
      </p:sp>
      <p:sp>
        <p:nvSpPr>
          <p:cNvPr id="181" name="角丸四角形 180"/>
          <p:cNvSpPr>
            <a:spLocks/>
          </p:cNvSpPr>
          <p:nvPr/>
        </p:nvSpPr>
        <p:spPr bwMode="auto">
          <a:xfrm>
            <a:off x="3827913" y="7402859"/>
            <a:ext cx="2520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182" name="フローチャート : 代替処理 181"/>
          <p:cNvSpPr>
            <a:spLocks/>
          </p:cNvSpPr>
          <p:nvPr/>
        </p:nvSpPr>
        <p:spPr bwMode="auto">
          <a:xfrm>
            <a:off x="3699668"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83" name="フローチャート : 代替処理 182"/>
          <p:cNvSpPr>
            <a:spLocks/>
          </p:cNvSpPr>
          <p:nvPr/>
        </p:nvSpPr>
        <p:spPr bwMode="auto">
          <a:xfrm>
            <a:off x="3699668"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84" name="フローチャート : 代替処理 183"/>
          <p:cNvSpPr>
            <a:spLocks/>
          </p:cNvSpPr>
          <p:nvPr/>
        </p:nvSpPr>
        <p:spPr bwMode="auto">
          <a:xfrm>
            <a:off x="3699668" y="9016052"/>
            <a:ext cx="396000" cy="288000"/>
          </a:xfrm>
          <a:prstGeom prst="flowChartAlternateProcess">
            <a:avLst/>
          </a:prstGeom>
          <a:solidFill>
            <a:srgbClr val="FFCC99"/>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婦人会</a:t>
            </a:r>
          </a:p>
        </p:txBody>
      </p:sp>
      <p:sp>
        <p:nvSpPr>
          <p:cNvPr id="185" name="フローチャート : 代替処理 184"/>
          <p:cNvSpPr>
            <a:spLocks/>
          </p:cNvSpPr>
          <p:nvPr/>
        </p:nvSpPr>
        <p:spPr bwMode="auto">
          <a:xfrm>
            <a:off x="6163534" y="8733953"/>
            <a:ext cx="432000" cy="288000"/>
          </a:xfrm>
          <a:prstGeom prst="flowChartAlternateProcess">
            <a:avLst/>
          </a:prstGeom>
          <a:solidFill>
            <a:srgbClr val="CCFF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水土里ネット</a:t>
            </a:r>
          </a:p>
        </p:txBody>
      </p:sp>
      <p:sp>
        <p:nvSpPr>
          <p:cNvPr id="186" name="フローチャート : 代替処理 185"/>
          <p:cNvSpPr>
            <a:spLocks/>
          </p:cNvSpPr>
          <p:nvPr/>
        </p:nvSpPr>
        <p:spPr bwMode="auto">
          <a:xfrm>
            <a:off x="6163534" y="8228065"/>
            <a:ext cx="432000" cy="288000"/>
          </a:xfrm>
          <a:prstGeom prst="flowChartAlternateProcess">
            <a:avLst/>
          </a:prstGeom>
          <a:solidFill>
            <a:srgbClr val="FF99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ＮＰＯ</a:t>
            </a:r>
          </a:p>
        </p:txBody>
      </p:sp>
      <p:sp>
        <p:nvSpPr>
          <p:cNvPr id="187" name="フローチャート : 代替処理 186"/>
          <p:cNvSpPr>
            <a:spLocks/>
          </p:cNvSpPr>
          <p:nvPr/>
        </p:nvSpPr>
        <p:spPr bwMode="auto">
          <a:xfrm>
            <a:off x="4321221"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88" name="フローチャート : 代替処理 187"/>
          <p:cNvSpPr>
            <a:spLocks/>
          </p:cNvSpPr>
          <p:nvPr/>
        </p:nvSpPr>
        <p:spPr bwMode="auto">
          <a:xfrm>
            <a:off x="4321221"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89" name="角丸四角形 188"/>
          <p:cNvSpPr>
            <a:spLocks/>
          </p:cNvSpPr>
          <p:nvPr/>
        </p:nvSpPr>
        <p:spPr bwMode="auto">
          <a:xfrm>
            <a:off x="3627668" y="7982534"/>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0" name="角丸四角形 189"/>
          <p:cNvSpPr>
            <a:spLocks/>
          </p:cNvSpPr>
          <p:nvPr/>
        </p:nvSpPr>
        <p:spPr bwMode="auto">
          <a:xfrm>
            <a:off x="4249221" y="7982532"/>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1" name="テキスト ボックス 93"/>
          <p:cNvSpPr txBox="1">
            <a:spLocks noChangeArrowheads="1"/>
          </p:cNvSpPr>
          <p:nvPr/>
        </p:nvSpPr>
        <p:spPr bwMode="auto">
          <a:xfrm>
            <a:off x="4915293" y="774245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C</a:t>
            </a:r>
            <a:endParaRPr lang="ja-JP" altLang="en-US" sz="1100" dirty="0">
              <a:solidFill>
                <a:srgbClr val="000000"/>
              </a:solidFill>
              <a:latin typeface="ＭＳ Ｐゴシック" panose="020B0600070205080204" pitchFamily="50" charset="-128"/>
            </a:endParaRPr>
          </a:p>
        </p:txBody>
      </p:sp>
      <p:sp>
        <p:nvSpPr>
          <p:cNvPr id="192" name="フローチャート : 代替処理 191"/>
          <p:cNvSpPr>
            <a:spLocks/>
          </p:cNvSpPr>
          <p:nvPr/>
        </p:nvSpPr>
        <p:spPr bwMode="auto">
          <a:xfrm>
            <a:off x="4969293"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93" name="フローチャート : 代替処理 192"/>
          <p:cNvSpPr>
            <a:spLocks/>
          </p:cNvSpPr>
          <p:nvPr/>
        </p:nvSpPr>
        <p:spPr bwMode="auto">
          <a:xfrm>
            <a:off x="4969293"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94" name="角丸四角形 193"/>
          <p:cNvSpPr>
            <a:spLocks/>
          </p:cNvSpPr>
          <p:nvPr/>
        </p:nvSpPr>
        <p:spPr bwMode="auto">
          <a:xfrm>
            <a:off x="4897293" y="7986724"/>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5" name="テキスト ボックス 97"/>
          <p:cNvSpPr txBox="1">
            <a:spLocks noChangeArrowheads="1"/>
          </p:cNvSpPr>
          <p:nvPr/>
        </p:nvSpPr>
        <p:spPr bwMode="auto">
          <a:xfrm>
            <a:off x="5563365" y="7738263"/>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D</a:t>
            </a:r>
            <a:endParaRPr lang="ja-JP" altLang="en-US" sz="1100" dirty="0">
              <a:solidFill>
                <a:srgbClr val="000000"/>
              </a:solidFill>
              <a:latin typeface="ＭＳ Ｐゴシック" panose="020B0600070205080204" pitchFamily="50" charset="-128"/>
            </a:endParaRPr>
          </a:p>
        </p:txBody>
      </p:sp>
      <p:sp>
        <p:nvSpPr>
          <p:cNvPr id="196" name="フローチャート : 代替処理 195"/>
          <p:cNvSpPr>
            <a:spLocks/>
          </p:cNvSpPr>
          <p:nvPr/>
        </p:nvSpPr>
        <p:spPr bwMode="auto">
          <a:xfrm>
            <a:off x="5617365"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97" name="フローチャート : 代替処理 196"/>
          <p:cNvSpPr>
            <a:spLocks/>
          </p:cNvSpPr>
          <p:nvPr/>
        </p:nvSpPr>
        <p:spPr bwMode="auto">
          <a:xfrm>
            <a:off x="5617365"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98" name="角丸四角形 197"/>
          <p:cNvSpPr>
            <a:spLocks/>
          </p:cNvSpPr>
          <p:nvPr/>
        </p:nvSpPr>
        <p:spPr bwMode="auto">
          <a:xfrm>
            <a:off x="5545365" y="7982532"/>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9" name="フローチャート : 代替処理 101"/>
          <p:cNvSpPr>
            <a:spLocks noChangeArrowheads="1"/>
          </p:cNvSpPr>
          <p:nvPr/>
        </p:nvSpPr>
        <p:spPr bwMode="auto">
          <a:xfrm>
            <a:off x="4321221" y="9016052"/>
            <a:ext cx="396000" cy="288000"/>
          </a:xfrm>
          <a:prstGeom prst="flowChartAlternateProcess">
            <a:avLst/>
          </a:prstGeom>
          <a:solidFill>
            <a:srgbClr val="B9DCFF"/>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消防団</a:t>
            </a:r>
          </a:p>
        </p:txBody>
      </p:sp>
      <p:sp>
        <p:nvSpPr>
          <p:cNvPr id="200" name="フローチャート : 代替処理 102"/>
          <p:cNvSpPr>
            <a:spLocks noChangeArrowheads="1"/>
          </p:cNvSpPr>
          <p:nvPr/>
        </p:nvSpPr>
        <p:spPr bwMode="auto">
          <a:xfrm>
            <a:off x="4969293" y="9016052"/>
            <a:ext cx="396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en-US" altLang="ja-JP" sz="900">
                <a:solidFill>
                  <a:srgbClr val="000000"/>
                </a:solidFill>
                <a:latin typeface="ＭＳ Ｐゴシック" panose="020B0600070205080204" pitchFamily="50" charset="-128"/>
              </a:rPr>
              <a:t>PTA</a:t>
            </a:r>
            <a:endParaRPr lang="ja-JP" altLang="en-US" sz="900">
              <a:solidFill>
                <a:srgbClr val="000000"/>
              </a:solidFill>
              <a:latin typeface="ＭＳ Ｐゴシック" panose="020B0600070205080204" pitchFamily="50" charset="-128"/>
            </a:endParaRPr>
          </a:p>
        </p:txBody>
      </p:sp>
      <p:sp>
        <p:nvSpPr>
          <p:cNvPr id="201" name="フローチャート : 代替処理 200"/>
          <p:cNvSpPr>
            <a:spLocks/>
          </p:cNvSpPr>
          <p:nvPr/>
        </p:nvSpPr>
        <p:spPr bwMode="auto">
          <a:xfrm>
            <a:off x="5617365" y="9016052"/>
            <a:ext cx="396000" cy="288000"/>
          </a:xfrm>
          <a:prstGeom prst="flowChartAlternateProcess">
            <a:avLst/>
          </a:prstGeom>
          <a:solidFill>
            <a:srgbClr val="E1E1FF"/>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老人会</a:t>
            </a:r>
          </a:p>
        </p:txBody>
      </p:sp>
      <p:sp>
        <p:nvSpPr>
          <p:cNvPr id="38" name="AutoShape 10"/>
          <p:cNvSpPr>
            <a:spLocks noChangeArrowheads="1"/>
          </p:cNvSpPr>
          <p:nvPr/>
        </p:nvSpPr>
        <p:spPr bwMode="auto">
          <a:xfrm>
            <a:off x="260498" y="7041264"/>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広域活動組織の構成例</a:t>
            </a:r>
          </a:p>
        </p:txBody>
      </p:sp>
      <p:sp>
        <p:nvSpPr>
          <p:cNvPr id="210" name="正方形/長方形 209"/>
          <p:cNvSpPr>
            <a:spLocks/>
          </p:cNvSpPr>
          <p:nvPr/>
        </p:nvSpPr>
        <p:spPr bwMode="auto">
          <a:xfrm>
            <a:off x="274856" y="7473512"/>
            <a:ext cx="3060000" cy="20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900">
              <a:solidFill>
                <a:prstClr val="white"/>
              </a:solidFill>
              <a:latin typeface="ＭＳ Ｐゴシック" panose="020B0600070205080204" pitchFamily="50" charset="-128"/>
              <a:ea typeface="ＭＳ Ｐゴシック" panose="020B0600070205080204" pitchFamily="50" charset="-128"/>
            </a:endParaRPr>
          </a:p>
        </p:txBody>
      </p:sp>
      <p:sp>
        <p:nvSpPr>
          <p:cNvPr id="211" name="テキスト ボックス 81"/>
          <p:cNvSpPr txBox="1">
            <a:spLocks noChangeArrowheads="1"/>
          </p:cNvSpPr>
          <p:nvPr/>
        </p:nvSpPr>
        <p:spPr bwMode="auto">
          <a:xfrm>
            <a:off x="441776" y="773694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集落Ａ</a:t>
            </a:r>
          </a:p>
        </p:txBody>
      </p:sp>
      <p:sp>
        <p:nvSpPr>
          <p:cNvPr id="212" name="テキスト ボックス 82"/>
          <p:cNvSpPr txBox="1">
            <a:spLocks noChangeArrowheads="1"/>
          </p:cNvSpPr>
          <p:nvPr/>
        </p:nvSpPr>
        <p:spPr bwMode="auto">
          <a:xfrm>
            <a:off x="1179027" y="7735892"/>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集落Ｂ</a:t>
            </a:r>
          </a:p>
        </p:txBody>
      </p:sp>
      <p:sp>
        <p:nvSpPr>
          <p:cNvPr id="213" name="角丸四角形 212"/>
          <p:cNvSpPr>
            <a:spLocks/>
          </p:cNvSpPr>
          <p:nvPr/>
        </p:nvSpPr>
        <p:spPr bwMode="auto">
          <a:xfrm>
            <a:off x="544856" y="7402859"/>
            <a:ext cx="2520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214" name="フローチャート : 代替処理 181"/>
          <p:cNvSpPr>
            <a:spLocks/>
          </p:cNvSpPr>
          <p:nvPr/>
        </p:nvSpPr>
        <p:spPr bwMode="auto">
          <a:xfrm>
            <a:off x="441776"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19" name="フローチャート : 代替処理 186"/>
          <p:cNvSpPr>
            <a:spLocks/>
          </p:cNvSpPr>
          <p:nvPr/>
        </p:nvSpPr>
        <p:spPr bwMode="auto">
          <a:xfrm>
            <a:off x="1179027"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21" name="角丸四角形 220"/>
          <p:cNvSpPr>
            <a:spLocks/>
          </p:cNvSpPr>
          <p:nvPr/>
        </p:nvSpPr>
        <p:spPr bwMode="auto">
          <a:xfrm>
            <a:off x="369776" y="7980164"/>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2" name="角丸四角形 221"/>
          <p:cNvSpPr>
            <a:spLocks/>
          </p:cNvSpPr>
          <p:nvPr/>
        </p:nvSpPr>
        <p:spPr bwMode="auto">
          <a:xfrm>
            <a:off x="1107027" y="7980162"/>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3" name="テキスト ボックス 93"/>
          <p:cNvSpPr txBox="1">
            <a:spLocks noChangeArrowheads="1"/>
          </p:cNvSpPr>
          <p:nvPr/>
        </p:nvSpPr>
        <p:spPr bwMode="auto">
          <a:xfrm>
            <a:off x="1907615" y="774008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C</a:t>
            </a:r>
            <a:endParaRPr lang="ja-JP" altLang="en-US" sz="1100" dirty="0">
              <a:solidFill>
                <a:srgbClr val="000000"/>
              </a:solidFill>
              <a:latin typeface="ＭＳ Ｐゴシック" panose="020B0600070205080204" pitchFamily="50" charset="-128"/>
            </a:endParaRPr>
          </a:p>
        </p:txBody>
      </p:sp>
      <p:sp>
        <p:nvSpPr>
          <p:cNvPr id="224" name="フローチャート : 代替処理 191"/>
          <p:cNvSpPr>
            <a:spLocks/>
          </p:cNvSpPr>
          <p:nvPr/>
        </p:nvSpPr>
        <p:spPr bwMode="auto">
          <a:xfrm>
            <a:off x="1907615"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26" name="角丸四角形 225"/>
          <p:cNvSpPr>
            <a:spLocks/>
          </p:cNvSpPr>
          <p:nvPr/>
        </p:nvSpPr>
        <p:spPr bwMode="auto">
          <a:xfrm>
            <a:off x="1835615" y="7984354"/>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7" name="テキスト ボックス 97"/>
          <p:cNvSpPr txBox="1">
            <a:spLocks noChangeArrowheads="1"/>
          </p:cNvSpPr>
          <p:nvPr/>
        </p:nvSpPr>
        <p:spPr bwMode="auto">
          <a:xfrm>
            <a:off x="2661603" y="7735893"/>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D</a:t>
            </a:r>
            <a:endParaRPr lang="ja-JP" altLang="en-US" sz="1100" dirty="0">
              <a:solidFill>
                <a:srgbClr val="000000"/>
              </a:solidFill>
              <a:latin typeface="ＭＳ Ｐゴシック" panose="020B0600070205080204" pitchFamily="50" charset="-128"/>
            </a:endParaRPr>
          </a:p>
        </p:txBody>
      </p:sp>
      <p:sp>
        <p:nvSpPr>
          <p:cNvPr id="228" name="フローチャート : 代替処理 195"/>
          <p:cNvSpPr>
            <a:spLocks/>
          </p:cNvSpPr>
          <p:nvPr/>
        </p:nvSpPr>
        <p:spPr bwMode="auto">
          <a:xfrm>
            <a:off x="1179027" y="8574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0" name="角丸四角形 229"/>
          <p:cNvSpPr>
            <a:spLocks/>
          </p:cNvSpPr>
          <p:nvPr/>
        </p:nvSpPr>
        <p:spPr bwMode="auto">
          <a:xfrm>
            <a:off x="2589603" y="7980162"/>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31" name="フローチャート : 代替処理 101"/>
          <p:cNvSpPr>
            <a:spLocks noChangeArrowheads="1"/>
          </p:cNvSpPr>
          <p:nvPr/>
        </p:nvSpPr>
        <p:spPr bwMode="auto">
          <a:xfrm>
            <a:off x="1179027" y="901368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4" name="フローチャート : 代替処理 181"/>
          <p:cNvSpPr>
            <a:spLocks/>
          </p:cNvSpPr>
          <p:nvPr/>
        </p:nvSpPr>
        <p:spPr bwMode="auto">
          <a:xfrm>
            <a:off x="441776" y="8546389"/>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5" name="フローチャート : 代替処理 181"/>
          <p:cNvSpPr>
            <a:spLocks/>
          </p:cNvSpPr>
          <p:nvPr/>
        </p:nvSpPr>
        <p:spPr bwMode="auto">
          <a:xfrm>
            <a:off x="441776" y="9021746"/>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6" name="フローチャート : 代替処理 101"/>
          <p:cNvSpPr>
            <a:spLocks noChangeArrowheads="1"/>
          </p:cNvSpPr>
          <p:nvPr/>
        </p:nvSpPr>
        <p:spPr bwMode="auto">
          <a:xfrm>
            <a:off x="1907615" y="853816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7" name="フローチャート : 代替処理 101"/>
          <p:cNvSpPr>
            <a:spLocks noChangeArrowheads="1"/>
          </p:cNvSpPr>
          <p:nvPr/>
        </p:nvSpPr>
        <p:spPr bwMode="auto">
          <a:xfrm>
            <a:off x="1907615" y="899864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8" name="フローチャート : 代替処理 101"/>
          <p:cNvSpPr>
            <a:spLocks noChangeArrowheads="1"/>
          </p:cNvSpPr>
          <p:nvPr/>
        </p:nvSpPr>
        <p:spPr bwMode="auto">
          <a:xfrm>
            <a:off x="2661603" y="8061423"/>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9" name="フローチャート : 代替処理 101"/>
          <p:cNvSpPr>
            <a:spLocks noChangeArrowheads="1"/>
          </p:cNvSpPr>
          <p:nvPr/>
        </p:nvSpPr>
        <p:spPr bwMode="auto">
          <a:xfrm>
            <a:off x="2661603" y="8534471"/>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40" name="フローチャート : 代替処理 101"/>
          <p:cNvSpPr>
            <a:spLocks noChangeArrowheads="1"/>
          </p:cNvSpPr>
          <p:nvPr/>
        </p:nvSpPr>
        <p:spPr bwMode="auto">
          <a:xfrm>
            <a:off x="2661603" y="897359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60" name="テキスト ボックス 1"/>
          <p:cNvSpPr txBox="1">
            <a:spLocks noChangeArrowheads="1"/>
          </p:cNvSpPr>
          <p:nvPr/>
        </p:nvSpPr>
        <p:spPr bwMode="auto">
          <a:xfrm>
            <a:off x="360000" y="431974"/>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２．規模・構成員</a:t>
            </a:r>
          </a:p>
        </p:txBody>
      </p:sp>
      <p:sp>
        <p:nvSpPr>
          <p:cNvPr id="61" name="テキスト ボックス 39"/>
          <p:cNvSpPr txBox="1">
            <a:spLocks noChangeArrowheads="1"/>
          </p:cNvSpPr>
          <p:nvPr/>
        </p:nvSpPr>
        <p:spPr bwMode="auto">
          <a:xfrm>
            <a:off x="7749480" y="3995718"/>
            <a:ext cx="5902103"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以下の①又は②の広域活動組織が支援の対象です。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集落や団体（農業者のみ</a:t>
            </a:r>
            <a:r>
              <a:rPr lang="ja-JP" altLang="en-US" sz="1200" b="1"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②　集落や団体（農業者及びその他の者（地域住民、団体など））で構成される広域　　</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　　活動組織</a:t>
            </a:r>
            <a:endParaRPr lang="en-US" altLang="ja-JP" sz="1200" dirty="0">
              <a:latin typeface="HG丸ｺﾞｼｯｸM-PRO" panose="020F0600000000000000" pitchFamily="50" charset="-128"/>
              <a:ea typeface="HG丸ｺﾞｼｯｸM-PRO" panose="020F0600000000000000" pitchFamily="50" charset="-128"/>
            </a:endParaRPr>
          </a:p>
        </p:txBody>
      </p:sp>
      <p:grpSp>
        <p:nvGrpSpPr>
          <p:cNvPr id="4" name="グループ化 3"/>
          <p:cNvGrpSpPr/>
          <p:nvPr/>
        </p:nvGrpSpPr>
        <p:grpSpPr>
          <a:xfrm>
            <a:off x="270570" y="5643631"/>
            <a:ext cx="6356443" cy="1312773"/>
            <a:chOff x="270570" y="5643631"/>
            <a:chExt cx="6356443" cy="1312773"/>
          </a:xfrm>
        </p:grpSpPr>
        <p:grpSp>
          <p:nvGrpSpPr>
            <p:cNvPr id="3" name="グループ化 2"/>
            <p:cNvGrpSpPr/>
            <p:nvPr/>
          </p:nvGrpSpPr>
          <p:grpSpPr>
            <a:xfrm>
              <a:off x="270570" y="5643631"/>
              <a:ext cx="6356443" cy="1312773"/>
              <a:chOff x="270570" y="5643631"/>
              <a:chExt cx="6356443" cy="1312773"/>
            </a:xfrm>
          </p:grpSpPr>
          <p:sp>
            <p:nvSpPr>
              <p:cNvPr id="66" name="角丸四角形 65"/>
              <p:cNvSpPr/>
              <p:nvPr/>
            </p:nvSpPr>
            <p:spPr bwMode="auto">
              <a:xfrm>
                <a:off x="270570" y="5697305"/>
                <a:ext cx="6356443" cy="1259099"/>
              </a:xfrm>
              <a:prstGeom prst="roundRect">
                <a:avLst>
                  <a:gd name="adj" fmla="val 3298"/>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sp>
            <p:nvSpPr>
              <p:cNvPr id="63" name="角丸四角形 62"/>
              <p:cNvSpPr/>
              <p:nvPr/>
            </p:nvSpPr>
            <p:spPr>
              <a:xfrm>
                <a:off x="270570" y="5643631"/>
                <a:ext cx="2160000" cy="252000"/>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grpSp>
        <p:sp>
          <p:nvSpPr>
            <p:cNvPr id="64" name="テキスト ボックス 39"/>
            <p:cNvSpPr txBox="1">
              <a:spLocks noChangeArrowheads="1"/>
            </p:cNvSpPr>
            <p:nvPr/>
          </p:nvSpPr>
          <p:spPr bwMode="auto">
            <a:xfrm>
              <a:off x="339309" y="5927720"/>
              <a:ext cx="6258043"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b="1" dirty="0">
                  <a:latin typeface="HG丸ｺﾞｼｯｸM-PRO" panose="020F0600000000000000" pitchFamily="50" charset="-128"/>
                  <a:ea typeface="HG丸ｺﾞｼｯｸM-PRO" panose="020F0600000000000000" pitchFamily="50" charset="-128"/>
                </a:rPr>
                <a:t>○共同活動</a:t>
              </a:r>
              <a:endParaRPr lang="en-US" altLang="ja-JP" sz="1200" b="1"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　集落や団体（農業者及びその他の者（地域住民、団体など））で構成される広域活動組織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b="1" dirty="0">
                  <a:latin typeface="HG丸ｺﾞｼｯｸM-PRO" panose="020F0600000000000000" pitchFamily="50" charset="-128"/>
                  <a:ea typeface="HG丸ｺﾞｼｯｸM-PRO" panose="020F0600000000000000" pitchFamily="50" charset="-128"/>
                </a:rPr>
                <a:t>○施設の長寿命化、組織の広域化・体制強化</a:t>
              </a:r>
              <a:endParaRPr lang="en-US" altLang="ja-JP" sz="1200" b="1"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　農地維持支払交付金と同様の広域活動組織</a:t>
              </a:r>
              <a:endParaRPr lang="en-US" altLang="ja-JP" sz="1200" dirty="0">
                <a:latin typeface="HG丸ｺﾞｼｯｸM-PRO" panose="020F0600000000000000" pitchFamily="50" charset="-128"/>
                <a:ea typeface="HG丸ｺﾞｼｯｸM-PRO" panose="020F0600000000000000" pitchFamily="50" charset="-128"/>
              </a:endParaRPr>
            </a:p>
          </p:txBody>
        </p:sp>
      </p:grpSp>
      <p:sp>
        <p:nvSpPr>
          <p:cNvPr id="67" name="テキスト ボックス 39">
            <a:extLst>
              <a:ext uri="{FF2B5EF4-FFF2-40B4-BE49-F238E27FC236}">
                <a16:creationId xmlns:a16="http://schemas.microsoft.com/office/drawing/2014/main" id="{5C9A7596-F9B4-4A9D-8E7D-3E50D5AF36B0}"/>
              </a:ext>
            </a:extLst>
          </p:cNvPr>
          <p:cNvSpPr txBox="1">
            <a:spLocks noChangeArrowheads="1"/>
          </p:cNvSpPr>
          <p:nvPr/>
        </p:nvSpPr>
        <p:spPr bwMode="auto">
          <a:xfrm>
            <a:off x="8037512" y="3586477"/>
            <a:ext cx="6464114" cy="472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75898" indent="-175898" eaLnBrk="1" hangingPunct="1">
              <a:spcBef>
                <a:spcPts val="0"/>
              </a:spcBef>
              <a:buNone/>
              <a:defRPr/>
            </a:pPr>
            <a:r>
              <a:rPr lang="ja-JP" altLang="en-US" sz="1300" dirty="0">
                <a:latin typeface="HG丸ｺﾞｼｯｸM-PRO" panose="020F0600000000000000" pitchFamily="50" charset="-128"/>
                <a:ea typeface="HG丸ｺﾞｼｯｸM-PRO" panose="020F0600000000000000" pitchFamily="50" charset="-128"/>
              </a:rPr>
              <a:t>　① </a:t>
            </a:r>
            <a:r>
              <a:rPr lang="ja-JP" altLang="en-US" sz="1300" b="1" dirty="0">
                <a:latin typeface="HG丸ｺﾞｼｯｸM-PRO" panose="020F0600000000000000" pitchFamily="50" charset="-128"/>
                <a:ea typeface="HG丸ｺﾞｼｯｸM-PRO" panose="020F0600000000000000" pitchFamily="50" charset="-128"/>
              </a:rPr>
              <a:t>農業者のみ</a:t>
            </a:r>
            <a:r>
              <a:rPr lang="ja-JP" altLang="en-US" sz="1300" dirty="0">
                <a:latin typeface="HG丸ｺﾞｼｯｸM-PRO" panose="020F0600000000000000" pitchFamily="50" charset="-128"/>
                <a:ea typeface="HG丸ｺﾞｼｯｸM-PRO" panose="020F0600000000000000" pitchFamily="50" charset="-128"/>
              </a:rPr>
              <a:t>で構成される広域活動組織</a:t>
            </a:r>
            <a:endParaRPr lang="en-US" altLang="ja-JP" sz="1300" dirty="0">
              <a:latin typeface="HG丸ｺﾞｼｯｸM-PRO" panose="020F0600000000000000" pitchFamily="50" charset="-128"/>
              <a:ea typeface="HG丸ｺﾞｼｯｸM-PRO" panose="020F0600000000000000" pitchFamily="50" charset="-128"/>
            </a:endParaRPr>
          </a:p>
          <a:p>
            <a:pPr marL="184150" indent="-174625" eaLnBrk="1" hangingPunct="1">
              <a:spcBef>
                <a:spcPts val="0"/>
              </a:spcBef>
              <a:buNone/>
              <a:defRPr/>
            </a:pPr>
            <a:r>
              <a:rPr lang="ja-JP" altLang="en-US" sz="1300" dirty="0">
                <a:latin typeface="HG丸ｺﾞｼｯｸM-PRO" panose="020F0600000000000000" pitchFamily="50" charset="-128"/>
                <a:ea typeface="HG丸ｺﾞｼｯｸM-PRO" panose="020F0600000000000000" pitchFamily="50" charset="-128"/>
              </a:rPr>
              <a:t>　② 農業者及びその他の者</a:t>
            </a:r>
            <a:r>
              <a:rPr lang="en-US" altLang="ja-JP" sz="1300" dirty="0">
                <a:latin typeface="HG丸ｺﾞｼｯｸM-PRO" panose="020F0600000000000000" pitchFamily="50" charset="-128"/>
                <a:ea typeface="HG丸ｺﾞｼｯｸM-PRO" panose="020F0600000000000000" pitchFamily="50" charset="-128"/>
              </a:rPr>
              <a:t>(</a:t>
            </a:r>
            <a:r>
              <a:rPr lang="ja-JP" altLang="en-US" sz="1300" dirty="0">
                <a:latin typeface="HG丸ｺﾞｼｯｸM-PRO" panose="020F0600000000000000" pitchFamily="50" charset="-128"/>
                <a:ea typeface="HG丸ｺﾞｼｯｸM-PRO" panose="020F0600000000000000" pitchFamily="50" charset="-128"/>
              </a:rPr>
              <a:t>地域住民、団体など</a:t>
            </a:r>
            <a:r>
              <a:rPr lang="en-US" altLang="ja-JP" sz="1300" dirty="0">
                <a:latin typeface="HG丸ｺﾞｼｯｸM-PRO" panose="020F0600000000000000" pitchFamily="50" charset="-128"/>
                <a:ea typeface="HG丸ｺﾞｼｯｸM-PRO" panose="020F0600000000000000" pitchFamily="50" charset="-128"/>
              </a:rPr>
              <a:t>)</a:t>
            </a:r>
            <a:r>
              <a:rPr lang="ja-JP" altLang="en-US" sz="1300" dirty="0">
                <a:latin typeface="HG丸ｺﾞｼｯｸM-PRO" panose="020F0600000000000000" pitchFamily="50" charset="-128"/>
                <a:ea typeface="HG丸ｺﾞｼｯｸM-PRO" panose="020F0600000000000000" pitchFamily="50" charset="-128"/>
              </a:rPr>
              <a:t>で構成される広域活動組織</a:t>
            </a:r>
            <a:endParaRPr lang="en-US" altLang="ja-JP" sz="1300" dirty="0">
              <a:latin typeface="HG丸ｺﾞｼｯｸM-PRO" panose="020F0600000000000000" pitchFamily="50" charset="-128"/>
              <a:ea typeface="HG丸ｺﾞｼｯｸM-PRO" panose="020F0600000000000000" pitchFamily="50" charset="-128"/>
            </a:endParaRPr>
          </a:p>
        </p:txBody>
      </p:sp>
      <p:grpSp>
        <p:nvGrpSpPr>
          <p:cNvPr id="5" name="グループ化 4"/>
          <p:cNvGrpSpPr/>
          <p:nvPr/>
        </p:nvGrpSpPr>
        <p:grpSpPr>
          <a:xfrm>
            <a:off x="270570" y="4768130"/>
            <a:ext cx="6358514" cy="814410"/>
            <a:chOff x="272248" y="4687674"/>
            <a:chExt cx="6358514" cy="814410"/>
          </a:xfrm>
        </p:grpSpPr>
        <p:grpSp>
          <p:nvGrpSpPr>
            <p:cNvPr id="2" name="グループ化 1"/>
            <p:cNvGrpSpPr/>
            <p:nvPr/>
          </p:nvGrpSpPr>
          <p:grpSpPr>
            <a:xfrm>
              <a:off x="272248" y="4687674"/>
              <a:ext cx="6358514" cy="814410"/>
              <a:chOff x="272248" y="4687674"/>
              <a:chExt cx="6358514" cy="814410"/>
            </a:xfrm>
          </p:grpSpPr>
          <p:sp>
            <p:nvSpPr>
              <p:cNvPr id="65" name="角丸四角形 64"/>
              <p:cNvSpPr/>
              <p:nvPr/>
            </p:nvSpPr>
            <p:spPr>
              <a:xfrm>
                <a:off x="272248" y="4687674"/>
                <a:ext cx="6358514" cy="814410"/>
              </a:xfrm>
              <a:prstGeom prst="roundRect">
                <a:avLst>
                  <a:gd name="adj" fmla="val 5252"/>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62" name="角丸四角形 61"/>
              <p:cNvSpPr/>
              <p:nvPr/>
            </p:nvSpPr>
            <p:spPr>
              <a:xfrm>
                <a:off x="272248" y="4695538"/>
                <a:ext cx="2160000" cy="252000"/>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sp>
          <p:nvSpPr>
            <p:cNvPr id="68" name="テキスト ボックス 39">
              <a:extLst>
                <a:ext uri="{FF2B5EF4-FFF2-40B4-BE49-F238E27FC236}">
                  <a16:creationId xmlns:a16="http://schemas.microsoft.com/office/drawing/2014/main" id="{82DE951D-17F7-4147-B500-9025EEE9C0D4}"/>
                </a:ext>
              </a:extLst>
            </p:cNvPr>
            <p:cNvSpPr txBox="1">
              <a:spLocks noChangeArrowheads="1"/>
            </p:cNvSpPr>
            <p:nvPr/>
          </p:nvSpPr>
          <p:spPr bwMode="auto">
            <a:xfrm>
              <a:off x="339309" y="5005214"/>
              <a:ext cx="6258043" cy="446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①集落や団体（農業者のみ）で構成される広域活動組織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②集落や団体（農業者及びその他の者（地域住民、団体など））で構成される広域活動組織　　</a:t>
              </a:r>
              <a:endParaRPr lang="en-US" altLang="ja-JP" sz="1200" dirty="0">
                <a:latin typeface="HG丸ｺﾞｼｯｸM-PRO" panose="020F0600000000000000" pitchFamily="50" charset="-128"/>
                <a:ea typeface="HG丸ｺﾞｼｯｸM-PRO" panose="020F0600000000000000" pitchFamily="50" charset="-128"/>
              </a:endParaRPr>
            </a:p>
          </p:txBody>
        </p:sp>
      </p:grpSp>
      <p:sp>
        <p:nvSpPr>
          <p:cNvPr id="69" name="AutoShape 10">
            <a:extLst>
              <a:ext uri="{FF2B5EF4-FFF2-40B4-BE49-F238E27FC236}">
                <a16:creationId xmlns:a16="http://schemas.microsoft.com/office/drawing/2014/main" id="{88AD8DC1-2F2F-48A5-AC41-C6E5ED9920CA}"/>
              </a:ext>
            </a:extLst>
          </p:cNvPr>
          <p:cNvSpPr>
            <a:spLocks noChangeArrowheads="1"/>
          </p:cNvSpPr>
          <p:nvPr/>
        </p:nvSpPr>
        <p:spPr bwMode="auto">
          <a:xfrm>
            <a:off x="260498" y="44489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広域活動組織の構成</a:t>
            </a:r>
          </a:p>
        </p:txBody>
      </p:sp>
    </p:spTree>
    <p:extLst>
      <p:ext uri="{BB962C8B-B14F-4D97-AF65-F5344CB8AC3E}">
        <p14:creationId xmlns:p14="http://schemas.microsoft.com/office/powerpoint/2010/main" val="15557984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8"/>
          <p:cNvSpPr/>
          <p:nvPr/>
        </p:nvSpPr>
        <p:spPr>
          <a:xfrm>
            <a:off x="468000" y="1236325"/>
            <a:ext cx="6120000" cy="208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60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60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97" name="Text Box 52"/>
          <p:cNvSpPr txBox="1">
            <a:spLocks noChangeArrowheads="1"/>
          </p:cNvSpPr>
          <p:nvPr/>
        </p:nvSpPr>
        <p:spPr bwMode="auto">
          <a:xfrm>
            <a:off x="3105150" y="777005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118" name="テキスト ボックス 4"/>
          <p:cNvSpPr txBox="1">
            <a:spLocks noChangeArrowheads="1"/>
          </p:cNvSpPr>
          <p:nvPr/>
        </p:nvSpPr>
        <p:spPr bwMode="auto">
          <a:xfrm>
            <a:off x="576000" y="1599982"/>
            <a:ext cx="5832000" cy="592470"/>
          </a:xfrm>
          <a:prstGeom prst="rect">
            <a:avLst/>
          </a:prstGeom>
          <a:noFill/>
          <a:ln w="9525">
            <a:noFill/>
            <a:miter lim="800000"/>
            <a:headEnd/>
            <a:tailEnd/>
          </a:ln>
        </p:spPr>
        <p:txBody>
          <a:bodyPr wrap="square" lIns="0" tIns="0" rIns="0" bIns="0">
            <a:spAutoFit/>
          </a:bodyPr>
          <a:lstStyle/>
          <a:p>
            <a:pPr indent="142875">
              <a:spcAft>
                <a:spcPts val="300"/>
              </a:spcAft>
              <a:defRPr/>
            </a:pPr>
            <a:r>
              <a:rPr lang="ja-JP" altLang="en-US" dirty="0">
                <a:latin typeface="HG丸ｺﾞｼｯｸM-PRO" pitchFamily="50" charset="-128"/>
                <a:ea typeface="HG丸ｺﾞｼｯｸM-PRO" pitchFamily="50" charset="-128"/>
              </a:rPr>
              <a:t>広域活動組織における活動の対象となる区域や活動計画、構成員の役割分担などを定めた協定書の案を作成します。</a:t>
            </a:r>
            <a:endParaRPr lang="en-US" altLang="ja-JP" dirty="0">
              <a:latin typeface="HG丸ｺﾞｼｯｸM-PRO" pitchFamily="50" charset="-128"/>
              <a:ea typeface="HG丸ｺﾞｼｯｸM-PRO" pitchFamily="50" charset="-128"/>
            </a:endParaRPr>
          </a:p>
          <a:p>
            <a:pPr indent="142875">
              <a:spcAft>
                <a:spcPts val="300"/>
              </a:spcAft>
              <a:defRPr/>
            </a:pPr>
            <a:r>
              <a:rPr lang="ja-JP" altLang="en-US" dirty="0">
                <a:latin typeface="HG丸ｺﾞｼｯｸM-PRO" pitchFamily="50" charset="-128"/>
                <a:ea typeface="HG丸ｺﾞｼｯｸM-PRO" pitchFamily="50" charset="-128"/>
              </a:rPr>
              <a:t>広域協定書は、以下に示す様式のとおりです。</a:t>
            </a:r>
            <a:endParaRPr lang="en-US" altLang="ja-JP" dirty="0">
              <a:latin typeface="HG丸ｺﾞｼｯｸM-PRO" pitchFamily="50" charset="-128"/>
              <a:ea typeface="HG丸ｺﾞｼｯｸM-PRO" pitchFamily="50" charset="-128"/>
            </a:endParaRPr>
          </a:p>
        </p:txBody>
      </p:sp>
      <p:sp>
        <p:nvSpPr>
          <p:cNvPr id="93" name="正方形/長方形 92"/>
          <p:cNvSpPr/>
          <p:nvPr/>
        </p:nvSpPr>
        <p:spPr>
          <a:xfrm>
            <a:off x="164257" y="3657183"/>
            <a:ext cx="6562998" cy="5625125"/>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2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25" name="テキスト ボックス 1"/>
          <p:cNvSpPr txBox="1">
            <a:spLocks noChangeArrowheads="1"/>
          </p:cNvSpPr>
          <p:nvPr/>
        </p:nvSpPr>
        <p:spPr bwMode="auto">
          <a:xfrm>
            <a:off x="360000" y="643080"/>
            <a:ext cx="2988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spAutoFit/>
          </a:bodyP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　広域協定書（案）の作成</a:t>
            </a:r>
            <a:endParaRPr lang="zh-TW" altLang="en-US" dirty="0">
              <a:solidFill>
                <a:schemeClr val="tx1"/>
              </a:solidFill>
            </a:endParaRPr>
          </a:p>
        </p:txBody>
      </p:sp>
      <p:sp>
        <p:nvSpPr>
          <p:cNvPr id="26" name="正方形/長方形 25"/>
          <p:cNvSpPr/>
          <p:nvPr/>
        </p:nvSpPr>
        <p:spPr>
          <a:xfrm>
            <a:off x="468000" y="1236325"/>
            <a:ext cx="2088232" cy="252000"/>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0" rIns="72000" bIns="0" rtlCol="0" anchor="ctr"/>
          <a:lstStyle/>
          <a:p>
            <a:pPr>
              <a:lnSpc>
                <a:spcPct val="150000"/>
              </a:lnSpc>
            </a:pPr>
            <a:r>
              <a:rPr lang="ja-JP" altLang="en-US" sz="1400" dirty="0">
                <a:solidFill>
                  <a:schemeClr val="tx1"/>
                </a:solidFill>
              </a:rPr>
              <a:t>（１）協定書の作成</a:t>
            </a:r>
            <a:endParaRPr lang="zh-TW" altLang="en-US" sz="1400" dirty="0">
              <a:solidFill>
                <a:schemeClr val="tx1"/>
              </a:solidFill>
            </a:endParaRPr>
          </a:p>
        </p:txBody>
      </p:sp>
      <p:sp>
        <p:nvSpPr>
          <p:cNvPr id="27" name="テキスト ボックス 4"/>
          <p:cNvSpPr txBox="1">
            <a:spLocks noChangeArrowheads="1"/>
          </p:cNvSpPr>
          <p:nvPr/>
        </p:nvSpPr>
        <p:spPr bwMode="auto">
          <a:xfrm>
            <a:off x="576000" y="2824118"/>
            <a:ext cx="5832000" cy="369332"/>
          </a:xfrm>
          <a:prstGeom prst="rect">
            <a:avLst/>
          </a:prstGeom>
          <a:noFill/>
          <a:ln w="9525">
            <a:noFill/>
            <a:miter lim="800000"/>
            <a:headEnd/>
            <a:tailEnd/>
          </a:ln>
        </p:spPr>
        <p:txBody>
          <a:bodyPr wrap="square" lIns="0" tIns="0" rIns="0" bIns="0">
            <a:spAutoFit/>
          </a:bodyPr>
          <a:lstStyle/>
          <a:p>
            <a:pPr indent="142875">
              <a:spcAft>
                <a:spcPts val="300"/>
              </a:spcAft>
              <a:defRPr/>
            </a:pPr>
            <a:r>
              <a:rPr lang="ja-JP" altLang="en-US" dirty="0">
                <a:latin typeface="HG丸ｺﾞｼｯｸM-PRO" pitchFamily="50" charset="-128"/>
                <a:ea typeface="HG丸ｺﾞｼｯｸM-PRO" pitchFamily="50" charset="-128"/>
              </a:rPr>
              <a:t>協定書の内容は、以下の様式のとおりです。 （多面的機能支払交付金実施要領別記５－１）</a:t>
            </a:r>
            <a:endParaRPr lang="en-US" altLang="ja-JP" dirty="0">
              <a:latin typeface="HG丸ｺﾞｼｯｸM-PRO" pitchFamily="50" charset="-128"/>
              <a:ea typeface="HG丸ｺﾞｼｯｸM-PRO" pitchFamily="50" charset="-128"/>
            </a:endParaRPr>
          </a:p>
        </p:txBody>
      </p:sp>
      <p:sp>
        <p:nvSpPr>
          <p:cNvPr id="28" name="正方形/長方形 27"/>
          <p:cNvSpPr/>
          <p:nvPr/>
        </p:nvSpPr>
        <p:spPr>
          <a:xfrm>
            <a:off x="468000" y="2460461"/>
            <a:ext cx="2376264" cy="252000"/>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0" rIns="72000" bIns="0" rtlCol="0" anchor="ctr"/>
          <a:lstStyle/>
          <a:p>
            <a:pPr>
              <a:lnSpc>
                <a:spcPct val="150000"/>
              </a:lnSpc>
            </a:pPr>
            <a:r>
              <a:rPr lang="ja-JP" altLang="en-US" sz="1400" dirty="0">
                <a:solidFill>
                  <a:schemeClr val="tx1"/>
                </a:solidFill>
              </a:rPr>
              <a:t>（２）協定書の内容について</a:t>
            </a:r>
            <a:endParaRPr lang="zh-TW" altLang="en-US" sz="1400" dirty="0">
              <a:solidFill>
                <a:schemeClr val="tx1"/>
              </a:solidFill>
            </a:endParaRPr>
          </a:p>
        </p:txBody>
      </p:sp>
      <p:sp>
        <p:nvSpPr>
          <p:cNvPr id="30" name="Rectangle 65"/>
          <p:cNvSpPr>
            <a:spLocks noChangeArrowheads="1"/>
          </p:cNvSpPr>
          <p:nvPr/>
        </p:nvSpPr>
        <p:spPr bwMode="auto">
          <a:xfrm>
            <a:off x="4550867" y="351284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latin typeface="+mn-ea"/>
                <a:ea typeface="+mn-ea"/>
              </a:rPr>
              <a:t>このページは協定書の記載例です。</a:t>
            </a:r>
            <a:endParaRPr lang="en-US" altLang="ja-JP" sz="1000" dirty="0">
              <a:latin typeface="+mn-ea"/>
              <a:ea typeface="+mn-ea"/>
            </a:endParaRPr>
          </a:p>
          <a:p>
            <a:pPr defTabSz="936625" fontAlgn="base">
              <a:spcBef>
                <a:spcPct val="0"/>
              </a:spcBef>
              <a:spcAft>
                <a:spcPct val="0"/>
              </a:spcAft>
            </a:pPr>
            <a:r>
              <a:rPr lang="ja-JP" altLang="en-US" sz="1000" dirty="0">
                <a:solidFill>
                  <a:srgbClr val="000000"/>
                </a:solidFill>
                <a:latin typeface="+mn-ea"/>
                <a:ea typeface="+mn-ea"/>
              </a:rPr>
              <a:t>必要に応じて追記等して下さい。</a:t>
            </a:r>
          </a:p>
        </p:txBody>
      </p:sp>
      <p:sp>
        <p:nvSpPr>
          <p:cNvPr id="31" name="Rectangle 9"/>
          <p:cNvSpPr>
            <a:spLocks noChangeArrowheads="1"/>
          </p:cNvSpPr>
          <p:nvPr/>
        </p:nvSpPr>
        <p:spPr bwMode="auto">
          <a:xfrm>
            <a:off x="333000" y="4940681"/>
            <a:ext cx="6192000" cy="3200876"/>
          </a:xfrm>
          <a:prstGeom prst="rect">
            <a:avLst/>
          </a:prstGeom>
          <a:noFill/>
          <a:ln>
            <a:noFill/>
          </a:ln>
        </p:spPr>
        <p:txBody>
          <a:bodyPr wrap="square" lIns="0" tIns="0" rIns="0" bIns="0">
            <a:spAutoFit/>
          </a:bodyPr>
          <a:lstStyle/>
          <a:p>
            <a:pPr algn="ctr" eaLnBrk="1" latinLnBrk="0" hangingPunct="1"/>
            <a:r>
              <a:rPr lang="en-US" altLang="ja-JP" dirty="0">
                <a:latin typeface="+mn-ea"/>
                <a:ea typeface="+mn-ea"/>
              </a:rPr>
              <a:t> </a:t>
            </a:r>
            <a:r>
              <a:rPr lang="ja-JP" altLang="ja-JP" sz="1600" dirty="0">
                <a:latin typeface="+mn-ea"/>
                <a:ea typeface="+mn-ea"/>
              </a:rPr>
              <a:t>○○</a:t>
            </a:r>
            <a:r>
              <a:rPr lang="ja-JP" altLang="en-US" sz="1600" dirty="0">
                <a:latin typeface="+mn-ea"/>
                <a:ea typeface="+mn-ea"/>
              </a:rPr>
              <a:t>○○</a:t>
            </a:r>
            <a:r>
              <a:rPr lang="ja-JP" altLang="ja-JP" sz="1600" dirty="0">
                <a:latin typeface="+mn-ea"/>
                <a:ea typeface="+mn-ea"/>
              </a:rPr>
              <a:t>広域協定書（例）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mn-ea"/>
                <a:ea typeface="+mn-ea"/>
              </a:rPr>
              <a:t>（目的）</a:t>
            </a:r>
          </a:p>
          <a:p>
            <a:pPr marL="144000" indent="-144000" eaLnBrk="1" latinLnBrk="0" hangingPunct="1"/>
            <a:r>
              <a:rPr lang="ja-JP" altLang="ja-JP" dirty="0">
                <a:latin typeface="+mn-ea"/>
                <a:ea typeface="+mn-ea"/>
              </a:rPr>
              <a:t>第１条　</a:t>
            </a:r>
            <a:r>
              <a:rPr lang="ja-JP" altLang="ja-JP" dirty="0">
                <a:latin typeface="ＭＳ Ｐ明朝" panose="02020600040205080304" pitchFamily="18" charset="-128"/>
                <a:ea typeface="ＭＳ Ｐ明朝" panose="02020600040205080304" pitchFamily="18" charset="-128"/>
              </a:rPr>
              <a:t>この協定は、多面的機能支払交付金実施要綱（平成</a:t>
            </a:r>
            <a:r>
              <a:rPr lang="en-US" altLang="ja-JP" dirty="0">
                <a:latin typeface="ＭＳ Ｐ明朝" panose="02020600040205080304" pitchFamily="18" charset="-128"/>
                <a:ea typeface="ＭＳ Ｐ明朝" panose="02020600040205080304" pitchFamily="18" charset="-128"/>
              </a:rPr>
              <a:t>26</a:t>
            </a:r>
            <a:r>
              <a:rPr lang="ja-JP" altLang="ja-JP" dirty="0">
                <a:latin typeface="ＭＳ Ｐ明朝" panose="02020600040205080304" pitchFamily="18" charset="-128"/>
                <a:ea typeface="ＭＳ Ｐ明朝" panose="02020600040205080304" pitchFamily="18" charset="-128"/>
              </a:rPr>
              <a:t>年４月１日付け</a:t>
            </a:r>
            <a:r>
              <a:rPr lang="en-US" altLang="ja-JP" dirty="0">
                <a:latin typeface="ＭＳ Ｐ明朝" panose="02020600040205080304" pitchFamily="18" charset="-128"/>
                <a:ea typeface="ＭＳ Ｐ明朝" panose="02020600040205080304" pitchFamily="18" charset="-128"/>
              </a:rPr>
              <a:t>25</a:t>
            </a:r>
            <a:r>
              <a:rPr lang="ja-JP" altLang="ja-JP" dirty="0">
                <a:latin typeface="ＭＳ Ｐ明朝" panose="02020600040205080304" pitchFamily="18" charset="-128"/>
                <a:ea typeface="ＭＳ Ｐ明朝" panose="02020600040205080304" pitchFamily="18" charset="-128"/>
              </a:rPr>
              <a:t>農振第</a:t>
            </a:r>
            <a:r>
              <a:rPr lang="en-US" altLang="ja-JP" dirty="0">
                <a:latin typeface="ＭＳ Ｐ明朝" panose="02020600040205080304" pitchFamily="18" charset="-128"/>
                <a:ea typeface="ＭＳ Ｐ明朝" panose="02020600040205080304" pitchFamily="18" charset="-128"/>
              </a:rPr>
              <a:t>2254</a:t>
            </a:r>
            <a:r>
              <a:rPr lang="ja-JP" altLang="ja-JP" dirty="0">
                <a:latin typeface="ＭＳ Ｐ明朝" panose="02020600040205080304" pitchFamily="18" charset="-128"/>
                <a:ea typeface="ＭＳ Ｐ明朝" panose="02020600040205080304" pitchFamily="18" charset="-128"/>
              </a:rPr>
              <a:t>号農林水産事務次官依命通知）に基づき、農用地、水路、農道等の地域資源</a:t>
            </a:r>
            <a:r>
              <a:rPr lang="ja-JP" altLang="en-US" u="sng" dirty="0">
                <a:uFill>
                  <a:solidFill>
                    <a:srgbClr val="FF0000"/>
                  </a:solidFill>
                </a:uFill>
                <a:latin typeface="ＭＳ Ｐ明朝" panose="02020600040205080304" pitchFamily="18" charset="-128"/>
                <a:ea typeface="ＭＳ Ｐ明朝" panose="02020600040205080304" pitchFamily="18" charset="-128"/>
              </a:rPr>
              <a:t>及び</a:t>
            </a:r>
            <a:r>
              <a:rPr lang="ja-JP" altLang="ja-JP" u="sng" dirty="0">
                <a:uFill>
                  <a:solidFill>
                    <a:srgbClr val="FF0000"/>
                  </a:solidFill>
                </a:uFill>
                <a:latin typeface="ＭＳ Ｐ明朝" panose="02020600040205080304" pitchFamily="18" charset="-128"/>
                <a:ea typeface="ＭＳ Ｐ明朝" panose="02020600040205080304" pitchFamily="18" charset="-128"/>
              </a:rPr>
              <a:t>農村環境の保全活動</a:t>
            </a:r>
            <a:r>
              <a:rPr lang="ja-JP" altLang="en-US" dirty="0">
                <a:uFill>
                  <a:solidFill>
                    <a:srgbClr val="FF0000"/>
                  </a:solidFill>
                </a:uFill>
                <a:latin typeface="ＭＳ Ｐ明朝" panose="02020600040205080304" pitchFamily="18" charset="-128"/>
                <a:ea typeface="ＭＳ Ｐ明朝" panose="02020600040205080304" pitchFamily="18" charset="-128"/>
              </a:rPr>
              <a:t> </a:t>
            </a:r>
            <a:r>
              <a:rPr lang="ja-JP" altLang="en-US" u="sng" dirty="0">
                <a:uFill>
                  <a:solidFill>
                    <a:srgbClr val="FF0000"/>
                  </a:solidFill>
                </a:uFill>
                <a:latin typeface="ＭＳ Ｐ明朝" panose="02020600040205080304" pitchFamily="18" charset="-128"/>
                <a:ea typeface="ＭＳ Ｐ明朝" panose="02020600040205080304" pitchFamily="18" charset="-128"/>
              </a:rPr>
              <a:t>並びに</a:t>
            </a:r>
            <a:r>
              <a:rPr lang="ja-JP" altLang="ja-JP" u="sng" dirty="0">
                <a:uFill>
                  <a:solidFill>
                    <a:srgbClr val="FF0000"/>
                  </a:solidFill>
                </a:uFill>
                <a:latin typeface="ＭＳ Ｐ明朝" panose="02020600040205080304" pitchFamily="18" charset="-128"/>
                <a:ea typeface="ＭＳ Ｐ明朝" panose="02020600040205080304" pitchFamily="18" charset="-128"/>
              </a:rPr>
              <a:t>水路・農道等の施設の長寿命化のための活動</a:t>
            </a:r>
            <a:r>
              <a:rPr lang="ja-JP" altLang="ja-JP" dirty="0">
                <a:latin typeface="ＭＳ Ｐ明朝" panose="02020600040205080304" pitchFamily="18" charset="-128"/>
                <a:ea typeface="ＭＳ Ｐ明朝" panose="02020600040205080304" pitchFamily="18" charset="-128"/>
              </a:rPr>
              <a:t>に関する事項を協定することにより、地域資源の保全管理と環境の保全を図ることを目的とする。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ＭＳ Ｐゴシック" panose="020B0600070205080204" pitchFamily="50" charset="-128"/>
              </a:rPr>
              <a:t>（名称）</a:t>
            </a:r>
          </a:p>
          <a:p>
            <a:pPr marL="144000" indent="-144000" eaLnBrk="1" latinLnBrk="0" hangingPunct="1"/>
            <a:r>
              <a:rPr lang="ja-JP" altLang="ja-JP" dirty="0">
                <a:latin typeface="ＭＳ Ｐゴシック" panose="020B0600070205080204" pitchFamily="50" charset="-128"/>
              </a:rPr>
              <a:t>第２条　</a:t>
            </a:r>
            <a:r>
              <a:rPr lang="ja-JP" altLang="ja-JP" dirty="0">
                <a:latin typeface="ＭＳ Ｐ明朝" panose="02020600040205080304" pitchFamily="18" charset="-128"/>
                <a:ea typeface="ＭＳ Ｐ明朝" panose="02020600040205080304" pitchFamily="18" charset="-128"/>
              </a:rPr>
              <a:t>この協定は、</a:t>
            </a:r>
            <a:r>
              <a:rPr lang="ja-JP" altLang="en-US" dirty="0">
                <a:latin typeface="ＭＳ Ｐ明朝" panose="02020600040205080304" pitchFamily="18" charset="-128"/>
                <a:ea typeface="ＭＳ Ｐ明朝" panose="02020600040205080304" pitchFamily="18" charset="-128"/>
              </a:rPr>
              <a:t>○○○○</a:t>
            </a:r>
            <a:r>
              <a:rPr lang="ja-JP" altLang="ja-JP" dirty="0">
                <a:latin typeface="ＭＳ Ｐ明朝" panose="02020600040205080304" pitchFamily="18" charset="-128"/>
                <a:ea typeface="ＭＳ Ｐ明朝" panose="02020600040205080304" pitchFamily="18" charset="-128"/>
              </a:rPr>
              <a:t>広域協定と称する。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mn-ea"/>
                <a:ea typeface="+mn-ea"/>
              </a:rPr>
              <a:t>（協定の対象となる区域、農用地及び施設）</a:t>
            </a:r>
          </a:p>
          <a:p>
            <a:pPr marL="144000" indent="-144000" eaLnBrk="1" latinLnBrk="0" hangingPunct="1"/>
            <a:r>
              <a:rPr lang="ja-JP" altLang="ja-JP" dirty="0">
                <a:latin typeface="+mn-ea"/>
                <a:ea typeface="+mn-ea"/>
              </a:rPr>
              <a:t>第３条　</a:t>
            </a:r>
            <a:r>
              <a:rPr lang="ja-JP" altLang="ja-JP" dirty="0">
                <a:latin typeface="ＭＳ Ｐ明朝" panose="02020600040205080304" pitchFamily="18" charset="-128"/>
                <a:ea typeface="ＭＳ Ｐ明朝" panose="02020600040205080304" pitchFamily="18" charset="-128"/>
              </a:rPr>
              <a:t>この協定の対象となる区域、農用地及び施設は、別紙図面及び別表に定めるとおりとする。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ＭＳ Ｐゴシック" panose="020B0600070205080204" pitchFamily="50" charset="-128"/>
              </a:rPr>
              <a:t>（協定の締結）</a:t>
            </a:r>
          </a:p>
          <a:p>
            <a:pPr marL="144000" indent="-144000" eaLnBrk="1" latinLnBrk="0" hangingPunct="1"/>
            <a:r>
              <a:rPr lang="ja-JP" altLang="ja-JP" dirty="0">
                <a:latin typeface="ＭＳ Ｐゴシック" panose="020B0600070205080204" pitchFamily="50" charset="-128"/>
              </a:rPr>
              <a:t>第４条　</a:t>
            </a:r>
            <a:r>
              <a:rPr lang="ja-JP" altLang="ja-JP" dirty="0">
                <a:latin typeface="ＭＳ Ｐ明朝" panose="02020600040205080304" pitchFamily="18" charset="-128"/>
                <a:ea typeface="ＭＳ Ｐ明朝" panose="02020600040205080304" pitchFamily="18" charset="-128"/>
              </a:rPr>
              <a:t>この協定は、前条に定める協定区域内の農用地、施設及び地域環境の保全管理活動を行う</a:t>
            </a:r>
            <a:r>
              <a:rPr lang="ja-JP" altLang="ja-JP" u="sng" dirty="0">
                <a:uFill>
                  <a:solidFill>
                    <a:srgbClr val="FF0000"/>
                  </a:solidFill>
                </a:uFill>
                <a:latin typeface="ＭＳ Ｐ明朝" panose="02020600040205080304" pitchFamily="18" charset="-128"/>
                <a:ea typeface="ＭＳ Ｐ明朝" panose="02020600040205080304" pitchFamily="18" charset="-128"/>
              </a:rPr>
              <a:t>集落</a:t>
            </a:r>
            <a:r>
              <a:rPr lang="ja-JP" altLang="ja-JP" dirty="0">
                <a:latin typeface="ＭＳ Ｐ明朝" panose="02020600040205080304" pitchFamily="18" charset="-128"/>
                <a:ea typeface="ＭＳ Ｐ明朝" panose="02020600040205080304" pitchFamily="18" charset="-128"/>
              </a:rPr>
              <a:t>及びその他の団体の合意により締結する。</a:t>
            </a:r>
            <a:endParaRPr lang="ja-JP" altLang="ja-JP" sz="1200" dirty="0">
              <a:solidFill>
                <a:srgbClr val="000000"/>
              </a:solidFill>
              <a:latin typeface="ＭＳ Ｐ明朝" pitchFamily="18" charset="-128"/>
              <a:ea typeface="ＭＳ Ｐ明朝" pitchFamily="18" charset="-128"/>
            </a:endParaRPr>
          </a:p>
        </p:txBody>
      </p:sp>
      <p:sp>
        <p:nvSpPr>
          <p:cNvPr id="21" name="正方形/長方形 20"/>
          <p:cNvSpPr/>
          <p:nvPr/>
        </p:nvSpPr>
        <p:spPr>
          <a:xfrm>
            <a:off x="1691640" y="8196549"/>
            <a:ext cx="4284000" cy="996033"/>
          </a:xfrm>
          <a:prstGeom prst="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spAutoFit/>
          </a:bodyPr>
          <a:lstStyle/>
          <a:p>
            <a:pPr>
              <a:tabLst>
                <a:tab pos="2700338" algn="ctr"/>
                <a:tab pos="5400675" algn="r"/>
              </a:tabLst>
            </a:pPr>
            <a:r>
              <a:rPr lang="ja-JP" altLang="en-US" sz="1000" dirty="0">
                <a:solidFill>
                  <a:schemeClr val="tx1"/>
                </a:solidFill>
                <a:latin typeface="+mn-ea"/>
                <a:cs typeface="ＭＳ Ｐゴシック" charset="-128"/>
              </a:rPr>
              <a:t>集落の</a:t>
            </a:r>
            <a:r>
              <a:rPr lang="ja-JP" altLang="en-US" sz="1000" u="sng" dirty="0">
                <a:solidFill>
                  <a:schemeClr val="tx1"/>
                </a:solidFill>
                <a:latin typeface="+mn-ea"/>
                <a:cs typeface="ＭＳ Ｐゴシック" charset="-128"/>
              </a:rPr>
              <a:t>構成員（個人）及びその他の団体の代表者を協定参加者とする場合</a:t>
            </a:r>
            <a:r>
              <a:rPr lang="ja-JP" altLang="en-US" sz="1000" dirty="0">
                <a:solidFill>
                  <a:schemeClr val="tx1"/>
                </a:solidFill>
                <a:latin typeface="+mn-ea"/>
                <a:cs typeface="ＭＳ Ｐゴシック" charset="-128"/>
              </a:rPr>
              <a:t>は、上記第４条の規定に代え、</a:t>
            </a:r>
            <a:r>
              <a:rPr lang="ja-JP" altLang="en-US" sz="1000" u="sng" dirty="0">
                <a:solidFill>
                  <a:schemeClr val="tx1"/>
                </a:solidFill>
                <a:latin typeface="+mn-ea"/>
                <a:cs typeface="ＭＳ Ｐゴシック" charset="-128"/>
              </a:rPr>
              <a:t>以下の内容</a:t>
            </a:r>
            <a:r>
              <a:rPr lang="ja-JP" altLang="en-US" sz="1000" dirty="0">
                <a:solidFill>
                  <a:schemeClr val="tx1"/>
                </a:solidFill>
                <a:latin typeface="+mn-ea"/>
                <a:cs typeface="ＭＳ Ｐゴシック" charset="-128"/>
              </a:rPr>
              <a:t>の規定として下さい。</a:t>
            </a:r>
          </a:p>
          <a:p>
            <a:pPr>
              <a:tabLst>
                <a:tab pos="2700338" algn="ctr"/>
                <a:tab pos="5400675" algn="r"/>
              </a:tabLst>
            </a:pP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第４条 この協定は、前条に定める協定区域内の農用地、施設及び地域環境　</a:t>
            </a: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　の保全管理活動を行う集落の構成員及びその他の団体の合意により締結</a:t>
            </a: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　する。</a:t>
            </a:r>
            <a:endParaRPr lang="ja-JP" altLang="ja-JP" sz="1000" dirty="0">
              <a:solidFill>
                <a:schemeClr val="tx1"/>
              </a:solidFill>
              <a:latin typeface="+mn-ea"/>
              <a:cs typeface="ＭＳ Ｐゴシック" charset="-128"/>
            </a:endParaRPr>
          </a:p>
        </p:txBody>
      </p:sp>
      <p:sp>
        <p:nvSpPr>
          <p:cNvPr id="32" name="Rectangle 9"/>
          <p:cNvSpPr>
            <a:spLocks noChangeArrowheads="1"/>
          </p:cNvSpPr>
          <p:nvPr/>
        </p:nvSpPr>
        <p:spPr bwMode="auto">
          <a:xfrm>
            <a:off x="323720" y="3861173"/>
            <a:ext cx="1008000" cy="184666"/>
          </a:xfrm>
          <a:prstGeom prst="rect">
            <a:avLst/>
          </a:prstGeom>
          <a:noFill/>
          <a:ln>
            <a:noFill/>
          </a:ln>
        </p:spPr>
        <p:txBody>
          <a:bodyPr wrap="square" lIns="0" tIns="0" rIns="0" bIns="0">
            <a:spAutoFit/>
          </a:bodyPr>
          <a:lstStyle/>
          <a:p>
            <a:pPr marL="144000" indent="-144000" eaLnBrk="1" latinLnBrk="0" hangingPunct="1"/>
            <a:r>
              <a:rPr lang="ja-JP" altLang="en-US" dirty="0">
                <a:latin typeface="+mn-ea"/>
                <a:ea typeface="+mn-ea"/>
              </a:rPr>
              <a:t>（別記５－１）</a:t>
            </a:r>
            <a:endParaRPr lang="ja-JP" altLang="ja-JP" sz="1200" dirty="0">
              <a:solidFill>
                <a:srgbClr val="000000"/>
              </a:solidFill>
              <a:latin typeface="ＭＳ Ｐ明朝" pitchFamily="18" charset="-128"/>
              <a:ea typeface="ＭＳ Ｐ明朝" pitchFamily="18" charset="-128"/>
            </a:endParaRPr>
          </a:p>
        </p:txBody>
      </p:sp>
      <p:graphicFrame>
        <p:nvGraphicFramePr>
          <p:cNvPr id="5" name="表 4"/>
          <p:cNvGraphicFramePr>
            <a:graphicFrameLocks noGrp="1"/>
          </p:cNvGraphicFramePr>
          <p:nvPr>
            <p:extLst>
              <p:ext uri="{D42A27DB-BD31-4B8C-83A1-F6EECF244321}">
                <p14:modId xmlns:p14="http://schemas.microsoft.com/office/powerpoint/2010/main" val="3920411982"/>
              </p:ext>
            </p:extLst>
          </p:nvPr>
        </p:nvGraphicFramePr>
        <p:xfrm>
          <a:off x="385305" y="4228506"/>
          <a:ext cx="4593094" cy="370840"/>
        </p:xfrm>
        <a:graphic>
          <a:graphicData uri="http://schemas.openxmlformats.org/drawingml/2006/table">
            <a:tbl>
              <a:tblPr firstRow="1" bandRow="1">
                <a:tableStyleId>{5C22544A-7EE6-4342-B048-85BDC9FD1C3A}</a:tableStyleId>
              </a:tblPr>
              <a:tblGrid>
                <a:gridCol w="2296547">
                  <a:extLst>
                    <a:ext uri="{9D8B030D-6E8A-4147-A177-3AD203B41FA5}">
                      <a16:colId xmlns:a16="http://schemas.microsoft.com/office/drawing/2014/main" val="20000"/>
                    </a:ext>
                  </a:extLst>
                </a:gridCol>
                <a:gridCol w="2296547">
                  <a:extLst>
                    <a:ext uri="{9D8B030D-6E8A-4147-A177-3AD203B41FA5}">
                      <a16:colId xmlns:a16="http://schemas.microsoft.com/office/drawing/2014/main" val="20001"/>
                    </a:ext>
                  </a:extLst>
                </a:gridCol>
              </a:tblGrid>
              <a:tr h="370840">
                <a:tc>
                  <a:txBody>
                    <a:bodyPr/>
                    <a:lstStyle/>
                    <a:p>
                      <a:r>
                        <a:rPr kumimoji="1" lang="ja-JP" altLang="en-US" sz="1200" b="0" dirty="0">
                          <a:solidFill>
                            <a:schemeClr val="tx1"/>
                          </a:solidFill>
                          <a:latin typeface="ＭＳ Ｐ明朝" panose="02020600040205080304" pitchFamily="18" charset="-128"/>
                          <a:ea typeface="ＭＳ Ｐ明朝" panose="02020600040205080304" pitchFamily="18" charset="-128"/>
                        </a:rPr>
                        <a:t>○年○月○日認定</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dirty="0">
                          <a:solidFill>
                            <a:schemeClr val="tx1"/>
                          </a:solidFill>
                          <a:latin typeface="ＭＳ Ｐ明朝" panose="02020600040205080304" pitchFamily="18" charset="-128"/>
                          <a:ea typeface="ＭＳ Ｐ明朝" panose="02020600040205080304" pitchFamily="18" charset="-128"/>
                        </a:rPr>
                        <a:t>○○市長○○○○</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19" name="正方形/長方形 18"/>
          <p:cNvSpPr/>
          <p:nvPr/>
        </p:nvSpPr>
        <p:spPr>
          <a:xfrm>
            <a:off x="1139602" y="3527000"/>
            <a:ext cx="2505422" cy="254719"/>
          </a:xfrm>
          <a:prstGeom prst="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lIns="72000" tIns="36000" rIns="72000" bIns="36000" rtlCol="0" anchor="ctr"/>
          <a:lstStyle/>
          <a:p>
            <a:r>
              <a:rPr kumimoji="1" lang="ja-JP" altLang="en-US" sz="1000" dirty="0">
                <a:latin typeface="+mn-ea"/>
              </a:rPr>
              <a:t>市町村長の認定を受けた後に記入します。</a:t>
            </a:r>
          </a:p>
        </p:txBody>
      </p:sp>
      <p:sp>
        <p:nvSpPr>
          <p:cNvPr id="33" name="Rectangle 65"/>
          <p:cNvSpPr>
            <a:spLocks noChangeArrowheads="1"/>
          </p:cNvSpPr>
          <p:nvPr/>
        </p:nvSpPr>
        <p:spPr bwMode="auto">
          <a:xfrm>
            <a:off x="4365336" y="6287698"/>
            <a:ext cx="2088000" cy="380480"/>
          </a:xfrm>
          <a:prstGeom prst="rect">
            <a:avLst/>
          </a:prstGeom>
          <a:solidFill>
            <a:schemeClr val="bg1"/>
          </a:solidFill>
          <a:ln w="12700">
            <a:solidFill>
              <a:srgbClr val="FF0000"/>
            </a:solidFill>
            <a:miter lim="800000"/>
            <a:headEnd/>
            <a:tailEnd/>
          </a:ln>
        </p:spPr>
        <p:txBody>
          <a:bodyPr lIns="72000" tIns="36000" rIns="72000" bIns="36000" anchor="ctr">
            <a:spAutoFit/>
          </a:bodyPr>
          <a:lstStyle/>
          <a:p>
            <a:pPr defTabSz="936625" fontAlgn="base">
              <a:spcBef>
                <a:spcPct val="0"/>
              </a:spcBef>
              <a:spcAft>
                <a:spcPct val="0"/>
              </a:spcAft>
            </a:pPr>
            <a:r>
              <a:rPr lang="ja-JP" altLang="en-US" sz="1000" dirty="0">
                <a:solidFill>
                  <a:srgbClr val="000000"/>
                </a:solidFill>
                <a:latin typeface="+mn-ea"/>
                <a:ea typeface="+mn-ea"/>
              </a:rPr>
              <a:t>資源向上活動（長寿命化）を実施する場合のみ記載します。</a:t>
            </a:r>
          </a:p>
        </p:txBody>
      </p:sp>
      <p:sp>
        <p:nvSpPr>
          <p:cNvPr id="35" name="Rectangle 65"/>
          <p:cNvSpPr>
            <a:spLocks noChangeArrowheads="1"/>
          </p:cNvSpPr>
          <p:nvPr/>
        </p:nvSpPr>
        <p:spPr bwMode="auto">
          <a:xfrm>
            <a:off x="4532714" y="4860552"/>
            <a:ext cx="2099935" cy="380480"/>
          </a:xfrm>
          <a:prstGeom prst="rect">
            <a:avLst/>
          </a:prstGeom>
          <a:solidFill>
            <a:schemeClr val="bg1">
              <a:alpha val="97000"/>
            </a:schemeClr>
          </a:solidFill>
          <a:ln w="12700">
            <a:solidFill>
              <a:srgbClr val="FF0000"/>
            </a:solidFill>
            <a:miter lim="800000"/>
            <a:headEnd/>
            <a:tailEnd/>
          </a:ln>
        </p:spPr>
        <p:txBody>
          <a:bodyPr lIns="72000" tIns="36000" rIns="72000" bIns="36000" anchor="ctr">
            <a:spAutoFit/>
          </a:bodyPr>
          <a:lstStyle/>
          <a:p>
            <a:pPr defTabSz="936625" fontAlgn="base">
              <a:spcBef>
                <a:spcPct val="0"/>
              </a:spcBef>
              <a:spcAft>
                <a:spcPct val="0"/>
              </a:spcAft>
            </a:pPr>
            <a:r>
              <a:rPr lang="ja-JP" altLang="en-US" sz="1000" dirty="0">
                <a:solidFill>
                  <a:srgbClr val="000000"/>
                </a:solidFill>
                <a:latin typeface="+mn-ea"/>
                <a:ea typeface="+mn-ea"/>
              </a:rPr>
              <a:t>資源向上活動（共同）を実施する場合のみ記載します。</a:t>
            </a:r>
          </a:p>
        </p:txBody>
      </p:sp>
      <p:sp>
        <p:nvSpPr>
          <p:cNvPr id="14" name="フリーフォーム 13"/>
          <p:cNvSpPr/>
          <p:nvPr/>
        </p:nvSpPr>
        <p:spPr>
          <a:xfrm>
            <a:off x="6429375" y="5238750"/>
            <a:ext cx="200025" cy="666750"/>
          </a:xfrm>
          <a:custGeom>
            <a:avLst/>
            <a:gdLst>
              <a:gd name="connsiteX0" fmla="*/ 200025 w 200025"/>
              <a:gd name="connsiteY0" fmla="*/ 0 h 666750"/>
              <a:gd name="connsiteX1" fmla="*/ 152400 w 200025"/>
              <a:gd name="connsiteY1" fmla="*/ 533400 h 666750"/>
              <a:gd name="connsiteX2" fmla="*/ 0 w 200025"/>
              <a:gd name="connsiteY2" fmla="*/ 666750 h 666750"/>
            </a:gdLst>
            <a:ahLst/>
            <a:cxnLst>
              <a:cxn ang="0">
                <a:pos x="connsiteX0" y="connsiteY0"/>
              </a:cxn>
              <a:cxn ang="0">
                <a:pos x="connsiteX1" y="connsiteY1"/>
              </a:cxn>
              <a:cxn ang="0">
                <a:pos x="connsiteX2" y="connsiteY2"/>
              </a:cxn>
            </a:cxnLst>
            <a:rect l="l" t="t" r="r" b="b"/>
            <a:pathLst>
              <a:path w="200025" h="666750">
                <a:moveTo>
                  <a:pt x="200025" y="0"/>
                </a:moveTo>
                <a:cubicBezTo>
                  <a:pt x="192881" y="211137"/>
                  <a:pt x="185737" y="422275"/>
                  <a:pt x="152400" y="533400"/>
                </a:cubicBezTo>
                <a:cubicBezTo>
                  <a:pt x="119062" y="644525"/>
                  <a:pt x="59531" y="655637"/>
                  <a:pt x="0" y="6667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4162425" y="6105525"/>
            <a:ext cx="523875" cy="180975"/>
          </a:xfrm>
          <a:custGeom>
            <a:avLst/>
            <a:gdLst>
              <a:gd name="connsiteX0" fmla="*/ 0 w 523875"/>
              <a:gd name="connsiteY0" fmla="*/ 0 h 180975"/>
              <a:gd name="connsiteX1" fmla="*/ 371475 w 523875"/>
              <a:gd name="connsiteY1" fmla="*/ 57150 h 180975"/>
              <a:gd name="connsiteX2" fmla="*/ 523875 w 523875"/>
              <a:gd name="connsiteY2" fmla="*/ 180975 h 180975"/>
            </a:gdLst>
            <a:ahLst/>
            <a:cxnLst>
              <a:cxn ang="0">
                <a:pos x="connsiteX0" y="connsiteY0"/>
              </a:cxn>
              <a:cxn ang="0">
                <a:pos x="connsiteX1" y="connsiteY1"/>
              </a:cxn>
              <a:cxn ang="0">
                <a:pos x="connsiteX2" y="connsiteY2"/>
              </a:cxn>
            </a:cxnLst>
            <a:rect l="l" t="t" r="r" b="b"/>
            <a:pathLst>
              <a:path w="523875" h="180975">
                <a:moveTo>
                  <a:pt x="0" y="0"/>
                </a:moveTo>
                <a:cubicBezTo>
                  <a:pt x="142081" y="13494"/>
                  <a:pt x="284163" y="26988"/>
                  <a:pt x="371475" y="57150"/>
                </a:cubicBezTo>
                <a:cubicBezTo>
                  <a:pt x="458787" y="87312"/>
                  <a:pt x="491331" y="134143"/>
                  <a:pt x="523875" y="180975"/>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845820" y="8122920"/>
            <a:ext cx="845820" cy="320040"/>
          </a:xfrm>
          <a:custGeom>
            <a:avLst/>
            <a:gdLst>
              <a:gd name="connsiteX0" fmla="*/ 845820 w 845820"/>
              <a:gd name="connsiteY0" fmla="*/ 320040 h 320040"/>
              <a:gd name="connsiteX1" fmla="*/ 175260 w 845820"/>
              <a:gd name="connsiteY1" fmla="*/ 228600 h 320040"/>
              <a:gd name="connsiteX2" fmla="*/ 0 w 845820"/>
              <a:gd name="connsiteY2" fmla="*/ 0 h 320040"/>
            </a:gdLst>
            <a:ahLst/>
            <a:cxnLst>
              <a:cxn ang="0">
                <a:pos x="connsiteX0" y="connsiteY0"/>
              </a:cxn>
              <a:cxn ang="0">
                <a:pos x="connsiteX1" y="connsiteY1"/>
              </a:cxn>
              <a:cxn ang="0">
                <a:pos x="connsiteX2" y="connsiteY2"/>
              </a:cxn>
            </a:cxnLst>
            <a:rect l="l" t="t" r="r" b="b"/>
            <a:pathLst>
              <a:path w="845820" h="320040">
                <a:moveTo>
                  <a:pt x="845820" y="320040"/>
                </a:moveTo>
                <a:cubicBezTo>
                  <a:pt x="581025" y="300990"/>
                  <a:pt x="316230" y="281940"/>
                  <a:pt x="175260" y="228600"/>
                </a:cubicBezTo>
                <a:cubicBezTo>
                  <a:pt x="34290" y="175260"/>
                  <a:pt x="17145" y="87630"/>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962025" y="3781425"/>
            <a:ext cx="589551" cy="542925"/>
          </a:xfrm>
          <a:custGeom>
            <a:avLst/>
            <a:gdLst>
              <a:gd name="connsiteX0" fmla="*/ 581025 w 589551"/>
              <a:gd name="connsiteY0" fmla="*/ 0 h 542925"/>
              <a:gd name="connsiteX1" fmla="*/ 523875 w 589551"/>
              <a:gd name="connsiteY1" fmla="*/ 161925 h 542925"/>
              <a:gd name="connsiteX2" fmla="*/ 95250 w 589551"/>
              <a:gd name="connsiteY2" fmla="*/ 342900 h 542925"/>
              <a:gd name="connsiteX3" fmla="*/ 0 w 589551"/>
              <a:gd name="connsiteY3" fmla="*/ 542925 h 542925"/>
            </a:gdLst>
            <a:ahLst/>
            <a:cxnLst>
              <a:cxn ang="0">
                <a:pos x="connsiteX0" y="connsiteY0"/>
              </a:cxn>
              <a:cxn ang="0">
                <a:pos x="connsiteX1" y="connsiteY1"/>
              </a:cxn>
              <a:cxn ang="0">
                <a:pos x="connsiteX2" y="connsiteY2"/>
              </a:cxn>
              <a:cxn ang="0">
                <a:pos x="connsiteX3" y="connsiteY3"/>
              </a:cxn>
            </a:cxnLst>
            <a:rect l="l" t="t" r="r" b="b"/>
            <a:pathLst>
              <a:path w="589551" h="542925">
                <a:moveTo>
                  <a:pt x="581025" y="0"/>
                </a:moveTo>
                <a:cubicBezTo>
                  <a:pt x="592931" y="52387"/>
                  <a:pt x="604837" y="104775"/>
                  <a:pt x="523875" y="161925"/>
                </a:cubicBezTo>
                <a:cubicBezTo>
                  <a:pt x="442913" y="219075"/>
                  <a:pt x="182562" y="279400"/>
                  <a:pt x="95250" y="342900"/>
                </a:cubicBezTo>
                <a:cubicBezTo>
                  <a:pt x="7938" y="406400"/>
                  <a:pt x="3969" y="474662"/>
                  <a:pt x="0" y="54292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a:extLst>
              <a:ext uri="{FF2B5EF4-FFF2-40B4-BE49-F238E27FC236}">
                <a16:creationId xmlns:a16="http://schemas.microsoft.com/office/drawing/2014/main" id="{91950FB6-AE02-4036-BE7B-D3BA6C73B1C3}"/>
              </a:ext>
            </a:extLst>
          </p:cNvPr>
          <p:cNvSpPr/>
          <p:nvPr/>
        </p:nvSpPr>
        <p:spPr>
          <a:xfrm>
            <a:off x="7605464" y="6005772"/>
            <a:ext cx="4284000" cy="380480"/>
          </a:xfrm>
          <a:prstGeom prst="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spAutoFit/>
          </a:bodyPr>
          <a:lstStyle/>
          <a:p>
            <a:pPr fontAlgn="base">
              <a:spcBef>
                <a:spcPct val="0"/>
              </a:spcBef>
              <a:spcAft>
                <a:spcPct val="0"/>
              </a:spcAft>
              <a:tabLst>
                <a:tab pos="2700338" algn="ctr"/>
                <a:tab pos="5400675" algn="r"/>
              </a:tabLst>
            </a:pPr>
            <a:r>
              <a:rPr lang="ja-JP" altLang="ja-JP" sz="1000" dirty="0">
                <a:solidFill>
                  <a:schemeClr val="tx1"/>
                </a:solidFill>
                <a:latin typeface="+mn-ea"/>
                <a:cs typeface="ＭＳ Ｐゴシック" charset="-128"/>
              </a:rPr>
              <a:t>集落の</a:t>
            </a:r>
            <a:r>
              <a:rPr lang="ja-JP" altLang="ja-JP" sz="1000" u="sng" dirty="0">
                <a:solidFill>
                  <a:schemeClr val="tx1"/>
                </a:solidFill>
                <a:latin typeface="+mn-ea"/>
                <a:cs typeface="ＭＳ Ｐゴシック" charset="-128"/>
              </a:rPr>
              <a:t>構成員（個人）及びその他の団体の代表者を協定参加者とする場合</a:t>
            </a:r>
            <a:r>
              <a:rPr lang="ja-JP" altLang="ja-JP" sz="1000" dirty="0">
                <a:solidFill>
                  <a:schemeClr val="tx1"/>
                </a:solidFill>
                <a:latin typeface="+mn-ea"/>
                <a:cs typeface="ＭＳ Ｐゴシック" charset="-128"/>
              </a:rPr>
              <a:t>は、第４条</a:t>
            </a:r>
            <a:r>
              <a:rPr lang="ja-JP" altLang="en-US" sz="1000" dirty="0">
                <a:solidFill>
                  <a:schemeClr val="tx1"/>
                </a:solidFill>
                <a:latin typeface="+mn-ea"/>
                <a:cs typeface="ＭＳ Ｐゴシック" charset="-128"/>
              </a:rPr>
              <a:t>中の</a:t>
            </a:r>
            <a:r>
              <a:rPr lang="ja-JP" altLang="en-US" sz="1000" u="sng" dirty="0">
                <a:solidFill>
                  <a:schemeClr val="tx1"/>
                </a:solidFill>
                <a:latin typeface="+mn-ea"/>
                <a:cs typeface="ＭＳ Ｐゴシック" charset="-128"/>
              </a:rPr>
              <a:t>「集落」を「集落の構成員」に置き換え</a:t>
            </a:r>
            <a:r>
              <a:rPr lang="ja-JP" altLang="en-US" sz="1000" dirty="0">
                <a:solidFill>
                  <a:schemeClr val="tx1"/>
                </a:solidFill>
                <a:latin typeface="+mn-ea"/>
                <a:cs typeface="ＭＳ Ｐゴシック" charset="-128"/>
              </a:rPr>
              <a:t>て下さい</a:t>
            </a:r>
            <a:r>
              <a:rPr lang="ja-JP" altLang="ja-JP" sz="1000" dirty="0">
                <a:solidFill>
                  <a:schemeClr val="tx1"/>
                </a:solidFill>
                <a:latin typeface="+mn-ea"/>
                <a:cs typeface="ＭＳ Ｐゴシック" charset="-128"/>
              </a:rPr>
              <a:t>。</a:t>
            </a:r>
          </a:p>
        </p:txBody>
      </p:sp>
    </p:spTree>
    <p:extLst>
      <p:ext uri="{BB962C8B-B14F-4D97-AF65-F5344CB8AC3E}">
        <p14:creationId xmlns:p14="http://schemas.microsoft.com/office/powerpoint/2010/main" val="392539643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737418"/>
            <a:ext cx="6637337" cy="8896102"/>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rgbClr val="FFFFFF"/>
              </a:solidFill>
              <a:effectLst/>
              <a:uLnTx/>
              <a:uFillTx/>
              <a:latin typeface="+mj-ea"/>
              <a:ea typeface="+mj-ea"/>
            </a:endParaRPr>
          </a:p>
        </p:txBody>
      </p:sp>
      <p:sp>
        <p:nvSpPr>
          <p:cNvPr id="7" name="Rectangle 1"/>
          <p:cNvSpPr>
            <a:spLocks noChangeArrowheads="1"/>
          </p:cNvSpPr>
          <p:nvPr/>
        </p:nvSpPr>
        <p:spPr bwMode="auto">
          <a:xfrm>
            <a:off x="333000" y="1086048"/>
            <a:ext cx="6192000" cy="4267835"/>
          </a:xfrm>
          <a:prstGeom prst="rect">
            <a:avLst/>
          </a:prstGeom>
          <a:noFill/>
          <a:ln>
            <a:noFill/>
          </a:ln>
          <a:effectLst/>
        </p:spPr>
        <p:txBody>
          <a:bodyPr lIns="0" tIns="0" rIns="0" bIns="0">
            <a:spAutoFit/>
          </a:bodyPr>
          <a:lstStyle/>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（協定の有効期間）</a:t>
            </a: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第５条</a:t>
            </a:r>
            <a:r>
              <a:rPr lang="ja-JP" altLang="ja-JP" dirty="0">
                <a:solidFill>
                  <a:srgbClr val="000000"/>
                </a:solidFill>
                <a:latin typeface="ＭＳ Ｐ明朝" charset="-128"/>
                <a:ea typeface="ＭＳ Ｐ明朝" charset="-128"/>
                <a:cs typeface="ＭＳ Ｐゴシック" charset="-128"/>
              </a:rPr>
              <a:t>　この協定の有効期間は、</a:t>
            </a:r>
            <a:r>
              <a:rPr lang="ja-JP" altLang="ja-JP" dirty="0">
                <a:latin typeface="ＭＳ Ｐ明朝" charset="-128"/>
                <a:ea typeface="ＭＳ Ｐ明朝" charset="-128"/>
                <a:cs typeface="ＭＳ Ｐゴシック" charset="-128"/>
              </a:rPr>
              <a:t>○○</a:t>
            </a:r>
            <a:r>
              <a:rPr lang="ja-JP" altLang="en-US" dirty="0">
                <a:latin typeface="ＭＳ Ｐ明朝" charset="-128"/>
                <a:ea typeface="ＭＳ Ｐ明朝" charset="-128"/>
                <a:cs typeface="ＭＳ Ｐゴシック" charset="-128"/>
              </a:rPr>
              <a:t>市</a:t>
            </a:r>
            <a:r>
              <a:rPr lang="ja-JP" altLang="ja-JP" dirty="0">
                <a:latin typeface="ＭＳ Ｐ明朝" charset="-128"/>
                <a:ea typeface="ＭＳ Ｐ明朝" charset="-128"/>
                <a:cs typeface="ＭＳ Ｐゴシック" charset="-128"/>
              </a:rPr>
              <a:t>長</a:t>
            </a:r>
            <a:r>
              <a:rPr lang="ja-JP" altLang="ja-JP" dirty="0">
                <a:solidFill>
                  <a:srgbClr val="000000"/>
                </a:solidFill>
                <a:latin typeface="ＭＳ Ｐ明朝" charset="-128"/>
                <a:ea typeface="ＭＳ Ｐ明朝" charset="-128"/>
                <a:cs typeface="ＭＳ Ｐゴシック" charset="-128"/>
              </a:rPr>
              <a:t>の認定のあった日から</a:t>
            </a:r>
            <a:r>
              <a:rPr lang="ja-JP" altLang="en-US" dirty="0">
                <a:solidFill>
                  <a:srgbClr val="000000"/>
                </a:solidFill>
                <a:latin typeface="ＭＳ Ｐ明朝" charset="-128"/>
                <a:ea typeface="ＭＳ Ｐ明朝" charset="-128"/>
                <a:cs typeface="ＭＳ Ｐゴシック" charset="-128"/>
              </a:rPr>
              <a:t>令和</a:t>
            </a:r>
            <a:r>
              <a:rPr lang="ja-JP" altLang="ja-JP" dirty="0">
                <a:latin typeface="ＭＳ Ｐ明朝" charset="-128"/>
                <a:ea typeface="ＭＳ Ｐ明朝" charset="-128"/>
                <a:cs typeface="ＭＳ Ｐゴシック" charset="-128"/>
              </a:rPr>
              <a:t>○年○月○</a:t>
            </a:r>
            <a:r>
              <a:rPr lang="ja-JP" altLang="ja-JP" dirty="0">
                <a:solidFill>
                  <a:srgbClr val="000000"/>
                </a:solidFill>
                <a:latin typeface="ＭＳ Ｐ明朝" charset="-128"/>
                <a:ea typeface="ＭＳ Ｐ明朝" charset="-128"/>
                <a:cs typeface="ＭＳ Ｐゴシック" charset="-128"/>
              </a:rPr>
              <a:t>日までとする。</a:t>
            </a: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ja-JP"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（活動及び事業）</a:t>
            </a: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第６条</a:t>
            </a:r>
            <a:r>
              <a:rPr lang="ja-JP" altLang="ja-JP" dirty="0">
                <a:solidFill>
                  <a:srgbClr val="000000"/>
                </a:solidFill>
                <a:latin typeface="ＭＳ Ｐ明朝" charset="-128"/>
                <a:ea typeface="ＭＳ Ｐ明朝" charset="-128"/>
                <a:cs typeface="ＭＳ Ｐゴシック" charset="-128"/>
              </a:rPr>
              <a:t>　協定参加</a:t>
            </a:r>
            <a:r>
              <a:rPr lang="ja-JP" altLang="ja-JP" u="sng" dirty="0">
                <a:solidFill>
                  <a:srgbClr val="000000"/>
                </a:solidFill>
                <a:uFill>
                  <a:solidFill>
                    <a:srgbClr val="FF0000"/>
                  </a:solidFill>
                </a:uFill>
                <a:latin typeface="ＭＳ Ｐ明朝" charset="-128"/>
                <a:ea typeface="ＭＳ Ｐ明朝" charset="-128"/>
                <a:cs typeface="ＭＳ Ｐゴシック" charset="-128"/>
              </a:rPr>
              <a:t>集落</a:t>
            </a:r>
            <a:r>
              <a:rPr lang="ja-JP" altLang="ja-JP" dirty="0">
                <a:solidFill>
                  <a:srgbClr val="000000"/>
                </a:solidFill>
                <a:latin typeface="ＭＳ Ｐ明朝" charset="-128"/>
                <a:ea typeface="ＭＳ Ｐ明朝" charset="-128"/>
                <a:cs typeface="ＭＳ Ｐゴシック" charset="-128"/>
              </a:rPr>
              <a:t>及び</a:t>
            </a:r>
            <a:r>
              <a:rPr lang="ja-JP" altLang="en-US" dirty="0">
                <a:solidFill>
                  <a:srgbClr val="000000"/>
                </a:solidFill>
                <a:latin typeface="ＭＳ Ｐ明朝" charset="-128"/>
                <a:ea typeface="ＭＳ Ｐ明朝" charset="-128"/>
                <a:cs typeface="ＭＳ Ｐゴシック" charset="-128"/>
              </a:rPr>
              <a:t>その他の協定参加</a:t>
            </a:r>
            <a:r>
              <a:rPr lang="ja-JP" altLang="ja-JP" dirty="0">
                <a:solidFill>
                  <a:srgbClr val="000000"/>
                </a:solidFill>
                <a:latin typeface="ＭＳ Ｐ明朝" charset="-128"/>
                <a:ea typeface="ＭＳ Ｐ明朝" charset="-128"/>
                <a:cs typeface="ＭＳ Ｐゴシック" charset="-128"/>
              </a:rPr>
              <a:t>団体は、第１条の目的を達成するため、次に掲げる活動及び事業を行うものとする。</a:t>
            </a:r>
            <a:r>
              <a:rPr lang="ja-JP" altLang="en-US" dirty="0">
                <a:solidFill>
                  <a:srgbClr val="000000"/>
                </a:solidFill>
                <a:latin typeface="ＭＳ Ｐ明朝" charset="-128"/>
                <a:ea typeface="ＭＳ Ｐ明朝" charset="-128"/>
                <a:cs typeface="ＭＳ Ｐゴシック" charset="-128"/>
              </a:rPr>
              <a:t>なお、実践活動等の際には、安全な活動（作業前の危険箇所の確認・共有など）に努めるものとする。</a:t>
            </a: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（１）</a:t>
            </a:r>
            <a:r>
              <a:rPr lang="ja-JP" altLang="ja-JP" dirty="0">
                <a:solidFill>
                  <a:srgbClr val="000000"/>
                </a:solidFill>
                <a:latin typeface="ＭＳ Ｐ明朝" charset="-128"/>
                <a:ea typeface="ＭＳ Ｐ明朝" charset="-128"/>
                <a:cs typeface="ＭＳ Ｐゴシック" charset="-128"/>
              </a:rPr>
              <a:t>農</a:t>
            </a:r>
            <a:r>
              <a:rPr lang="ja-JP" altLang="en-US" dirty="0">
                <a:solidFill>
                  <a:srgbClr val="000000"/>
                </a:solidFill>
                <a:latin typeface="ＭＳ Ｐ明朝" charset="-128"/>
                <a:ea typeface="ＭＳ Ｐ明朝" charset="-128"/>
                <a:cs typeface="ＭＳ Ｐゴシック" charset="-128"/>
              </a:rPr>
              <a:t>用</a:t>
            </a:r>
            <a:r>
              <a:rPr lang="ja-JP" altLang="ja-JP" dirty="0">
                <a:solidFill>
                  <a:srgbClr val="000000"/>
                </a:solidFill>
                <a:latin typeface="ＭＳ Ｐ明朝" charset="-128"/>
                <a:ea typeface="ＭＳ Ｐ明朝" charset="-128"/>
                <a:cs typeface="ＭＳ Ｐゴシック" charset="-128"/>
              </a:rPr>
              <a:t>地</a:t>
            </a:r>
            <a:r>
              <a:rPr lang="ja-JP" altLang="en-US" dirty="0">
                <a:solidFill>
                  <a:srgbClr val="000000"/>
                </a:solidFill>
                <a:latin typeface="ＭＳ Ｐ明朝" charset="-128"/>
                <a:ea typeface="ＭＳ Ｐ明朝" charset="-128"/>
                <a:cs typeface="ＭＳ Ｐゴシック" charset="-128"/>
              </a:rPr>
              <a:t>、水路、農道等の地域資源の基礎的な保全管理活動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農地維持支払</a:t>
            </a:r>
            <a:r>
              <a:rPr lang="ja-JP" altLang="ja-JP" dirty="0">
                <a:solidFill>
                  <a:srgbClr val="000000"/>
                </a:solidFill>
                <a:latin typeface="ＭＳ Ｐ明朝" charset="-128"/>
                <a:ea typeface="ＭＳ Ｐ明朝" charset="-128"/>
                <a:cs typeface="ＭＳ Ｐゴシック" charset="-128"/>
              </a:rPr>
              <a:t>交付金に係る活動）</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（２）地域資源の適切な保全管理のための推進活動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農地維持支払</a:t>
            </a:r>
            <a:r>
              <a:rPr lang="ja-JP" altLang="ja-JP" dirty="0">
                <a:solidFill>
                  <a:srgbClr val="000000"/>
                </a:solidFill>
                <a:latin typeface="ＭＳ Ｐ明朝" charset="-128"/>
                <a:ea typeface="ＭＳ Ｐ明朝" charset="-128"/>
                <a:cs typeface="ＭＳ Ｐゴシック" charset="-128"/>
              </a:rPr>
              <a:t>交付金に係る活動）</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（３）施設の軽微な補修のための活動（資源向上支払交付金に係る活動）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４</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農村環境の保全のための活動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資源向上支払交付金に係る活動</a:t>
            </a:r>
            <a:r>
              <a:rPr lang="ja-JP" altLang="ja-JP" dirty="0">
                <a:solidFill>
                  <a:srgbClr val="000000"/>
                </a:solidFill>
                <a:latin typeface="ＭＳ Ｐ明朝" charset="-128"/>
                <a:ea typeface="ＭＳ Ｐ明朝" charset="-128"/>
                <a:cs typeface="ＭＳ Ｐゴシック" charset="-128"/>
              </a:rPr>
              <a:t>）</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（５）多面的機能の増進を図る活動（資源向上支払交付金に係る活動）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（６）水路・農道等の施設の長寿命化のための活動（資源向上支払交付金に係る活動）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７</a:t>
            </a:r>
            <a:r>
              <a:rPr lang="ja-JP" altLang="ja-JP" dirty="0">
                <a:solidFill>
                  <a:srgbClr val="000000"/>
                </a:solidFill>
                <a:latin typeface="ＭＳ Ｐ明朝" charset="-128"/>
                <a:ea typeface="ＭＳ Ｐ明朝" charset="-128"/>
                <a:cs typeface="ＭＳ Ｐゴシック" charset="-128"/>
              </a:rPr>
              <a:t>）その他の事業</a:t>
            </a: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　①農地の区画拡大・汎用化等を図る事業</a:t>
            </a: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　②○○○○を図る事業</a:t>
            </a:r>
            <a:endParaRPr lang="en-US" altLang="ja-JP" dirty="0">
              <a:solidFill>
                <a:srgbClr val="000000"/>
              </a:solidFill>
              <a:latin typeface="ＭＳ Ｐ明朝" charset="-128"/>
              <a:ea typeface="ＭＳ Ｐ明朝" charset="-128"/>
              <a:cs typeface="ＭＳ Ｐゴシック" charset="-128"/>
            </a:endParaRPr>
          </a:p>
          <a:p>
            <a:pPr marL="144000" indent="-144000" eaLnBrk="0" hangingPunct="0">
              <a:defRPr/>
            </a:pPr>
            <a:r>
              <a:rPr lang="ja-JP" altLang="ja-JP" dirty="0">
                <a:solidFill>
                  <a:srgbClr val="000000"/>
                </a:solidFill>
                <a:latin typeface="ＭＳ Ｐ明朝" charset="-128"/>
                <a:ea typeface="ＭＳ Ｐ明朝" charset="-128"/>
                <a:cs typeface="ＭＳ Ｐゴシック" charset="-128"/>
              </a:rPr>
              <a:t>２　前項の活動及び事業の実施に際しては、それぞれ計画を策定する。</a:t>
            </a:r>
            <a:endParaRPr lang="en-US" altLang="ja-JP" dirty="0">
              <a:solidFill>
                <a:srgbClr val="000000"/>
              </a:solidFill>
              <a:latin typeface="ＭＳ Ｐ明朝" pitchFamily="18" charset="-128"/>
              <a:ea typeface="ＭＳ Ｐ明朝" pitchFamily="18" charset="-128"/>
            </a:endParaRPr>
          </a:p>
        </p:txBody>
      </p:sp>
      <p:sp>
        <p:nvSpPr>
          <p:cNvPr id="11" name="正方形/長方形 10"/>
          <p:cNvSpPr/>
          <p:nvPr/>
        </p:nvSpPr>
        <p:spPr>
          <a:xfrm>
            <a:off x="711328" y="2519396"/>
            <a:ext cx="5148000"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spAutoFit/>
          </a:bodyPr>
          <a:lstStyle/>
          <a:p>
            <a:pPr fontAlgn="base">
              <a:spcBef>
                <a:spcPct val="0"/>
              </a:spcBef>
              <a:spcAft>
                <a:spcPct val="0"/>
              </a:spcAft>
              <a:tabLst>
                <a:tab pos="2700338" algn="ctr"/>
                <a:tab pos="5400675" algn="r"/>
              </a:tabLst>
            </a:pP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集落の</a:t>
            </a:r>
            <a:r>
              <a:rPr lang="ja-JP" altLang="ja-JP" sz="1000" u="sng" dirty="0">
                <a:solidFill>
                  <a:schemeClr val="tx1"/>
                </a:solidFill>
                <a:latin typeface="ＭＳ Ｐゴシック" panose="020B0600070205080204" pitchFamily="50" charset="-128"/>
                <a:ea typeface="ＭＳ Ｐゴシック" panose="020B0600070205080204" pitchFamily="50" charset="-128"/>
                <a:cs typeface="ＭＳ Ｐゴシック" charset="-128"/>
              </a:rPr>
              <a:t>構成員（個人）及びその他の団体の代表者を協定参加者とする場合</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は、上記第</a:t>
            </a:r>
            <a:r>
              <a:rPr lang="en-US"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6</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条</a:t>
            </a: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中</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の</a:t>
            </a:r>
            <a:r>
              <a:rPr lang="ja-JP" altLang="en-US" sz="1000" u="sng" dirty="0">
                <a:solidFill>
                  <a:schemeClr val="tx1"/>
                </a:solidFill>
                <a:latin typeface="ＭＳ Ｐゴシック" panose="020B0600070205080204" pitchFamily="50" charset="-128"/>
                <a:ea typeface="ＭＳ Ｐゴシック" panose="020B0600070205080204" pitchFamily="50" charset="-128"/>
                <a:cs typeface="ＭＳ Ｐゴシック" charset="-128"/>
              </a:rPr>
              <a:t>「集落」を「集落の構成員」に置き換え</a:t>
            </a: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て下さい</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a:t>
            </a:r>
          </a:p>
        </p:txBody>
      </p:sp>
      <p:sp>
        <p:nvSpPr>
          <p:cNvPr id="12" name="正方形/長方形 11"/>
          <p:cNvSpPr/>
          <p:nvPr/>
        </p:nvSpPr>
        <p:spPr>
          <a:xfrm>
            <a:off x="404664" y="5446947"/>
            <a:ext cx="3600400" cy="226591"/>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spAutoFit/>
          </a:bodyPr>
          <a:lstStyle/>
          <a:p>
            <a:pPr fontAlgn="base">
              <a:spcBef>
                <a:spcPct val="0"/>
              </a:spcBef>
              <a:spcAft>
                <a:spcPct val="0"/>
              </a:spcAft>
              <a:tabLst>
                <a:tab pos="2700338" algn="ctr"/>
                <a:tab pos="5400675" algn="r"/>
              </a:tabLst>
            </a:pP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実施する活動内容に応じて、不要な記述を削除して下さい。</a:t>
            </a:r>
            <a:endPar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endParaRPr>
          </a:p>
        </p:txBody>
      </p:sp>
      <p:sp>
        <p:nvSpPr>
          <p:cNvPr id="16" name="正方形/長方形 15"/>
          <p:cNvSpPr/>
          <p:nvPr/>
        </p:nvSpPr>
        <p:spPr>
          <a:xfrm>
            <a:off x="333344" y="6024609"/>
            <a:ext cx="5903968" cy="1611586"/>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spAutoFit/>
          </a:bodyPr>
          <a:lstStyle/>
          <a:p>
            <a:pPr fontAlgn="base" hangingPunct="0">
              <a:spcBef>
                <a:spcPct val="0"/>
              </a:spcBef>
              <a:spcAft>
                <a:spcPct val="0"/>
              </a:spcAft>
              <a:defRPr/>
            </a:pPr>
            <a:r>
              <a:rPr lang="ja-JP" altLang="en-US" sz="1000" u="sng" dirty="0">
                <a:solidFill>
                  <a:schemeClr val="tx1"/>
                </a:solidFill>
                <a:latin typeface="ＭＳ Ｐゴシック" panose="020B0600070205080204" pitchFamily="50" charset="-128"/>
                <a:ea typeface="ＭＳ Ｐゴシック" panose="020B0600070205080204" pitchFamily="50" charset="-128"/>
              </a:rPr>
              <a:t>農地維持支払交付金の交付を受けない</a:t>
            </a:r>
            <a:r>
              <a:rPr lang="ja-JP" altLang="en-US" sz="1000" dirty="0">
                <a:solidFill>
                  <a:schemeClr val="tx1"/>
                </a:solidFill>
                <a:latin typeface="ＭＳ Ｐゴシック" panose="020B0600070205080204" pitchFamily="50" charset="-128"/>
                <a:ea typeface="ＭＳ Ｐゴシック" panose="020B0600070205080204" pitchFamily="50" charset="-128"/>
              </a:rPr>
              <a:t>場合は、以下の</a:t>
            </a:r>
            <a:r>
              <a:rPr lang="ja-JP" altLang="en-US" sz="1000" u="sng" dirty="0">
                <a:solidFill>
                  <a:schemeClr val="tx1"/>
                </a:solidFill>
                <a:latin typeface="ＭＳ Ｐゴシック" panose="020B0600070205080204" pitchFamily="50" charset="-128"/>
                <a:ea typeface="ＭＳ Ｐゴシック" panose="020B0600070205080204" pitchFamily="50" charset="-128"/>
              </a:rPr>
              <a:t>第７条の規定を追加</a:t>
            </a:r>
            <a:r>
              <a:rPr lang="ja-JP" altLang="en-US" sz="1000" dirty="0">
                <a:solidFill>
                  <a:schemeClr val="tx1"/>
                </a:solidFill>
                <a:latin typeface="ＭＳ Ｐゴシック" panose="020B0600070205080204" pitchFamily="50" charset="-128"/>
                <a:ea typeface="ＭＳ Ｐゴシック" panose="020B0600070205080204" pitchFamily="50" charset="-128"/>
              </a:rPr>
              <a:t>して下さい。</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endParaRPr lang="ja-JP"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（基礎的な保全活動の実施）</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08000" indent="-108000"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第７条　協定参加集落及びその他の協定参加団体は、様式第１－３号「農業の有する多面的機能の発揮の促進に関する活動計画書」の</a:t>
            </a:r>
            <a:r>
              <a:rPr lang="en-US" altLang="ja-JP" sz="1000" dirty="0">
                <a:solidFill>
                  <a:schemeClr val="tx1"/>
                </a:solidFill>
                <a:latin typeface="ＭＳ Ｐゴシック" panose="020B0600070205080204" pitchFamily="50" charset="-128"/>
                <a:ea typeface="ＭＳ Ｐゴシック" panose="020B0600070205080204" pitchFamily="50" charset="-128"/>
              </a:rPr>
              <a:t>Ⅰ</a:t>
            </a:r>
            <a:r>
              <a:rPr lang="ja-JP" altLang="en-US" sz="1000" dirty="0">
                <a:solidFill>
                  <a:schemeClr val="tx1"/>
                </a:solidFill>
                <a:latin typeface="ＭＳ Ｐゴシック" panose="020B0600070205080204" pitchFamily="50" charset="-128"/>
                <a:ea typeface="ＭＳ Ｐゴシック" panose="020B0600070205080204" pitchFamily="50" charset="-128"/>
              </a:rPr>
              <a:t>の２に定める農用地及び対象施設において、</a:t>
            </a:r>
            <a:r>
              <a:rPr lang="ja-JP" altLang="en-US" sz="1000" u="sng" dirty="0">
                <a:solidFill>
                  <a:schemeClr val="tx1"/>
                </a:solidFill>
                <a:latin typeface="ＭＳ Ｐゴシック" panose="020B0600070205080204" pitchFamily="50" charset="-128"/>
                <a:ea typeface="ＭＳ Ｐゴシック" panose="020B0600070205080204" pitchFamily="50" charset="-128"/>
              </a:rPr>
              <a:t>同活動計画書の別紙１の</a:t>
            </a:r>
            <a:r>
              <a:rPr lang="en-US" altLang="ja-JP" sz="1000" u="sng" dirty="0">
                <a:solidFill>
                  <a:schemeClr val="tx1"/>
                </a:solidFill>
                <a:latin typeface="ＭＳ Ｐゴシック" panose="020B0600070205080204" pitchFamily="50" charset="-128"/>
                <a:ea typeface="ＭＳ Ｐゴシック" panose="020B0600070205080204" pitchFamily="50" charset="-128"/>
              </a:rPr>
              <a:t>Ⅱ</a:t>
            </a:r>
            <a:r>
              <a:rPr lang="ja-JP" altLang="en-US" sz="1000" u="sng" dirty="0">
                <a:solidFill>
                  <a:schemeClr val="tx1"/>
                </a:solidFill>
                <a:latin typeface="ＭＳ Ｐゴシック" panose="020B0600070205080204" pitchFamily="50" charset="-128"/>
                <a:ea typeface="ＭＳ Ｐゴシック" panose="020B0600070205080204" pitchFamily="50" charset="-128"/>
              </a:rPr>
              <a:t>の３の（１）の点検・計画策定及び実践活動</a:t>
            </a:r>
            <a:r>
              <a:rPr lang="ja-JP" altLang="en-US" sz="1000" dirty="0">
                <a:solidFill>
                  <a:schemeClr val="tx1"/>
                </a:solidFill>
                <a:latin typeface="ＭＳ Ｐゴシック" panose="020B0600070205080204" pitchFamily="50" charset="-128"/>
                <a:ea typeface="ＭＳ Ｐゴシック" panose="020B0600070205080204" pitchFamily="50" charset="-128"/>
              </a:rPr>
              <a:t>を実施するものとする。</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なお、施設の長寿命化のための活動のみを実施する場合は、上記下線部分を「同活動計画書の別紙１の</a:t>
            </a:r>
            <a:r>
              <a:rPr lang="en-US" altLang="ja-JP" sz="1000" dirty="0">
                <a:solidFill>
                  <a:schemeClr val="tx1"/>
                </a:solidFill>
                <a:latin typeface="ＭＳ Ｐゴシック" panose="020B0600070205080204" pitchFamily="50" charset="-128"/>
                <a:ea typeface="ＭＳ Ｐゴシック" panose="020B0600070205080204" pitchFamily="50" charset="-128"/>
              </a:rPr>
              <a:t>Ⅱ</a:t>
            </a:r>
            <a:r>
              <a:rPr lang="ja-JP" altLang="en-US" sz="1000" dirty="0">
                <a:solidFill>
                  <a:schemeClr val="tx1"/>
                </a:solidFill>
                <a:latin typeface="ＭＳ Ｐゴシック" panose="020B0600070205080204" pitchFamily="50" charset="-128"/>
                <a:ea typeface="ＭＳ Ｐゴシック" panose="020B0600070205080204" pitchFamily="50" charset="-128"/>
              </a:rPr>
              <a:t>の３の（１）の点検・計画策定及び実践活動並びに同活動計画書の別紙１の</a:t>
            </a:r>
            <a:r>
              <a:rPr lang="en-US" altLang="ja-JP" sz="1000" dirty="0">
                <a:solidFill>
                  <a:schemeClr val="tx1"/>
                </a:solidFill>
                <a:latin typeface="ＭＳ Ｐゴシック" panose="020B0600070205080204" pitchFamily="50" charset="-128"/>
                <a:ea typeface="ＭＳ Ｐゴシック" panose="020B0600070205080204" pitchFamily="50" charset="-128"/>
              </a:rPr>
              <a:t>Ⅱ</a:t>
            </a:r>
            <a:r>
              <a:rPr lang="ja-JP" altLang="en-US" sz="1000" dirty="0">
                <a:solidFill>
                  <a:schemeClr val="tx1"/>
                </a:solidFill>
                <a:latin typeface="ＭＳ Ｐゴシック" panose="020B0600070205080204" pitchFamily="50" charset="-128"/>
                <a:ea typeface="ＭＳ Ｐゴシック" panose="020B0600070205080204" pitchFamily="50" charset="-128"/>
              </a:rPr>
              <a:t>の３の（２）の１）の機能診断・計画策定」に置き換えて下さい。</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3" name="左大かっこ 12"/>
          <p:cNvSpPr/>
          <p:nvPr/>
        </p:nvSpPr>
        <p:spPr>
          <a:xfrm>
            <a:off x="287756" y="3036973"/>
            <a:ext cx="90488" cy="2088000"/>
          </a:xfrm>
          <a:prstGeom prst="leftBracket">
            <a:avLst>
              <a:gd name="adj" fmla="val 91665"/>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 name="フリーフォーム 3"/>
          <p:cNvSpPr/>
          <p:nvPr/>
        </p:nvSpPr>
        <p:spPr>
          <a:xfrm>
            <a:off x="1670050" y="1981199"/>
            <a:ext cx="822846" cy="538197"/>
          </a:xfrm>
          <a:custGeom>
            <a:avLst/>
            <a:gdLst>
              <a:gd name="connsiteX0" fmla="*/ 0 w 552450"/>
              <a:gd name="connsiteY0" fmla="*/ 0 h 311150"/>
              <a:gd name="connsiteX1" fmla="*/ 120650 w 552450"/>
              <a:gd name="connsiteY1" fmla="*/ 146050 h 311150"/>
              <a:gd name="connsiteX2" fmla="*/ 425450 w 552450"/>
              <a:gd name="connsiteY2" fmla="*/ 222250 h 311150"/>
              <a:gd name="connsiteX3" fmla="*/ 552450 w 552450"/>
              <a:gd name="connsiteY3" fmla="*/ 311150 h 311150"/>
            </a:gdLst>
            <a:ahLst/>
            <a:cxnLst>
              <a:cxn ang="0">
                <a:pos x="connsiteX0" y="connsiteY0"/>
              </a:cxn>
              <a:cxn ang="0">
                <a:pos x="connsiteX1" y="connsiteY1"/>
              </a:cxn>
              <a:cxn ang="0">
                <a:pos x="connsiteX2" y="connsiteY2"/>
              </a:cxn>
              <a:cxn ang="0">
                <a:pos x="connsiteX3" y="connsiteY3"/>
              </a:cxn>
            </a:cxnLst>
            <a:rect l="l" t="t" r="r" b="b"/>
            <a:pathLst>
              <a:path w="552450" h="311150">
                <a:moveTo>
                  <a:pt x="0" y="0"/>
                </a:moveTo>
                <a:cubicBezTo>
                  <a:pt x="24871" y="54504"/>
                  <a:pt x="49742" y="109008"/>
                  <a:pt x="120650" y="146050"/>
                </a:cubicBezTo>
                <a:cubicBezTo>
                  <a:pt x="191558" y="183092"/>
                  <a:pt x="353483" y="194733"/>
                  <a:pt x="425450" y="222250"/>
                </a:cubicBezTo>
                <a:cubicBezTo>
                  <a:pt x="497417" y="249767"/>
                  <a:pt x="524933" y="280458"/>
                  <a:pt x="552450" y="3111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142758" y="3924300"/>
            <a:ext cx="263642" cy="1633339"/>
          </a:xfrm>
          <a:custGeom>
            <a:avLst/>
            <a:gdLst>
              <a:gd name="connsiteX0" fmla="*/ 263642 w 263642"/>
              <a:gd name="connsiteY0" fmla="*/ 1631950 h 1633339"/>
              <a:gd name="connsiteX1" fmla="*/ 41392 w 263642"/>
              <a:gd name="connsiteY1" fmla="*/ 1422400 h 1633339"/>
              <a:gd name="connsiteX2" fmla="*/ 9642 w 263642"/>
              <a:gd name="connsiteY2" fmla="*/ 317500 h 1633339"/>
              <a:gd name="connsiteX3" fmla="*/ 155692 w 263642"/>
              <a:gd name="connsiteY3" fmla="*/ 0 h 1633339"/>
            </a:gdLst>
            <a:ahLst/>
            <a:cxnLst>
              <a:cxn ang="0">
                <a:pos x="connsiteX0" y="connsiteY0"/>
              </a:cxn>
              <a:cxn ang="0">
                <a:pos x="connsiteX1" y="connsiteY1"/>
              </a:cxn>
              <a:cxn ang="0">
                <a:pos x="connsiteX2" y="connsiteY2"/>
              </a:cxn>
              <a:cxn ang="0">
                <a:pos x="connsiteX3" y="connsiteY3"/>
              </a:cxn>
            </a:cxnLst>
            <a:rect l="l" t="t" r="r" b="b"/>
            <a:pathLst>
              <a:path w="263642" h="1633339">
                <a:moveTo>
                  <a:pt x="263642" y="1631950"/>
                </a:moveTo>
                <a:cubicBezTo>
                  <a:pt x="173683" y="1636712"/>
                  <a:pt x="83725" y="1641475"/>
                  <a:pt x="41392" y="1422400"/>
                </a:cubicBezTo>
                <a:cubicBezTo>
                  <a:pt x="-941" y="1203325"/>
                  <a:pt x="-9408" y="554567"/>
                  <a:pt x="9642" y="317500"/>
                </a:cubicBezTo>
                <a:cubicBezTo>
                  <a:pt x="28692" y="80433"/>
                  <a:pt x="92192" y="40216"/>
                  <a:pt x="155692"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746493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4769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広域活動組織の設立</a:t>
            </a:r>
          </a:p>
          <a:p>
            <a:pPr algn="r">
              <a:spcBef>
                <a:spcPct val="50000"/>
              </a:spcBef>
            </a:pPr>
            <a:endParaRPr lang="ja-JP" altLang="en-US" sz="1000" i="1" dirty="0">
              <a:ea typeface="HG丸ｺﾞｼｯｸM-PRO" pitchFamily="50" charset="-128"/>
            </a:endParaRPr>
          </a:p>
        </p:txBody>
      </p:sp>
      <p:sp>
        <p:nvSpPr>
          <p:cNvPr id="6" name="正方形/長方形 5"/>
          <p:cNvSpPr/>
          <p:nvPr/>
        </p:nvSpPr>
        <p:spPr>
          <a:xfrm>
            <a:off x="87113" y="774005"/>
            <a:ext cx="6637337" cy="8906163"/>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rgbClr val="FFFFFF"/>
              </a:solidFill>
              <a:effectLst/>
              <a:uLnTx/>
              <a:uFillTx/>
              <a:latin typeface="+mn-ea"/>
              <a:ea typeface="+mn-ea"/>
            </a:endParaRPr>
          </a:p>
        </p:txBody>
      </p:sp>
      <p:sp>
        <p:nvSpPr>
          <p:cNvPr id="7" name="Rectangle 3"/>
          <p:cNvSpPr>
            <a:spLocks noChangeArrowheads="1"/>
          </p:cNvSpPr>
          <p:nvPr/>
        </p:nvSpPr>
        <p:spPr bwMode="auto">
          <a:xfrm>
            <a:off x="254983" y="6105128"/>
            <a:ext cx="6192000" cy="2585323"/>
          </a:xfrm>
          <a:prstGeom prst="rect">
            <a:avLst/>
          </a:prstGeom>
          <a:noFill/>
          <a:ln>
            <a:noFill/>
          </a:ln>
          <a:effectLst/>
        </p:spPr>
        <p:txBody>
          <a:bodyPr wrap="square" lIns="0" tIns="0" rIns="0" bIns="0">
            <a:spAutoFit/>
          </a:bodyPr>
          <a:lstStyle/>
          <a:p>
            <a:pPr marL="14400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２　協定参加集落及び</a:t>
            </a:r>
            <a:r>
              <a:rPr lang="ja-JP" altLang="en-US" dirty="0">
                <a:solidFill>
                  <a:srgbClr val="000000"/>
                </a:solidFill>
                <a:latin typeface="ＭＳ Ｐ明朝" panose="02020600040205080304" pitchFamily="18" charset="-128"/>
                <a:ea typeface="ＭＳ Ｐ明朝" panose="02020600040205080304" pitchFamily="18" charset="-128"/>
              </a:rPr>
              <a:t>その他の協定参加</a:t>
            </a:r>
            <a:r>
              <a:rPr lang="ja-JP" altLang="ja-JP" dirty="0">
                <a:solidFill>
                  <a:srgbClr val="000000"/>
                </a:solidFill>
                <a:latin typeface="ＭＳ Ｐ明朝" panose="02020600040205080304" pitchFamily="18" charset="-128"/>
                <a:ea typeface="ＭＳ Ｐ明朝" panose="02020600040205080304" pitchFamily="18" charset="-128"/>
              </a:rPr>
              <a:t>団体は、その分担業務の実施に関し、常に事故や災害の発生防止に努めるものとし、当該業務が原因で、第三者に損害を与え、若しくは与える恐れのあるときは、当該集落又は団体の負担において必要な措置を講ず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indent="-144000" hangingPunct="0">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indent="-144000" hangingPunct="0">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lvl="0" indent="-144000">
              <a:defRPr/>
            </a:pPr>
            <a:r>
              <a:rPr lang="ja-JP" altLang="ja-JP" dirty="0">
                <a:solidFill>
                  <a:srgbClr val="000000"/>
                </a:solidFill>
                <a:latin typeface="ＭＳ Ｐゴシック" panose="020B0600070205080204" pitchFamily="50" charset="-128"/>
              </a:rPr>
              <a:t>（協定参加集落及び団体間の協力）</a:t>
            </a:r>
          </a:p>
          <a:p>
            <a:pPr marL="144000" lvl="0" indent="-144000" hangingPunct="0">
              <a:defRPr/>
            </a:pPr>
            <a:r>
              <a:rPr lang="ja-JP" altLang="ja-JP" dirty="0">
                <a:solidFill>
                  <a:srgbClr val="000000"/>
                </a:solidFill>
                <a:latin typeface="ＭＳ Ｐゴシック" panose="020B0600070205080204" pitchFamily="50" charset="-128"/>
              </a:rPr>
              <a:t>第８条　</a:t>
            </a:r>
            <a:r>
              <a:rPr lang="ja-JP" altLang="ja-JP" dirty="0">
                <a:solidFill>
                  <a:srgbClr val="000000"/>
                </a:solidFill>
                <a:latin typeface="ＭＳ Ｐ明朝" panose="02020600040205080304" pitchFamily="18" charset="-128"/>
                <a:ea typeface="ＭＳ Ｐ明朝" panose="02020600040205080304" pitchFamily="18" charset="-128"/>
              </a:rPr>
              <a:t>協定参加集落及び</a:t>
            </a:r>
            <a:r>
              <a:rPr lang="ja-JP" altLang="en-US" dirty="0">
                <a:solidFill>
                  <a:srgbClr val="000000"/>
                </a:solidFill>
                <a:latin typeface="ＭＳ Ｐ明朝" panose="02020600040205080304" pitchFamily="18" charset="-128"/>
                <a:ea typeface="ＭＳ Ｐ明朝" panose="02020600040205080304" pitchFamily="18" charset="-128"/>
              </a:rPr>
              <a:t>その他の協定参加</a:t>
            </a:r>
            <a:r>
              <a:rPr lang="ja-JP" altLang="ja-JP" dirty="0">
                <a:solidFill>
                  <a:srgbClr val="000000"/>
                </a:solidFill>
                <a:latin typeface="ＭＳ Ｐ明朝" panose="02020600040205080304" pitchFamily="18" charset="-128"/>
                <a:ea typeface="ＭＳ Ｐ明朝" panose="02020600040205080304" pitchFamily="18" charset="-128"/>
              </a:rPr>
              <a:t>団体は、第１条の目的を達成するために、相互に協力するものとする。</a:t>
            </a:r>
          </a:p>
          <a:p>
            <a:pPr marL="144000" lvl="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２　協定参加集落及び団体は、その分担業務に関し、協定の履行に影響を及ぼす事態が発生する恐れのあるときは、直ちにその旨を第９条に定める運営委員会に報告するものとする。</a:t>
            </a:r>
          </a:p>
          <a:p>
            <a:pPr marL="144000" lvl="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３　前項の場合、運営委員会は参加集落及び団体間の業務分担の変更など適切な措置を講じるものとする。</a:t>
            </a:r>
          </a:p>
          <a:p>
            <a:pPr marL="144000" lvl="0" indent="-144000">
              <a:defRPr/>
            </a:pPr>
            <a:r>
              <a:rPr lang="ja-JP" altLang="ja-JP" dirty="0">
                <a:solidFill>
                  <a:srgbClr val="000000"/>
                </a:solidFill>
                <a:latin typeface="ＭＳ Ｐ明朝" panose="02020600040205080304" pitchFamily="18" charset="-128"/>
                <a:ea typeface="ＭＳ Ｐ明朝" panose="02020600040205080304" pitchFamily="18" charset="-128"/>
              </a:rPr>
              <a:t>４　活動の実施に伴い、協定参加集落及び団体間で施設の管理区分の変更を行う場合は、所要の手続きに沿って処理するものとする。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2" name="Rectangle 3"/>
          <p:cNvSpPr>
            <a:spLocks noChangeArrowheads="1"/>
          </p:cNvSpPr>
          <p:nvPr/>
        </p:nvSpPr>
        <p:spPr bwMode="auto">
          <a:xfrm>
            <a:off x="356862" y="1000663"/>
            <a:ext cx="6192000" cy="369332"/>
          </a:xfrm>
          <a:prstGeom prst="rect">
            <a:avLst/>
          </a:prstGeom>
          <a:noFill/>
          <a:ln>
            <a:noFill/>
          </a:ln>
          <a:effectLst/>
        </p:spPr>
        <p:txBody>
          <a:bodyPr wrap="square" lIns="0" tIns="0" rIns="0" bIns="0">
            <a:spAutoFit/>
          </a:bodyPr>
          <a:lstStyle/>
          <a:p>
            <a:pPr marL="144000" indent="-144000" hangingPunct="0">
              <a:defRPr/>
            </a:pPr>
            <a:r>
              <a:rPr lang="ja-JP" altLang="en-US" dirty="0">
                <a:solidFill>
                  <a:srgbClr val="000000"/>
                </a:solidFill>
                <a:latin typeface="+mn-ea"/>
                <a:ea typeface="+mn-ea"/>
              </a:rPr>
              <a:t>（協定参加集落及び団体の役割）</a:t>
            </a:r>
          </a:p>
          <a:p>
            <a:pPr marL="144000" indent="-144000" hangingPunct="0">
              <a:defRPr/>
            </a:pPr>
            <a:r>
              <a:rPr lang="ja-JP" altLang="en-US" dirty="0">
                <a:solidFill>
                  <a:srgbClr val="000000"/>
                </a:solidFill>
                <a:latin typeface="+mn-ea"/>
                <a:ea typeface="+mn-ea"/>
              </a:rPr>
              <a:t>第７条</a:t>
            </a:r>
            <a:r>
              <a:rPr lang="ja-JP" altLang="en-US" dirty="0">
                <a:solidFill>
                  <a:srgbClr val="000000"/>
                </a:solidFill>
                <a:latin typeface="ＭＳ Ｐ明朝" panose="02020600040205080304" pitchFamily="18" charset="-128"/>
                <a:ea typeface="ＭＳ Ｐ明朝" panose="02020600040205080304" pitchFamily="18" charset="-128"/>
              </a:rPr>
              <a:t>　　協定参加集落及びその他の協定参加団体の役割分担は次のとおりとする。</a:t>
            </a:r>
            <a:endParaRPr lang="en-US" altLang="ja-JP" dirty="0">
              <a:solidFill>
                <a:srgbClr val="000000"/>
              </a:solidFill>
              <a:latin typeface="ＭＳ Ｐ明朝" panose="02020600040205080304" pitchFamily="18" charset="-128"/>
              <a:ea typeface="ＭＳ Ｐ明朝" panose="02020600040205080304" pitchFamily="18" charset="-128"/>
            </a:endParaRPr>
          </a:p>
        </p:txBody>
      </p:sp>
      <p:graphicFrame>
        <p:nvGraphicFramePr>
          <p:cNvPr id="4" name="表 3"/>
          <p:cNvGraphicFramePr>
            <a:graphicFrameLocks noGrp="1"/>
          </p:cNvGraphicFramePr>
          <p:nvPr>
            <p:extLst>
              <p:ext uri="{D42A27DB-BD31-4B8C-83A1-F6EECF244321}">
                <p14:modId xmlns:p14="http://schemas.microsoft.com/office/powerpoint/2010/main" val="1634986345"/>
              </p:ext>
            </p:extLst>
          </p:nvPr>
        </p:nvGraphicFramePr>
        <p:xfrm>
          <a:off x="430237" y="1468235"/>
          <a:ext cx="5807075" cy="3873559"/>
        </p:xfrm>
        <a:graphic>
          <a:graphicData uri="http://schemas.openxmlformats.org/drawingml/2006/table">
            <a:tbl>
              <a:tblPr>
                <a:tableStyleId>{5C22544A-7EE6-4342-B048-85BDC9FD1C3A}</a:tableStyleId>
              </a:tblPr>
              <a:tblGrid>
                <a:gridCol w="1198563">
                  <a:extLst>
                    <a:ext uri="{9D8B030D-6E8A-4147-A177-3AD203B41FA5}">
                      <a16:colId xmlns:a16="http://schemas.microsoft.com/office/drawing/2014/main" val="20000"/>
                    </a:ext>
                  </a:extLst>
                </a:gridCol>
                <a:gridCol w="4608512">
                  <a:extLst>
                    <a:ext uri="{9D8B030D-6E8A-4147-A177-3AD203B41FA5}">
                      <a16:colId xmlns:a16="http://schemas.microsoft.com/office/drawing/2014/main" val="20001"/>
                    </a:ext>
                  </a:extLst>
                </a:gridCol>
              </a:tblGrid>
              <a:tr h="0">
                <a:tc>
                  <a:txBody>
                    <a:bodyPr/>
                    <a:lstStyle/>
                    <a:p>
                      <a:pPr algn="ct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集落・団体等</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役　　割</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0">
                <a:tc>
                  <a:txBody>
                    <a:bodyPr/>
                    <a:lstStyle/>
                    <a:p>
                      <a:pPr eaLnBrk="0" latinLnBrk="1" hangingPunct="0">
                        <a:lnSpc>
                          <a:spcPct val="100000"/>
                        </a:lnSpc>
                        <a:spcAft>
                          <a:spcPts val="0"/>
                        </a:spcAft>
                      </a:pPr>
                      <a:r>
                        <a:rPr lang="ja-JP" sz="1200" kern="10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a:effectLst/>
                          <a:latin typeface="ＭＳ Ｐ明朝" panose="02020600040205080304" pitchFamily="18" charset="-128"/>
                          <a:ea typeface="ＭＳ Ｐ明朝" panose="02020600040205080304" pitchFamily="18" charset="-128"/>
                        </a:rPr>
                        <a:t> </a:t>
                      </a:r>
                      <a:endParaRPr lang="ja-JP" sz="1200" kern="10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rowSpan="4">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・各集落区域内の農用地、水路、農道等の基礎的な保全管理活動の実施。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・地域資源の適切な保全管理のための推進活動の実施。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・施設の軽微な補修のための活動の実施。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・農村環境の保全活動の実施。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・多面的機能の増進を図る活動の実施。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・水路等施設の長寿命化のための活動の実施。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（畦畔・農地法面の草刈り等の活動は、個々の農業者が実施。）</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10002"/>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10003"/>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10004"/>
                  </a:ext>
                </a:extLst>
              </a:tr>
              <a:tr h="825621">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○○土地改良区</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・協定の事務局として全体の調整を図る。</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・参加集落及び団体と連携して○○地区の施設のリスク管理と機能保全のための全体構想を策定。</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・参加</a:t>
                      </a:r>
                      <a:r>
                        <a:rPr lang="ja-JP" sz="1200" kern="100" spc="10" dirty="0">
                          <a:effectLst/>
                          <a:latin typeface="ＭＳ Ｐ明朝" panose="02020600040205080304" pitchFamily="18" charset="-128"/>
                          <a:ea typeface="ＭＳ Ｐ明朝" panose="02020600040205080304" pitchFamily="18" charset="-128"/>
                        </a:rPr>
                        <a:t>集落が取組む</a:t>
                      </a:r>
                      <a:r>
                        <a:rPr lang="ja-JP" sz="1200" kern="100" dirty="0">
                          <a:effectLst/>
                          <a:latin typeface="ＭＳ Ｐ明朝" panose="02020600040205080304" pitchFamily="18" charset="-128"/>
                          <a:ea typeface="ＭＳ Ｐ明朝" panose="02020600040205080304" pitchFamily="18" charset="-128"/>
                        </a:rPr>
                        <a:t>農地周りの水路等の長寿命化対策への技術指導。</a:t>
                      </a:r>
                    </a:p>
                    <a:p>
                      <a:pPr marL="144000" indent="-144000" eaLnBrk="0" latinLnBrk="1" hangingPunct="0">
                        <a:lnSpc>
                          <a:spcPct val="100000"/>
                        </a:lnSpc>
                        <a:spcAft>
                          <a:spcPts val="0"/>
                        </a:spcAft>
                      </a:pPr>
                      <a:r>
                        <a:rPr lang="ja-JP" sz="1200" kern="100" spc="10" dirty="0">
                          <a:effectLst/>
                          <a:latin typeface="ＭＳ Ｐ明朝" panose="02020600040205080304" pitchFamily="18" charset="-128"/>
                          <a:ea typeface="ＭＳ Ｐ明朝" panose="02020600040205080304" pitchFamily="18" charset="-128"/>
                        </a:rPr>
                        <a:t>・上記の全体構想に基づく</a:t>
                      </a:r>
                      <a:r>
                        <a:rPr lang="ja-JP" sz="1200" kern="100" dirty="0">
                          <a:effectLst/>
                          <a:latin typeface="ＭＳ Ｐ明朝" panose="02020600040205080304" pitchFamily="18" charset="-128"/>
                          <a:ea typeface="ＭＳ Ｐ明朝" panose="02020600040205080304" pitchFamily="18" charset="-128"/>
                        </a:rPr>
                        <a:t>、支線水路の補修・更新等を実施。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59039">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○○○団体</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43479">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（農業経営体）</a:t>
                      </a:r>
                      <a:endParaRPr lang="en-US" alt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（注）地域全体を経営している農業経営体を位置付けることも可能。</a:t>
                      </a: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bl>
          </a:graphicData>
        </a:graphic>
      </p:graphicFrame>
      <p:sp>
        <p:nvSpPr>
          <p:cNvPr id="13" name="正方形/長方形 12"/>
          <p:cNvSpPr/>
          <p:nvPr/>
        </p:nvSpPr>
        <p:spPr>
          <a:xfrm>
            <a:off x="620688" y="5425571"/>
            <a:ext cx="3915969"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spAutoFit/>
          </a:bodyPr>
          <a:lstStyle/>
          <a:p>
            <a:pPr fontAlgn="base" hangingPunct="0">
              <a:spcBef>
                <a:spcPct val="0"/>
              </a:spcBef>
              <a:spcAft>
                <a:spcPct val="0"/>
              </a:spcAft>
              <a:defRPr/>
            </a:pPr>
            <a:r>
              <a:rPr lang="ja-JP" altLang="en-US" sz="1000" u="sng" dirty="0">
                <a:solidFill>
                  <a:schemeClr val="tx1"/>
                </a:solidFill>
                <a:latin typeface="+mn-ea"/>
              </a:rPr>
              <a:t>土地改良区の管理する施設を資源向上活動の対象とする場合は、土地改良区を協定の参加団体に加え</a:t>
            </a:r>
            <a:r>
              <a:rPr lang="ja-JP" altLang="en-US" sz="1000" dirty="0">
                <a:solidFill>
                  <a:schemeClr val="tx1"/>
                </a:solidFill>
                <a:latin typeface="+mn-ea"/>
              </a:rPr>
              <a:t>て協定を締結して下さい。</a:t>
            </a:r>
          </a:p>
        </p:txBody>
      </p:sp>
      <p:sp>
        <p:nvSpPr>
          <p:cNvPr id="8" name="フリーフォーム 7"/>
          <p:cNvSpPr/>
          <p:nvPr/>
        </p:nvSpPr>
        <p:spPr>
          <a:xfrm>
            <a:off x="1036320" y="3733800"/>
            <a:ext cx="450182" cy="1691640"/>
          </a:xfrm>
          <a:custGeom>
            <a:avLst/>
            <a:gdLst>
              <a:gd name="connsiteX0" fmla="*/ 449580 w 488533"/>
              <a:gd name="connsiteY0" fmla="*/ 1691640 h 1691640"/>
              <a:gd name="connsiteX1" fmla="*/ 457200 w 488533"/>
              <a:gd name="connsiteY1" fmla="*/ 1059180 h 1691640"/>
              <a:gd name="connsiteX2" fmla="*/ 106680 w 488533"/>
              <a:gd name="connsiteY2" fmla="*/ 670560 h 1691640"/>
              <a:gd name="connsiteX3" fmla="*/ 0 w 488533"/>
              <a:gd name="connsiteY3" fmla="*/ 0 h 1691640"/>
              <a:gd name="connsiteX0" fmla="*/ 449580 w 466870"/>
              <a:gd name="connsiteY0" fmla="*/ 1691640 h 1691640"/>
              <a:gd name="connsiteX1" fmla="*/ 411480 w 466870"/>
              <a:gd name="connsiteY1" fmla="*/ 1059180 h 1691640"/>
              <a:gd name="connsiteX2" fmla="*/ 106680 w 466870"/>
              <a:gd name="connsiteY2" fmla="*/ 670560 h 1691640"/>
              <a:gd name="connsiteX3" fmla="*/ 0 w 466870"/>
              <a:gd name="connsiteY3" fmla="*/ 0 h 1691640"/>
              <a:gd name="connsiteX0" fmla="*/ 449580 w 450182"/>
              <a:gd name="connsiteY0" fmla="*/ 1691640 h 1691640"/>
              <a:gd name="connsiteX1" fmla="*/ 411480 w 450182"/>
              <a:gd name="connsiteY1" fmla="*/ 1059180 h 1691640"/>
              <a:gd name="connsiteX2" fmla="*/ 106680 w 450182"/>
              <a:gd name="connsiteY2" fmla="*/ 670560 h 1691640"/>
              <a:gd name="connsiteX3" fmla="*/ 0 w 450182"/>
              <a:gd name="connsiteY3" fmla="*/ 0 h 1691640"/>
            </a:gdLst>
            <a:ahLst/>
            <a:cxnLst>
              <a:cxn ang="0">
                <a:pos x="connsiteX0" y="connsiteY0"/>
              </a:cxn>
              <a:cxn ang="0">
                <a:pos x="connsiteX1" y="connsiteY1"/>
              </a:cxn>
              <a:cxn ang="0">
                <a:pos x="connsiteX2" y="connsiteY2"/>
              </a:cxn>
              <a:cxn ang="0">
                <a:pos x="connsiteX3" y="connsiteY3"/>
              </a:cxn>
            </a:cxnLst>
            <a:rect l="l" t="t" r="r" b="b"/>
            <a:pathLst>
              <a:path w="450182" h="1691640">
                <a:moveTo>
                  <a:pt x="449580" y="1691640"/>
                </a:moveTo>
                <a:cubicBezTo>
                  <a:pt x="443865" y="1455738"/>
                  <a:pt x="468630" y="1229360"/>
                  <a:pt x="411480" y="1059180"/>
                </a:cubicBezTo>
                <a:cubicBezTo>
                  <a:pt x="354330" y="889000"/>
                  <a:pt x="175260" y="847090"/>
                  <a:pt x="106680" y="670560"/>
                </a:cubicBezTo>
                <a:cubicBezTo>
                  <a:pt x="38100" y="494030"/>
                  <a:pt x="15240" y="247015"/>
                  <a:pt x="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470937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691063"/>
            <a:ext cx="6637337" cy="9038385"/>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Rectangle 3"/>
          <p:cNvSpPr>
            <a:spLocks noChangeArrowheads="1"/>
          </p:cNvSpPr>
          <p:nvPr/>
        </p:nvSpPr>
        <p:spPr bwMode="auto">
          <a:xfrm>
            <a:off x="333000" y="821238"/>
            <a:ext cx="6192000" cy="8125301"/>
          </a:xfrm>
          <a:prstGeom prst="rect">
            <a:avLst/>
          </a:prstGeom>
          <a:noFill/>
          <a:ln>
            <a:noFill/>
          </a:ln>
          <a:effectLst/>
        </p:spPr>
        <p:txBody>
          <a:bodyPr lIns="0" tIns="0" rIns="0" bIns="0">
            <a:spAutoFit/>
          </a:bodyPr>
          <a:lstStyle/>
          <a:p>
            <a:pPr marL="108000" indent="-108000" latinLnBrk="1">
              <a:defRPr/>
            </a:pPr>
            <a:r>
              <a:rPr lang="ja-JP" altLang="ja-JP" dirty="0">
                <a:solidFill>
                  <a:srgbClr val="000000"/>
                </a:solidFill>
                <a:latin typeface="ＭＳ ゴシック" panose="020B0609070205080204" pitchFamily="49" charset="-128"/>
                <a:ea typeface="ＭＳ ゴシック" panose="020B0609070205080204" pitchFamily="49" charset="-128"/>
              </a:rPr>
              <a:t>（運営委員会）</a:t>
            </a:r>
          </a:p>
          <a:p>
            <a:pPr marL="108000" indent="-108000">
              <a:defRPr/>
            </a:pPr>
            <a:r>
              <a:rPr lang="ja-JP" altLang="ja-JP" dirty="0">
                <a:solidFill>
                  <a:srgbClr val="000000"/>
                </a:solidFill>
                <a:latin typeface="ＭＳ ゴシック" panose="020B0609070205080204" pitchFamily="49" charset="-128"/>
                <a:ea typeface="ＭＳ ゴシック" panose="020B0609070205080204" pitchFamily="49" charset="-128"/>
              </a:rPr>
              <a:t>第９条</a:t>
            </a:r>
            <a:r>
              <a:rPr lang="ja-JP" altLang="ja-JP" dirty="0">
                <a:solidFill>
                  <a:srgbClr val="000000"/>
                </a:solidFill>
                <a:latin typeface="ＭＳ Ｐ明朝" pitchFamily="18" charset="-128"/>
                <a:ea typeface="ＭＳ Ｐ明朝" pitchFamily="18" charset="-128"/>
              </a:rPr>
              <a:t>　この協定の運営に関する事項を処理するために、</a:t>
            </a:r>
            <a:r>
              <a:rPr lang="ja-JP" altLang="ja-JP" dirty="0">
                <a:latin typeface="ＭＳ Ｐ明朝" pitchFamily="18" charset="-128"/>
                <a:ea typeface="ＭＳ Ｐ明朝" pitchFamily="18" charset="-128"/>
              </a:rPr>
              <a:t>○○地域</a:t>
            </a:r>
            <a:r>
              <a:rPr lang="ja-JP" altLang="en-US" dirty="0">
                <a:latin typeface="ＭＳ Ｐ明朝" pitchFamily="18" charset="-128"/>
                <a:ea typeface="ＭＳ Ｐ明朝" pitchFamily="18" charset="-128"/>
              </a:rPr>
              <a:t>広域</a:t>
            </a:r>
            <a:r>
              <a:rPr lang="ja-JP" altLang="ja-JP" dirty="0">
                <a:latin typeface="ＭＳ Ｐ明朝" pitchFamily="18" charset="-128"/>
                <a:ea typeface="ＭＳ Ｐ明朝" pitchFamily="18" charset="-128"/>
              </a:rPr>
              <a:t>協定運営委員会</a:t>
            </a:r>
            <a:r>
              <a:rPr lang="ja-JP" altLang="ja-JP" dirty="0">
                <a:solidFill>
                  <a:srgbClr val="000000"/>
                </a:solidFill>
                <a:latin typeface="ＭＳ Ｐ明朝" pitchFamily="18" charset="-128"/>
                <a:ea typeface="ＭＳ Ｐ明朝" pitchFamily="18" charset="-128"/>
              </a:rPr>
              <a:t>（以下「委員会」という。）を設置する。</a:t>
            </a:r>
          </a:p>
          <a:p>
            <a:pPr marL="108000" indent="-108000" hangingPunct="0">
              <a:defRPr/>
            </a:pPr>
            <a:r>
              <a:rPr lang="ja-JP" altLang="ja-JP" dirty="0">
                <a:solidFill>
                  <a:srgbClr val="000000"/>
                </a:solidFill>
                <a:latin typeface="ＭＳ Ｐ明朝" pitchFamily="18" charset="-128"/>
                <a:ea typeface="ＭＳ Ｐ明朝" pitchFamily="18" charset="-128"/>
              </a:rPr>
              <a:t>２　委員会は、協定に参加する集落及びその他団体の代表をもって構成する。</a:t>
            </a:r>
          </a:p>
          <a:p>
            <a:pPr marL="108000" indent="-108000" hangingPunct="0">
              <a:defRPr/>
            </a:pPr>
            <a:r>
              <a:rPr lang="ja-JP" altLang="ja-JP" dirty="0">
                <a:solidFill>
                  <a:srgbClr val="000000"/>
                </a:solidFill>
                <a:latin typeface="ＭＳ Ｐ明朝" pitchFamily="18" charset="-128"/>
                <a:ea typeface="ＭＳ Ｐ明朝" pitchFamily="18" charset="-128"/>
              </a:rPr>
              <a:t>３　委員会に次の役員を置く。</a:t>
            </a:r>
          </a:p>
          <a:p>
            <a:pPr marL="108000" indent="-108000" hangingPunct="0">
              <a:defRPr/>
            </a:pPr>
            <a:r>
              <a:rPr lang="ja-JP" altLang="ja-JP" dirty="0">
                <a:solidFill>
                  <a:srgbClr val="000000"/>
                </a:solidFill>
                <a:latin typeface="ＭＳ Ｐ明朝" pitchFamily="18" charset="-128"/>
                <a:ea typeface="ＭＳ Ｐ明朝" pitchFamily="18" charset="-128"/>
              </a:rPr>
              <a:t>　　会長　</a:t>
            </a: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　１名</a:t>
            </a:r>
          </a:p>
          <a:p>
            <a:pPr marL="108000" indent="-108000" hangingPunct="0">
              <a:defRPr/>
            </a:pPr>
            <a:r>
              <a:rPr lang="ja-JP" altLang="ja-JP" dirty="0">
                <a:solidFill>
                  <a:srgbClr val="000000"/>
                </a:solidFill>
                <a:latin typeface="ＭＳ Ｐ明朝" pitchFamily="18" charset="-128"/>
                <a:ea typeface="ＭＳ Ｐ明朝" pitchFamily="18" charset="-128"/>
              </a:rPr>
              <a:t>　　副会長　１名</a:t>
            </a:r>
          </a:p>
          <a:p>
            <a:pPr marL="108000" indent="-108000" hangingPunct="0">
              <a:defRPr/>
            </a:pPr>
            <a:r>
              <a:rPr lang="ja-JP" altLang="ja-JP" dirty="0">
                <a:solidFill>
                  <a:srgbClr val="000000"/>
                </a:solidFill>
                <a:latin typeface="ＭＳ Ｐ明朝" pitchFamily="18" charset="-128"/>
                <a:ea typeface="ＭＳ Ｐ明朝" pitchFamily="18" charset="-128"/>
              </a:rPr>
              <a:t>　　会計　　</a:t>
            </a: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１名</a:t>
            </a:r>
          </a:p>
          <a:p>
            <a:pPr marL="108000" indent="-108000" hangingPunct="0">
              <a:defRPr/>
            </a:pPr>
            <a:r>
              <a:rPr lang="ja-JP" altLang="ja-JP" dirty="0">
                <a:solidFill>
                  <a:srgbClr val="000000"/>
                </a:solidFill>
                <a:latin typeface="ＭＳ Ｐ明朝" pitchFamily="18" charset="-128"/>
                <a:ea typeface="ＭＳ Ｐ明朝" pitchFamily="18" charset="-128"/>
              </a:rPr>
              <a:t>　　監査役　１名</a:t>
            </a:r>
          </a:p>
          <a:p>
            <a:pPr marL="108000" indent="-108000" hangingPunct="0">
              <a:defRPr/>
            </a:pPr>
            <a:r>
              <a:rPr lang="ja-JP" altLang="ja-JP" dirty="0">
                <a:solidFill>
                  <a:srgbClr val="000000"/>
                </a:solidFill>
                <a:latin typeface="ＭＳ Ｐ明朝" pitchFamily="18" charset="-128"/>
                <a:ea typeface="ＭＳ Ｐ明朝" pitchFamily="18" charset="-128"/>
              </a:rPr>
              <a:t>４　役員は、委員の互選により選出する。</a:t>
            </a:r>
          </a:p>
          <a:p>
            <a:pPr marL="108000" indent="-108000" hangingPunct="0">
              <a:defRPr/>
            </a:pPr>
            <a:r>
              <a:rPr lang="ja-JP" altLang="ja-JP" dirty="0">
                <a:solidFill>
                  <a:srgbClr val="000000"/>
                </a:solidFill>
                <a:latin typeface="ＭＳ Ｐ明朝" pitchFamily="18" charset="-128"/>
                <a:ea typeface="ＭＳ Ｐ明朝" pitchFamily="18" charset="-128"/>
              </a:rPr>
              <a:t>５　会長は委員会を代表し、協定運営の事務を総括する。</a:t>
            </a:r>
          </a:p>
          <a:p>
            <a:pPr marL="108000" indent="-108000" hangingPunct="0">
              <a:defRPr/>
            </a:pPr>
            <a:r>
              <a:rPr lang="ja-JP" altLang="ja-JP" dirty="0">
                <a:solidFill>
                  <a:srgbClr val="000000"/>
                </a:solidFill>
                <a:latin typeface="ＭＳ Ｐ明朝" pitchFamily="18" charset="-128"/>
                <a:ea typeface="ＭＳ Ｐ明朝" pitchFamily="18" charset="-128"/>
              </a:rPr>
              <a:t>６　副会長は会長に事故があるときにこれを代理する。</a:t>
            </a:r>
          </a:p>
          <a:p>
            <a:pPr marL="108000" indent="-108000" hangingPunct="0">
              <a:defRPr/>
            </a:pPr>
            <a:r>
              <a:rPr lang="ja-JP" altLang="ja-JP" dirty="0">
                <a:solidFill>
                  <a:srgbClr val="000000"/>
                </a:solidFill>
                <a:latin typeface="ＭＳ Ｐ明朝" pitchFamily="18" charset="-128"/>
                <a:ea typeface="ＭＳ Ｐ明朝" pitchFamily="18" charset="-128"/>
              </a:rPr>
              <a:t>７　会計は委員会の経理に関する業務を処理する。</a:t>
            </a:r>
          </a:p>
          <a:p>
            <a:pPr marL="108000" indent="-108000" hangingPunct="0">
              <a:defRPr/>
            </a:pPr>
            <a:r>
              <a:rPr lang="ja-JP" altLang="ja-JP" dirty="0">
                <a:solidFill>
                  <a:srgbClr val="000000"/>
                </a:solidFill>
                <a:latin typeface="ＭＳ Ｐ明朝" pitchFamily="18" charset="-128"/>
                <a:ea typeface="ＭＳ Ｐ明朝" pitchFamily="18" charset="-128"/>
              </a:rPr>
              <a:t>８　監査役は委員会の会計の監査を行う。　</a:t>
            </a:r>
          </a:p>
          <a:p>
            <a:pPr marL="108000" indent="-108000" hangingPunct="0">
              <a:defRPr/>
            </a:pPr>
            <a:r>
              <a:rPr lang="ja-JP" altLang="ja-JP" dirty="0">
                <a:solidFill>
                  <a:srgbClr val="000000"/>
                </a:solidFill>
                <a:latin typeface="ＭＳ Ｐ明朝" pitchFamily="18" charset="-128"/>
                <a:ea typeface="ＭＳ Ｐ明朝" pitchFamily="18" charset="-128"/>
              </a:rPr>
              <a:t>９　この協定に規定するもののほか、本協定の運営について必要な事項は、委員会規則において、これを定めるものとする。</a:t>
            </a:r>
          </a:p>
          <a:p>
            <a:pPr marL="108000" indent="-108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08000" indent="-108000" latinLnBrk="1">
              <a:defRPr/>
            </a:pPr>
            <a:r>
              <a:rPr lang="ja-JP" altLang="en-US" dirty="0">
                <a:solidFill>
                  <a:srgbClr val="000000"/>
                </a:solidFill>
                <a:latin typeface="ＭＳ ゴシック" panose="020B0609070205080204" pitchFamily="49" charset="-128"/>
                <a:ea typeface="ＭＳ ゴシック" panose="020B0609070205080204" pitchFamily="49" charset="-128"/>
              </a:rPr>
              <a:t>（工事の施行に関する条件）</a:t>
            </a:r>
            <a:endParaRPr lang="en-US" altLang="ja-JP" dirty="0">
              <a:solidFill>
                <a:srgbClr val="000000"/>
              </a:solidFill>
              <a:latin typeface="ＭＳ ゴシック" panose="020B0609070205080204" pitchFamily="49" charset="-128"/>
              <a:ea typeface="ＭＳ ゴシック" panose="020B0609070205080204" pitchFamily="49" charset="-128"/>
            </a:endParaRPr>
          </a:p>
          <a:p>
            <a:pPr marL="108000" indent="-108000" latinLnBrk="1">
              <a:defRPr/>
            </a:pPr>
            <a:r>
              <a:rPr lang="ja-JP" altLang="en-US"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en-US" dirty="0">
                <a:solidFill>
                  <a:srgbClr val="000000"/>
                </a:solidFill>
                <a:latin typeface="ＭＳ ゴシック" panose="020B0609070205080204" pitchFamily="49" charset="-128"/>
                <a:ea typeface="ＭＳ ゴシック" panose="020B0609070205080204" pitchFamily="49" charset="-128"/>
              </a:rPr>
              <a:t>条　</a:t>
            </a:r>
            <a:r>
              <a:rPr lang="ja-JP" altLang="en-US" dirty="0">
                <a:solidFill>
                  <a:srgbClr val="000000"/>
                </a:solidFill>
                <a:latin typeface="ＭＳ Ｐ明朝" panose="02020600040205080304" pitchFamily="18" charset="-128"/>
                <a:ea typeface="ＭＳ Ｐ明朝" panose="02020600040205080304" pitchFamily="18" charset="-128"/>
              </a:rPr>
              <a:t>協定参加集落及びその他の協定参加団体は、工事の施行に当たって、常に災害等の防止に努めるものとし、当該工事が原因で、第三者に損害を与え、若しくは与える恐れのあるときは、協定参加集落及びその他の協定参加団体の負担において必要な措置を講ず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r>
              <a:rPr lang="ja-JP" altLang="en-US" dirty="0">
                <a:solidFill>
                  <a:srgbClr val="000000"/>
                </a:solidFill>
                <a:latin typeface="ＭＳ Ｐ明朝" panose="02020600040205080304" pitchFamily="18" charset="-128"/>
                <a:ea typeface="ＭＳ Ｐ明朝" panose="02020600040205080304" pitchFamily="18" charset="-128"/>
              </a:rPr>
              <a:t>２　</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が管理する施設に関し、協定参加集落及びその他の協定参加団体が実施する工事によって生じた工作物等は、</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に無償で譲渡するものとする。その際には、あらかじめ</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と協議し、工作物等の譲渡に必要となる工作物等の所在、構造、規模、数量等が明示された図面等の書類（例：設計書、平面図、構造図等）の作成、譲渡の時期及びその他必要となる手続きについて、</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の指示を受けるものとする。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r>
              <a:rPr lang="ja-JP" altLang="en-US" dirty="0">
                <a:solidFill>
                  <a:srgbClr val="000000"/>
                </a:solidFill>
                <a:latin typeface="ＭＳ Ｐ明朝" panose="02020600040205080304" pitchFamily="18" charset="-128"/>
                <a:ea typeface="ＭＳ Ｐ明朝" panose="02020600040205080304" pitchFamily="18" charset="-128"/>
              </a:rPr>
              <a:t>３　協定参加集落及びその他の協定参加団体は、工事に当たって詳細な工事内容について</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に提出し、工事内容に変更が生じた場合には、あらかじめ、</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に協議し、その指示を受けるとともに、工事が完了したときには、</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にその旨を報告するものとする。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lvl="0" indent="-108000" latinLnBrk="1">
              <a:defRPr/>
            </a:pPr>
            <a:r>
              <a:rPr lang="ja-JP" altLang="ja-JP" dirty="0">
                <a:solidFill>
                  <a:srgbClr val="000000"/>
                </a:solidFill>
                <a:latin typeface="ＭＳ ゴシック" panose="020B0609070205080204" pitchFamily="49" charset="-128"/>
                <a:ea typeface="ＭＳ ゴシック" panose="020B0609070205080204" pitchFamily="49" charset="-128"/>
              </a:rPr>
              <a:t>（協定内容の変更及び廃止）</a:t>
            </a:r>
          </a:p>
          <a:p>
            <a:pPr marL="108000" lvl="0" indent="-108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この協定の内容を変更または廃止しようとする場合は、協定参加</a:t>
            </a:r>
            <a:r>
              <a:rPr lang="ja-JP" altLang="ja-JP" u="sng" dirty="0">
                <a:solidFill>
                  <a:srgbClr val="000000"/>
                </a:solidFill>
                <a:uFill>
                  <a:solidFill>
                    <a:srgbClr val="FF0000"/>
                  </a:solidFill>
                </a:uFill>
                <a:latin typeface="ＭＳ Ｐ明朝" pitchFamily="18" charset="-128"/>
                <a:ea typeface="ＭＳ Ｐ明朝" pitchFamily="18" charset="-128"/>
              </a:rPr>
              <a:t>集落</a:t>
            </a:r>
            <a:r>
              <a:rPr lang="ja-JP" altLang="ja-JP" dirty="0">
                <a:solidFill>
                  <a:srgbClr val="000000"/>
                </a:solidFill>
                <a:latin typeface="ＭＳ Ｐ明朝" pitchFamily="18" charset="-128"/>
                <a:ea typeface="ＭＳ Ｐ明朝" pitchFamily="18" charset="-128"/>
              </a:rPr>
              <a:t>及びその他の協定参加団体全員の合意をもってその旨を定め、これを</a:t>
            </a:r>
            <a:r>
              <a:rPr lang="ja-JP" altLang="en-US" dirty="0">
                <a:solidFill>
                  <a:srgbClr val="000000"/>
                </a:solidFill>
                <a:latin typeface="ＭＳ Ｐ明朝" pitchFamily="18" charset="-128"/>
                <a:ea typeface="ＭＳ Ｐ明朝" pitchFamily="18" charset="-128"/>
              </a:rPr>
              <a:t>市</a:t>
            </a:r>
            <a:r>
              <a:rPr lang="ja-JP" altLang="ja-JP" dirty="0">
                <a:solidFill>
                  <a:srgbClr val="000000"/>
                </a:solidFill>
                <a:latin typeface="ＭＳ Ｐ明朝" pitchFamily="18" charset="-128"/>
                <a:ea typeface="ＭＳ Ｐ明朝" pitchFamily="18" charset="-128"/>
              </a:rPr>
              <a:t>長に申請して認定を受けるものとする。</a:t>
            </a: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08000" lvl="0" indent="-108000">
              <a:defRPr/>
            </a:pPr>
            <a:r>
              <a:rPr lang="ja-JP" altLang="ja-JP" dirty="0">
                <a:solidFill>
                  <a:srgbClr val="000000"/>
                </a:solidFill>
                <a:latin typeface="ＭＳ Ｐゴシック" panose="020B0600070205080204" pitchFamily="50" charset="-128"/>
              </a:rPr>
              <a:t>附則</a:t>
            </a:r>
          </a:p>
          <a:p>
            <a:pPr marL="108000" lvl="0" indent="-10800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上記協定の締結を証するため、本書２通を作成し、その１通を</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市</a:t>
            </a:r>
            <a:r>
              <a:rPr lang="ja-JP" altLang="ja-JP" dirty="0">
                <a:latin typeface="ＭＳ Ｐ明朝" pitchFamily="18" charset="-128"/>
                <a:ea typeface="ＭＳ Ｐ明朝" pitchFamily="18" charset="-128"/>
              </a:rPr>
              <a:t>長</a:t>
            </a:r>
            <a:r>
              <a:rPr lang="ja-JP" altLang="ja-JP" dirty="0">
                <a:solidFill>
                  <a:srgbClr val="000000"/>
                </a:solidFill>
                <a:latin typeface="ＭＳ Ｐ明朝" pitchFamily="18" charset="-128"/>
                <a:ea typeface="ＭＳ Ｐ明朝" pitchFamily="18" charset="-128"/>
              </a:rPr>
              <a:t>に提出し、他の１通を運</a:t>
            </a:r>
            <a:endParaRPr lang="en-US" altLang="ja-JP" dirty="0">
              <a:solidFill>
                <a:srgbClr val="000000"/>
              </a:solidFill>
              <a:latin typeface="ＭＳ Ｐ明朝" pitchFamily="18" charset="-128"/>
              <a:ea typeface="ＭＳ Ｐ明朝" pitchFamily="18" charset="-128"/>
            </a:endParaRPr>
          </a:p>
          <a:p>
            <a:pPr marL="108000" lvl="0" indent="-108000">
              <a:defRPr/>
            </a:pPr>
            <a:r>
              <a:rPr lang="ja-JP" altLang="ja-JP" dirty="0">
                <a:solidFill>
                  <a:srgbClr val="000000"/>
                </a:solidFill>
                <a:latin typeface="ＭＳ Ｐ明朝" pitchFamily="18" charset="-128"/>
                <a:ea typeface="ＭＳ Ｐ明朝" pitchFamily="18" charset="-128"/>
              </a:rPr>
              <a:t>営委員会会長が保管し、その写しを協定参加</a:t>
            </a:r>
            <a:r>
              <a:rPr lang="ja-JP" altLang="ja-JP" u="sng" dirty="0">
                <a:solidFill>
                  <a:srgbClr val="000000"/>
                </a:solidFill>
                <a:uFill>
                  <a:solidFill>
                    <a:srgbClr val="FF0000"/>
                  </a:solidFill>
                </a:uFill>
                <a:latin typeface="ＭＳ Ｐ明朝" pitchFamily="18" charset="-128"/>
                <a:ea typeface="ＭＳ Ｐ明朝" pitchFamily="18" charset="-128"/>
              </a:rPr>
              <a:t>集落</a:t>
            </a:r>
            <a:r>
              <a:rPr lang="ja-JP" altLang="ja-JP" dirty="0">
                <a:solidFill>
                  <a:srgbClr val="000000"/>
                </a:solidFill>
                <a:latin typeface="ＭＳ Ｐ明朝" pitchFamily="18" charset="-128"/>
                <a:ea typeface="ＭＳ Ｐ明朝" pitchFamily="18" charset="-128"/>
              </a:rPr>
              <a:t>及びその他の協定参加団体の代表が保管する。</a:t>
            </a:r>
            <a:endParaRPr lang="en-US" altLang="ja-JP" dirty="0">
              <a:solidFill>
                <a:srgbClr val="000000"/>
              </a:solidFill>
              <a:latin typeface="ＭＳ Ｐ明朝" pitchFamily="18" charset="-128"/>
              <a:ea typeface="ＭＳ Ｐ明朝" pitchFamily="18" charset="-128"/>
            </a:endParaRPr>
          </a:p>
        </p:txBody>
      </p:sp>
      <p:sp>
        <p:nvSpPr>
          <p:cNvPr id="9" name="正方形/長方形 8"/>
          <p:cNvSpPr/>
          <p:nvPr/>
        </p:nvSpPr>
        <p:spPr>
          <a:xfrm>
            <a:off x="764704" y="6249144"/>
            <a:ext cx="4158431"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spAutoFit/>
          </a:bodyPr>
          <a:lstStyle/>
          <a:p>
            <a:pPr fontAlgn="base">
              <a:spcBef>
                <a:spcPct val="0"/>
              </a:spcBef>
              <a:spcAft>
                <a:spcPct val="0"/>
              </a:spcAft>
              <a:defRPr/>
            </a:pPr>
            <a:r>
              <a:rPr lang="ja-JP" altLang="en-US" sz="1000" dirty="0">
                <a:solidFill>
                  <a:schemeClr val="tx1"/>
                </a:solidFill>
                <a:latin typeface="+mn-ea"/>
              </a:rPr>
              <a:t>土地改良区の管理する施設を資源向上活動の対象とする場合は、上記第</a:t>
            </a:r>
            <a:r>
              <a:rPr lang="en-US" altLang="ja-JP" sz="1000" dirty="0">
                <a:solidFill>
                  <a:schemeClr val="tx1"/>
                </a:solidFill>
                <a:latin typeface="+mn-ea"/>
              </a:rPr>
              <a:t>10</a:t>
            </a:r>
            <a:r>
              <a:rPr lang="ja-JP" altLang="en-US" sz="1000" dirty="0">
                <a:solidFill>
                  <a:schemeClr val="tx1"/>
                </a:solidFill>
                <a:latin typeface="+mn-ea"/>
              </a:rPr>
              <a:t>条第２項、第３中の「市」を「市又は土地改良区」に置き換えて下さい</a:t>
            </a:r>
            <a:r>
              <a:rPr lang="ja-JP" altLang="ja-JP" sz="1000" dirty="0">
                <a:solidFill>
                  <a:schemeClr val="tx1"/>
                </a:solidFill>
                <a:latin typeface="+mn-ea"/>
              </a:rPr>
              <a:t>。</a:t>
            </a:r>
            <a:endParaRPr lang="ja-JP" altLang="en-US" sz="1000" dirty="0">
              <a:solidFill>
                <a:schemeClr val="tx1"/>
              </a:solidFill>
              <a:latin typeface="+mn-ea"/>
            </a:endParaRPr>
          </a:p>
        </p:txBody>
      </p:sp>
      <p:sp>
        <p:nvSpPr>
          <p:cNvPr id="10" name="正方形/長方形 9"/>
          <p:cNvSpPr/>
          <p:nvPr/>
        </p:nvSpPr>
        <p:spPr>
          <a:xfrm>
            <a:off x="173722" y="8869594"/>
            <a:ext cx="608400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nchorCtr="0">
            <a:spAutoFit/>
          </a:bodyPr>
          <a:lstStyle/>
          <a:p>
            <a:pPr>
              <a:defRPr/>
            </a:pPr>
            <a:r>
              <a:rPr lang="ja-JP" altLang="en-US" sz="1000" dirty="0">
                <a:solidFill>
                  <a:schemeClr val="tx1"/>
                </a:solidFill>
                <a:latin typeface="+mn-ea"/>
              </a:rPr>
              <a:t>集落の構成員（個人）及びその他の団体の代表者を協定参加者とする場合は、上記附則の規定に代え、以下の内容の規定として下さい。</a:t>
            </a:r>
          </a:p>
          <a:p>
            <a:pPr>
              <a:defRPr/>
            </a:pPr>
            <a:endParaRPr lang="en-US" altLang="ja-JP" sz="1000" dirty="0">
              <a:solidFill>
                <a:schemeClr val="tx1"/>
              </a:solidFill>
              <a:latin typeface="+mn-ea"/>
            </a:endParaRPr>
          </a:p>
          <a:p>
            <a:pPr>
              <a:defRPr/>
            </a:pPr>
            <a:r>
              <a:rPr lang="ja-JP" altLang="en-US" sz="1000" dirty="0">
                <a:solidFill>
                  <a:schemeClr val="tx1"/>
                </a:solidFill>
                <a:latin typeface="+mn-ea"/>
              </a:rPr>
              <a:t>附則　上記協定の締結を証するため、本書２通を作成し、その１通を○○町長に提出し、他の１通を運営委員会会</a:t>
            </a:r>
            <a:endParaRPr lang="en-US" altLang="ja-JP" sz="1000" dirty="0">
              <a:solidFill>
                <a:schemeClr val="tx1"/>
              </a:solidFill>
              <a:latin typeface="+mn-ea"/>
            </a:endParaRPr>
          </a:p>
          <a:p>
            <a:pPr>
              <a:defRPr/>
            </a:pPr>
            <a:r>
              <a:rPr lang="ja-JP" altLang="en-US" sz="1000" dirty="0">
                <a:solidFill>
                  <a:schemeClr val="tx1"/>
                </a:solidFill>
                <a:latin typeface="+mn-ea"/>
              </a:rPr>
              <a:t>　　　長が保管し、その写しを協定参加集落の構成員及びその他の協定参加団体の代表が保管する。</a:t>
            </a:r>
            <a:endParaRPr lang="ja-JP" altLang="ja-JP" sz="1000" dirty="0">
              <a:solidFill>
                <a:schemeClr val="tx1"/>
              </a:solidFill>
              <a:latin typeface="+mn-ea"/>
            </a:endParaRPr>
          </a:p>
        </p:txBody>
      </p:sp>
      <p:sp>
        <p:nvSpPr>
          <p:cNvPr id="11" name="正方形/長方形 10"/>
          <p:cNvSpPr/>
          <p:nvPr/>
        </p:nvSpPr>
        <p:spPr>
          <a:xfrm>
            <a:off x="677162" y="7416139"/>
            <a:ext cx="608400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nchorCtr="0">
            <a:spAutoFit/>
          </a:bodyPr>
          <a:lstStyle/>
          <a:p>
            <a:pPr>
              <a:defRPr/>
            </a:pPr>
            <a:r>
              <a:rPr lang="ja-JP" altLang="en-US" sz="1000" dirty="0">
                <a:solidFill>
                  <a:schemeClr val="tx1"/>
                </a:solidFill>
                <a:latin typeface="+mn-ea"/>
              </a:rPr>
              <a:t>集落の</a:t>
            </a:r>
            <a:r>
              <a:rPr lang="ja-JP" altLang="en-US" sz="1000" u="sng" dirty="0">
                <a:solidFill>
                  <a:schemeClr val="tx1"/>
                </a:solidFill>
                <a:latin typeface="+mn-ea"/>
              </a:rPr>
              <a:t>構成員（個人）及びその他の団体の代表者を協定参加者とする場合</a:t>
            </a:r>
            <a:r>
              <a:rPr lang="ja-JP" altLang="en-US" sz="1000" dirty="0">
                <a:solidFill>
                  <a:schemeClr val="tx1"/>
                </a:solidFill>
                <a:latin typeface="+mn-ea"/>
              </a:rPr>
              <a:t>は、上記第</a:t>
            </a:r>
            <a:r>
              <a:rPr lang="en-US" altLang="ja-JP" sz="1000" dirty="0">
                <a:solidFill>
                  <a:schemeClr val="tx1"/>
                </a:solidFill>
                <a:latin typeface="+mn-ea"/>
              </a:rPr>
              <a:t>11</a:t>
            </a:r>
            <a:r>
              <a:rPr lang="ja-JP" altLang="en-US" sz="1000" dirty="0">
                <a:solidFill>
                  <a:schemeClr val="tx1"/>
                </a:solidFill>
                <a:latin typeface="+mn-ea"/>
              </a:rPr>
              <a:t>条の規定に代え、</a:t>
            </a:r>
            <a:r>
              <a:rPr lang="ja-JP" altLang="en-US" sz="1000" u="sng" dirty="0">
                <a:solidFill>
                  <a:schemeClr val="tx1"/>
                </a:solidFill>
                <a:latin typeface="+mn-ea"/>
              </a:rPr>
              <a:t>以下の内容</a:t>
            </a:r>
            <a:r>
              <a:rPr lang="ja-JP" altLang="en-US" sz="1000" dirty="0">
                <a:solidFill>
                  <a:schemeClr val="tx1"/>
                </a:solidFill>
                <a:latin typeface="+mn-ea"/>
              </a:rPr>
              <a:t>の規定として下さい。</a:t>
            </a:r>
          </a:p>
          <a:p>
            <a:pPr>
              <a:defRPr/>
            </a:pPr>
            <a:endParaRPr lang="en-US" altLang="ja-JP" sz="1000" dirty="0">
              <a:solidFill>
                <a:schemeClr val="tx1"/>
              </a:solidFill>
              <a:latin typeface="+mn-ea"/>
            </a:endParaRPr>
          </a:p>
          <a:p>
            <a:pPr>
              <a:defRPr/>
            </a:pPr>
            <a:r>
              <a:rPr lang="ja-JP" altLang="en-US" sz="1000" dirty="0">
                <a:solidFill>
                  <a:schemeClr val="tx1"/>
                </a:solidFill>
                <a:latin typeface="+mn-ea"/>
              </a:rPr>
              <a:t>第</a:t>
            </a:r>
            <a:r>
              <a:rPr lang="en-US" altLang="ja-JP" sz="1000" dirty="0">
                <a:solidFill>
                  <a:schemeClr val="tx1"/>
                </a:solidFill>
                <a:latin typeface="+mn-ea"/>
              </a:rPr>
              <a:t>11</a:t>
            </a:r>
            <a:r>
              <a:rPr lang="ja-JP" altLang="en-US" sz="1000" dirty="0">
                <a:solidFill>
                  <a:schemeClr val="tx1"/>
                </a:solidFill>
                <a:latin typeface="+mn-ea"/>
              </a:rPr>
              <a:t>条 この協定の内容を変更または廃止しようとする場合は、協定参加集落の構成員及びその他の協定参加団</a:t>
            </a:r>
            <a:endParaRPr lang="en-US" altLang="ja-JP" sz="1000" dirty="0">
              <a:solidFill>
                <a:schemeClr val="tx1"/>
              </a:solidFill>
              <a:latin typeface="+mn-ea"/>
            </a:endParaRPr>
          </a:p>
          <a:p>
            <a:pPr>
              <a:defRPr/>
            </a:pPr>
            <a:r>
              <a:rPr lang="ja-JP" altLang="en-US" sz="1000" dirty="0">
                <a:solidFill>
                  <a:schemeClr val="tx1"/>
                </a:solidFill>
                <a:latin typeface="+mn-ea"/>
              </a:rPr>
              <a:t>　 体全員の合意をもってその旨を定め、これを町長に申請して認定を受けるものとする。</a:t>
            </a:r>
          </a:p>
        </p:txBody>
      </p: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14" name="フリーフォーム 13"/>
          <p:cNvSpPr/>
          <p:nvPr/>
        </p:nvSpPr>
        <p:spPr>
          <a:xfrm>
            <a:off x="5013177" y="7204298"/>
            <a:ext cx="288032" cy="211841"/>
          </a:xfrm>
          <a:custGeom>
            <a:avLst/>
            <a:gdLst>
              <a:gd name="connsiteX0" fmla="*/ 0 w 460313"/>
              <a:gd name="connsiteY0" fmla="*/ 0 h 299220"/>
              <a:gd name="connsiteX1" fmla="*/ 85725 w 460313"/>
              <a:gd name="connsiteY1" fmla="*/ 104775 h 299220"/>
              <a:gd name="connsiteX2" fmla="*/ 400050 w 460313"/>
              <a:gd name="connsiteY2" fmla="*/ 228600 h 299220"/>
              <a:gd name="connsiteX3" fmla="*/ 457200 w 460313"/>
              <a:gd name="connsiteY3" fmla="*/ 295275 h 299220"/>
              <a:gd name="connsiteX4" fmla="*/ 447675 w 460313"/>
              <a:gd name="connsiteY4" fmla="*/ 285750 h 299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313" h="299220">
                <a:moveTo>
                  <a:pt x="0" y="0"/>
                </a:moveTo>
                <a:cubicBezTo>
                  <a:pt x="9525" y="33337"/>
                  <a:pt x="19050" y="66675"/>
                  <a:pt x="85725" y="104775"/>
                </a:cubicBezTo>
                <a:cubicBezTo>
                  <a:pt x="152400" y="142875"/>
                  <a:pt x="338137" y="196850"/>
                  <a:pt x="400050" y="228600"/>
                </a:cubicBezTo>
                <a:cubicBezTo>
                  <a:pt x="461963" y="260350"/>
                  <a:pt x="449263" y="285750"/>
                  <a:pt x="457200" y="295275"/>
                </a:cubicBezTo>
                <a:cubicBezTo>
                  <a:pt x="465137" y="304800"/>
                  <a:pt x="456406" y="295275"/>
                  <a:pt x="447675" y="2857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3316151" y="8671881"/>
            <a:ext cx="460313" cy="180000"/>
          </a:xfrm>
          <a:custGeom>
            <a:avLst/>
            <a:gdLst>
              <a:gd name="connsiteX0" fmla="*/ 0 w 460313"/>
              <a:gd name="connsiteY0" fmla="*/ 0 h 299220"/>
              <a:gd name="connsiteX1" fmla="*/ 85725 w 460313"/>
              <a:gd name="connsiteY1" fmla="*/ 104775 h 299220"/>
              <a:gd name="connsiteX2" fmla="*/ 400050 w 460313"/>
              <a:gd name="connsiteY2" fmla="*/ 228600 h 299220"/>
              <a:gd name="connsiteX3" fmla="*/ 457200 w 460313"/>
              <a:gd name="connsiteY3" fmla="*/ 295275 h 299220"/>
              <a:gd name="connsiteX4" fmla="*/ 447675 w 460313"/>
              <a:gd name="connsiteY4" fmla="*/ 285750 h 299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313" h="299220">
                <a:moveTo>
                  <a:pt x="0" y="0"/>
                </a:moveTo>
                <a:cubicBezTo>
                  <a:pt x="9525" y="33337"/>
                  <a:pt x="19050" y="66675"/>
                  <a:pt x="85725" y="104775"/>
                </a:cubicBezTo>
                <a:cubicBezTo>
                  <a:pt x="152400" y="142875"/>
                  <a:pt x="338137" y="196850"/>
                  <a:pt x="400050" y="228600"/>
                </a:cubicBezTo>
                <a:cubicBezTo>
                  <a:pt x="461963" y="260350"/>
                  <a:pt x="449263" y="285750"/>
                  <a:pt x="457200" y="295275"/>
                </a:cubicBezTo>
                <a:cubicBezTo>
                  <a:pt x="465137" y="304800"/>
                  <a:pt x="456406" y="295275"/>
                  <a:pt x="447675" y="2857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左大かっこ 16"/>
          <p:cNvSpPr/>
          <p:nvPr/>
        </p:nvSpPr>
        <p:spPr>
          <a:xfrm>
            <a:off x="294212" y="4658618"/>
            <a:ext cx="72352" cy="1476000"/>
          </a:xfrm>
          <a:prstGeom prst="leftBracket">
            <a:avLst>
              <a:gd name="adj" fmla="val 126816"/>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フリーフォーム 17"/>
          <p:cNvSpPr/>
          <p:nvPr/>
        </p:nvSpPr>
        <p:spPr>
          <a:xfrm>
            <a:off x="155599" y="5212080"/>
            <a:ext cx="591161" cy="1234440"/>
          </a:xfrm>
          <a:custGeom>
            <a:avLst/>
            <a:gdLst>
              <a:gd name="connsiteX0" fmla="*/ 591161 w 591161"/>
              <a:gd name="connsiteY0" fmla="*/ 1234440 h 1234440"/>
              <a:gd name="connsiteX1" fmla="*/ 88241 w 591161"/>
              <a:gd name="connsiteY1" fmla="*/ 1028700 h 1234440"/>
              <a:gd name="connsiteX2" fmla="*/ 4421 w 591161"/>
              <a:gd name="connsiteY2" fmla="*/ 220980 h 1234440"/>
              <a:gd name="connsiteX3" fmla="*/ 141581 w 591161"/>
              <a:gd name="connsiteY3" fmla="*/ 0 h 1234440"/>
            </a:gdLst>
            <a:ahLst/>
            <a:cxnLst>
              <a:cxn ang="0">
                <a:pos x="connsiteX0" y="connsiteY0"/>
              </a:cxn>
              <a:cxn ang="0">
                <a:pos x="connsiteX1" y="connsiteY1"/>
              </a:cxn>
              <a:cxn ang="0">
                <a:pos x="connsiteX2" y="connsiteY2"/>
              </a:cxn>
              <a:cxn ang="0">
                <a:pos x="connsiteX3" y="connsiteY3"/>
              </a:cxn>
            </a:cxnLst>
            <a:rect l="l" t="t" r="r" b="b"/>
            <a:pathLst>
              <a:path w="591161" h="1234440">
                <a:moveTo>
                  <a:pt x="591161" y="1234440"/>
                </a:moveTo>
                <a:cubicBezTo>
                  <a:pt x="388596" y="1216025"/>
                  <a:pt x="186031" y="1197610"/>
                  <a:pt x="88241" y="1028700"/>
                </a:cubicBezTo>
                <a:cubicBezTo>
                  <a:pt x="-9549" y="859790"/>
                  <a:pt x="-4469" y="392430"/>
                  <a:pt x="4421" y="220980"/>
                </a:cubicBezTo>
                <a:cubicBezTo>
                  <a:pt x="13311" y="49530"/>
                  <a:pt x="77446" y="24765"/>
                  <a:pt x="141581"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743136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正方形/長方形 79"/>
          <p:cNvSpPr/>
          <p:nvPr/>
        </p:nvSpPr>
        <p:spPr>
          <a:xfrm>
            <a:off x="188640" y="1171352"/>
            <a:ext cx="6444000"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pic>
        <p:nvPicPr>
          <p:cNvPr id="207" name="図 206"/>
          <p:cNvPicPr>
            <a:picLocks/>
          </p:cNvPicPr>
          <p:nvPr/>
        </p:nvPicPr>
        <p:blipFill>
          <a:blip r:embed="rId2" cstate="screen">
            <a:grayscl/>
            <a:extLst>
              <a:ext uri="{28A0092B-C50C-407E-A947-70E740481C1C}">
                <a14:useLocalDpi xmlns:a14="http://schemas.microsoft.com/office/drawing/2010/main"/>
              </a:ext>
            </a:extLst>
          </a:blip>
          <a:srcRect/>
          <a:stretch>
            <a:fillRect/>
          </a:stretch>
        </p:blipFill>
        <p:spPr bwMode="auto">
          <a:xfrm rot="16200000">
            <a:off x="-45948" y="2383253"/>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9" name="グループ化 258"/>
          <p:cNvGrpSpPr/>
          <p:nvPr/>
        </p:nvGrpSpPr>
        <p:grpSpPr>
          <a:xfrm>
            <a:off x="4143568" y="3164539"/>
            <a:ext cx="944100" cy="871155"/>
            <a:chOff x="7199366" y="4537905"/>
            <a:chExt cx="944100" cy="871155"/>
          </a:xfrm>
        </p:grpSpPr>
        <p:sp>
          <p:nvSpPr>
            <p:cNvPr id="260" name="フリーフォーム 259"/>
            <p:cNvSpPr/>
            <p:nvPr/>
          </p:nvSpPr>
          <p:spPr>
            <a:xfrm rot="16200000">
              <a:off x="7243983" y="4501422"/>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1" name="フリーフォーム 260"/>
            <p:cNvSpPr/>
            <p:nvPr/>
          </p:nvSpPr>
          <p:spPr>
            <a:xfrm rot="16200000">
              <a:off x="7235849" y="4509577"/>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grpSp>
        <p:nvGrpSpPr>
          <p:cNvPr id="262" name="グループ化 261"/>
          <p:cNvGrpSpPr>
            <a:grpSpLocks/>
          </p:cNvGrpSpPr>
          <p:nvPr/>
        </p:nvGrpSpPr>
        <p:grpSpPr bwMode="auto">
          <a:xfrm rot="16200000">
            <a:off x="1237538" y="1636451"/>
            <a:ext cx="364540" cy="379730"/>
            <a:chOff x="12525375" y="809625"/>
            <a:chExt cx="720000" cy="720000"/>
          </a:xfrm>
        </p:grpSpPr>
        <p:sp>
          <p:nvSpPr>
            <p:cNvPr id="263" name="円/楕円 262"/>
            <p:cNvSpPr/>
            <p:nvPr/>
          </p:nvSpPr>
          <p:spPr>
            <a:xfrm>
              <a:off x="12525375" y="809625"/>
              <a:ext cx="720000" cy="72000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4" name="二等辺三角形 263"/>
            <p:cNvSpPr/>
            <p:nvPr/>
          </p:nvSpPr>
          <p:spPr>
            <a:xfrm>
              <a:off x="12729699" y="809625"/>
              <a:ext cx="321081" cy="6816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sp>
        <p:nvSpPr>
          <p:cNvPr id="265" name="フリーフォーム 264"/>
          <p:cNvSpPr/>
          <p:nvPr/>
        </p:nvSpPr>
        <p:spPr>
          <a:xfrm rot="16200000">
            <a:off x="1146470" y="4039746"/>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6" name="フリーフォーム 265"/>
          <p:cNvSpPr/>
          <p:nvPr/>
        </p:nvSpPr>
        <p:spPr>
          <a:xfrm rot="16200000">
            <a:off x="1224025" y="3502756"/>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7" name="フリーフォーム 266"/>
          <p:cNvSpPr/>
          <p:nvPr/>
        </p:nvSpPr>
        <p:spPr>
          <a:xfrm rot="16200000">
            <a:off x="1895519" y="3789481"/>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8" name="フリーフォーム 267"/>
          <p:cNvSpPr/>
          <p:nvPr/>
        </p:nvSpPr>
        <p:spPr>
          <a:xfrm rot="16200000">
            <a:off x="2215360" y="4451008"/>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9" name="フリーフォーム 268"/>
          <p:cNvSpPr/>
          <p:nvPr/>
        </p:nvSpPr>
        <p:spPr>
          <a:xfrm rot="16200000">
            <a:off x="1729594" y="3095554"/>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0" name="フリーフォーム 269"/>
          <p:cNvSpPr/>
          <p:nvPr/>
        </p:nvSpPr>
        <p:spPr>
          <a:xfrm rot="16200000">
            <a:off x="2484282" y="2842544"/>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1" name="フリーフォーム 270"/>
          <p:cNvSpPr/>
          <p:nvPr/>
        </p:nvSpPr>
        <p:spPr>
          <a:xfrm rot="16200000">
            <a:off x="2799348" y="3413948"/>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2" name="フリーフォーム 271"/>
          <p:cNvSpPr/>
          <p:nvPr/>
        </p:nvSpPr>
        <p:spPr>
          <a:xfrm rot="16200000">
            <a:off x="2691578" y="4155613"/>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3" name="フリーフォーム 272"/>
          <p:cNvSpPr/>
          <p:nvPr/>
        </p:nvSpPr>
        <p:spPr>
          <a:xfrm rot="16200000">
            <a:off x="3676173" y="3316309"/>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4" name="フリーフォーム 273"/>
          <p:cNvSpPr/>
          <p:nvPr/>
        </p:nvSpPr>
        <p:spPr>
          <a:xfrm rot="16200000">
            <a:off x="3224059" y="2655111"/>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5" name="フリーフォーム 274"/>
          <p:cNvSpPr/>
          <p:nvPr/>
        </p:nvSpPr>
        <p:spPr>
          <a:xfrm rot="16200000">
            <a:off x="3844399" y="2649510"/>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6" name="フリーフォーム 275"/>
          <p:cNvSpPr/>
          <p:nvPr/>
        </p:nvSpPr>
        <p:spPr>
          <a:xfrm rot="16200000">
            <a:off x="4635947" y="3654357"/>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7" name="フリーフォーム 276"/>
          <p:cNvSpPr/>
          <p:nvPr/>
        </p:nvSpPr>
        <p:spPr>
          <a:xfrm rot="16200000">
            <a:off x="4898677" y="4380085"/>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8" name="フリーフォーム 277"/>
          <p:cNvSpPr/>
          <p:nvPr/>
        </p:nvSpPr>
        <p:spPr>
          <a:xfrm rot="10231231">
            <a:off x="4779380" y="3941751"/>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9" name="フリーフォーム 278"/>
          <p:cNvSpPr/>
          <p:nvPr/>
        </p:nvSpPr>
        <p:spPr>
          <a:xfrm rot="16200000">
            <a:off x="4732155" y="4445895"/>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0" name="フリーフォーム 279"/>
          <p:cNvSpPr/>
          <p:nvPr/>
        </p:nvSpPr>
        <p:spPr>
          <a:xfrm rot="620941">
            <a:off x="4923722" y="4737548"/>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1" name="フリーフォーム 280"/>
          <p:cNvSpPr/>
          <p:nvPr/>
        </p:nvSpPr>
        <p:spPr>
          <a:xfrm rot="620941">
            <a:off x="4648455" y="4833925"/>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2" name="フリーフォーム 281"/>
          <p:cNvSpPr/>
          <p:nvPr/>
        </p:nvSpPr>
        <p:spPr>
          <a:xfrm rot="620941">
            <a:off x="4060444" y="5671921"/>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3" name="フリーフォーム 282"/>
          <p:cNvSpPr/>
          <p:nvPr/>
        </p:nvSpPr>
        <p:spPr>
          <a:xfrm rot="620941">
            <a:off x="4973026" y="5779529"/>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4" name="フリーフォーム 283"/>
          <p:cNvSpPr/>
          <p:nvPr/>
        </p:nvSpPr>
        <p:spPr>
          <a:xfrm rot="620941">
            <a:off x="4751474" y="6806192"/>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5" name="フリーフォーム 284"/>
          <p:cNvSpPr/>
          <p:nvPr/>
        </p:nvSpPr>
        <p:spPr>
          <a:xfrm rot="620941">
            <a:off x="4081807" y="6538191"/>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6" name="フリーフォーム 285"/>
          <p:cNvSpPr/>
          <p:nvPr/>
        </p:nvSpPr>
        <p:spPr>
          <a:xfrm rot="16200000">
            <a:off x="4303800" y="5366665"/>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7" name="フリーフォーム 286"/>
          <p:cNvSpPr/>
          <p:nvPr/>
        </p:nvSpPr>
        <p:spPr>
          <a:xfrm rot="16200000">
            <a:off x="4125182" y="5482497"/>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8" name="フリーフォーム 287"/>
          <p:cNvSpPr/>
          <p:nvPr/>
        </p:nvSpPr>
        <p:spPr>
          <a:xfrm rot="16200000">
            <a:off x="3673976" y="5877053"/>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9" name="フリーフォーム 288"/>
          <p:cNvSpPr/>
          <p:nvPr/>
        </p:nvSpPr>
        <p:spPr>
          <a:xfrm rot="16200000">
            <a:off x="3413228" y="5925152"/>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0" name="フリーフォーム 289"/>
          <p:cNvSpPr/>
          <p:nvPr/>
        </p:nvSpPr>
        <p:spPr>
          <a:xfrm rot="620941">
            <a:off x="4699333" y="5876605"/>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1" name="フリーフォーム 290"/>
          <p:cNvSpPr/>
          <p:nvPr/>
        </p:nvSpPr>
        <p:spPr>
          <a:xfrm rot="16200000">
            <a:off x="3336015" y="3621566"/>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2" name="フリーフォーム 291"/>
          <p:cNvSpPr/>
          <p:nvPr/>
        </p:nvSpPr>
        <p:spPr>
          <a:xfrm rot="16200000">
            <a:off x="4523259" y="2412571"/>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3" name="フリーフォーム 292"/>
          <p:cNvSpPr/>
          <p:nvPr/>
        </p:nvSpPr>
        <p:spPr>
          <a:xfrm rot="16200000">
            <a:off x="3177114" y="2831755"/>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4" name="フリーフォーム 293"/>
          <p:cNvSpPr/>
          <p:nvPr/>
        </p:nvSpPr>
        <p:spPr>
          <a:xfrm rot="16200000">
            <a:off x="2960667" y="2121661"/>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5" name="フリーフォーム 294"/>
          <p:cNvSpPr/>
          <p:nvPr/>
        </p:nvSpPr>
        <p:spPr>
          <a:xfrm rot="16200000">
            <a:off x="4217149" y="5555260"/>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6" name="フリーフォーム 295"/>
          <p:cNvSpPr/>
          <p:nvPr/>
        </p:nvSpPr>
        <p:spPr>
          <a:xfrm rot="16200000">
            <a:off x="4584643" y="2343169"/>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7" name="フリーフォーム 296"/>
          <p:cNvSpPr/>
          <p:nvPr/>
        </p:nvSpPr>
        <p:spPr>
          <a:xfrm rot="16200000">
            <a:off x="1059027" y="3970766"/>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8" name="フリーフォーム 297"/>
          <p:cNvSpPr/>
          <p:nvPr/>
        </p:nvSpPr>
        <p:spPr>
          <a:xfrm rot="16200000">
            <a:off x="1367618" y="2822181"/>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9" name="フリーフォーム 298"/>
          <p:cNvSpPr/>
          <p:nvPr/>
        </p:nvSpPr>
        <p:spPr>
          <a:xfrm rot="16200000">
            <a:off x="2027134" y="4411252"/>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0" name="フリーフォーム 299"/>
          <p:cNvSpPr/>
          <p:nvPr/>
        </p:nvSpPr>
        <p:spPr>
          <a:xfrm rot="16200000">
            <a:off x="1131239" y="3337615"/>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1" name="フリーフォーム 300"/>
          <p:cNvSpPr/>
          <p:nvPr/>
        </p:nvSpPr>
        <p:spPr>
          <a:xfrm rot="16200000">
            <a:off x="2516485" y="4709697"/>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2" name="フリーフォーム 301"/>
          <p:cNvSpPr/>
          <p:nvPr/>
        </p:nvSpPr>
        <p:spPr>
          <a:xfrm rot="16200000">
            <a:off x="1815658" y="3737029"/>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3" name="フリーフォーム 302"/>
          <p:cNvSpPr/>
          <p:nvPr/>
        </p:nvSpPr>
        <p:spPr>
          <a:xfrm rot="16200000">
            <a:off x="2953888" y="4935514"/>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4" name="フリーフォーム 303"/>
          <p:cNvSpPr/>
          <p:nvPr/>
        </p:nvSpPr>
        <p:spPr>
          <a:xfrm rot="16200000">
            <a:off x="3856483" y="3840211"/>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5" name="フリーフォーム 304"/>
          <p:cNvSpPr/>
          <p:nvPr/>
        </p:nvSpPr>
        <p:spPr>
          <a:xfrm rot="16200000">
            <a:off x="3614400" y="4606157"/>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6" name="フリーフォーム 305"/>
          <p:cNvSpPr/>
          <p:nvPr/>
        </p:nvSpPr>
        <p:spPr>
          <a:xfrm rot="16200000">
            <a:off x="4199446" y="4268197"/>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7" name="フリーフォーム 306"/>
          <p:cNvSpPr/>
          <p:nvPr/>
        </p:nvSpPr>
        <p:spPr>
          <a:xfrm rot="16200000">
            <a:off x="4309812" y="5368927"/>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8" name="フリーフォーム 307"/>
          <p:cNvSpPr/>
          <p:nvPr/>
        </p:nvSpPr>
        <p:spPr>
          <a:xfrm rot="16200000">
            <a:off x="4206549" y="5592702"/>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9" name="フリーフォーム 308"/>
          <p:cNvSpPr/>
          <p:nvPr/>
        </p:nvSpPr>
        <p:spPr>
          <a:xfrm rot="16200000">
            <a:off x="4183248" y="5049929"/>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0" name="フリーフォーム 309"/>
          <p:cNvSpPr/>
          <p:nvPr/>
        </p:nvSpPr>
        <p:spPr>
          <a:xfrm rot="16200000">
            <a:off x="3592900" y="6525318"/>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1" name="フリーフォーム 310"/>
          <p:cNvSpPr/>
          <p:nvPr/>
        </p:nvSpPr>
        <p:spPr>
          <a:xfrm rot="16200000">
            <a:off x="3547297" y="6303578"/>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2" name="フリーフォーム 311"/>
          <p:cNvSpPr/>
          <p:nvPr/>
        </p:nvSpPr>
        <p:spPr>
          <a:xfrm rot="16200000">
            <a:off x="4178184" y="5988629"/>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3" name="フリーフォーム 312"/>
          <p:cNvSpPr/>
          <p:nvPr/>
        </p:nvSpPr>
        <p:spPr>
          <a:xfrm rot="16200000">
            <a:off x="3740712" y="5604880"/>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4" name="フリーフォーム 313"/>
          <p:cNvSpPr/>
          <p:nvPr/>
        </p:nvSpPr>
        <p:spPr>
          <a:xfrm rot="16200000">
            <a:off x="3859226" y="5690929"/>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5" name="フリーフォーム 314"/>
          <p:cNvSpPr/>
          <p:nvPr/>
        </p:nvSpPr>
        <p:spPr>
          <a:xfrm rot="16200000">
            <a:off x="3251582" y="5460041"/>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6" name="フリーフォーム 315"/>
          <p:cNvSpPr/>
          <p:nvPr/>
        </p:nvSpPr>
        <p:spPr>
          <a:xfrm rot="16200000">
            <a:off x="2954342" y="2096590"/>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7" name="フリーフォーム 316"/>
          <p:cNvSpPr/>
          <p:nvPr/>
        </p:nvSpPr>
        <p:spPr>
          <a:xfrm rot="16200000">
            <a:off x="4148372" y="2253840"/>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8" name="フリーフォーム 317"/>
          <p:cNvSpPr/>
          <p:nvPr/>
        </p:nvSpPr>
        <p:spPr>
          <a:xfrm rot="16200000">
            <a:off x="4370788" y="2607777"/>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9" name="フリーフォーム 318"/>
          <p:cNvSpPr/>
          <p:nvPr/>
        </p:nvSpPr>
        <p:spPr>
          <a:xfrm rot="16200000">
            <a:off x="4240180" y="3649261"/>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0" name="フリーフォーム 319"/>
          <p:cNvSpPr/>
          <p:nvPr/>
        </p:nvSpPr>
        <p:spPr>
          <a:xfrm rot="16200000">
            <a:off x="4689003" y="3694562"/>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1" name="フリーフォーム 320"/>
          <p:cNvSpPr/>
          <p:nvPr/>
        </p:nvSpPr>
        <p:spPr>
          <a:xfrm rot="16200000">
            <a:off x="4770955" y="4388060"/>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2" name="フリーフォーム 321"/>
          <p:cNvSpPr/>
          <p:nvPr/>
        </p:nvSpPr>
        <p:spPr>
          <a:xfrm rot="16200000">
            <a:off x="4503658" y="3236773"/>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3" name="フリーフォーム 322"/>
          <p:cNvSpPr/>
          <p:nvPr/>
        </p:nvSpPr>
        <p:spPr>
          <a:xfrm rot="16200000">
            <a:off x="4192203" y="3703382"/>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4" name="フリーフォーム 323"/>
          <p:cNvSpPr/>
          <p:nvPr/>
        </p:nvSpPr>
        <p:spPr>
          <a:xfrm rot="16200000">
            <a:off x="3535807" y="3048682"/>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5" name="フリーフォーム 324"/>
          <p:cNvSpPr/>
          <p:nvPr/>
        </p:nvSpPr>
        <p:spPr>
          <a:xfrm rot="16200000">
            <a:off x="2834149" y="3250783"/>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6" name="フリーフォーム 325"/>
          <p:cNvSpPr/>
          <p:nvPr/>
        </p:nvSpPr>
        <p:spPr>
          <a:xfrm rot="16200000">
            <a:off x="2716516" y="2614016"/>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7" name="フリーフォーム 326"/>
          <p:cNvSpPr/>
          <p:nvPr/>
        </p:nvSpPr>
        <p:spPr>
          <a:xfrm rot="16200000">
            <a:off x="3473414" y="2417487"/>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8" name="フリーフォーム 327"/>
          <p:cNvSpPr/>
          <p:nvPr/>
        </p:nvSpPr>
        <p:spPr>
          <a:xfrm rot="16200000">
            <a:off x="1951964" y="2887508"/>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9" name="フリーフォーム 328"/>
          <p:cNvSpPr/>
          <p:nvPr/>
        </p:nvSpPr>
        <p:spPr>
          <a:xfrm rot="16200000">
            <a:off x="4625680" y="5994794"/>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0" name="フリーフォーム 329"/>
          <p:cNvSpPr/>
          <p:nvPr/>
        </p:nvSpPr>
        <p:spPr>
          <a:xfrm rot="16200000">
            <a:off x="5667698" y="5855977"/>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1" name="フリーフォーム 330"/>
          <p:cNvSpPr/>
          <p:nvPr/>
        </p:nvSpPr>
        <p:spPr>
          <a:xfrm rot="16200000">
            <a:off x="5626197" y="6401812"/>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2" name="フリーフォーム 331"/>
          <p:cNvSpPr/>
          <p:nvPr/>
        </p:nvSpPr>
        <p:spPr>
          <a:xfrm rot="16200000">
            <a:off x="3792377" y="6064572"/>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3" name="フリーフォーム 332"/>
          <p:cNvSpPr/>
          <p:nvPr/>
        </p:nvSpPr>
        <p:spPr>
          <a:xfrm rot="16200000">
            <a:off x="5338134" y="4464217"/>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4" name="フリーフォーム 333"/>
          <p:cNvSpPr/>
          <p:nvPr/>
        </p:nvSpPr>
        <p:spPr>
          <a:xfrm rot="16200000">
            <a:off x="4910402" y="4784544"/>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5" name="フリーフォーム 334"/>
          <p:cNvSpPr/>
          <p:nvPr/>
        </p:nvSpPr>
        <p:spPr>
          <a:xfrm rot="16200000">
            <a:off x="4298170" y="6285824"/>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6" name="フリーフォーム 335"/>
          <p:cNvSpPr/>
          <p:nvPr/>
        </p:nvSpPr>
        <p:spPr>
          <a:xfrm rot="16200000">
            <a:off x="5673813" y="5752692"/>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7" name="フリーフォーム 336"/>
          <p:cNvSpPr/>
          <p:nvPr/>
        </p:nvSpPr>
        <p:spPr>
          <a:xfrm rot="16200000">
            <a:off x="5830767" y="5808386"/>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8" name="フリーフォーム 337"/>
          <p:cNvSpPr/>
          <p:nvPr/>
        </p:nvSpPr>
        <p:spPr>
          <a:xfrm rot="16200000">
            <a:off x="3681514" y="6412419"/>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9" name="フリーフォーム 338"/>
          <p:cNvSpPr/>
          <p:nvPr/>
        </p:nvSpPr>
        <p:spPr>
          <a:xfrm rot="16200000">
            <a:off x="3168559" y="6047366"/>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0" name="フリーフォーム 339"/>
          <p:cNvSpPr/>
          <p:nvPr/>
        </p:nvSpPr>
        <p:spPr>
          <a:xfrm rot="16200000">
            <a:off x="3570568" y="6054465"/>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フリーフォーム 340"/>
          <p:cNvSpPr/>
          <p:nvPr/>
        </p:nvSpPr>
        <p:spPr>
          <a:xfrm rot="16200000">
            <a:off x="3810548" y="5994711"/>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2" name="フリーフォーム 341"/>
          <p:cNvSpPr/>
          <p:nvPr/>
        </p:nvSpPr>
        <p:spPr>
          <a:xfrm rot="1646507">
            <a:off x="4306955" y="4642246"/>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3" name="フリーフォーム 342"/>
          <p:cNvSpPr/>
          <p:nvPr/>
        </p:nvSpPr>
        <p:spPr>
          <a:xfrm rot="1646507">
            <a:off x="4012422" y="5428362"/>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4" name="フリーフォーム 343"/>
          <p:cNvSpPr/>
          <p:nvPr/>
        </p:nvSpPr>
        <p:spPr>
          <a:xfrm rot="1646507">
            <a:off x="4175546" y="5212300"/>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5" name="フリーフォーム 344"/>
          <p:cNvSpPr/>
          <p:nvPr/>
        </p:nvSpPr>
        <p:spPr>
          <a:xfrm rot="1646507">
            <a:off x="4224428" y="5077289"/>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6" name="フリーフォーム 345"/>
          <p:cNvSpPr/>
          <p:nvPr/>
        </p:nvSpPr>
        <p:spPr>
          <a:xfrm rot="1646507">
            <a:off x="4196808" y="4939144"/>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7" name="フリーフォーム 346"/>
          <p:cNvSpPr/>
          <p:nvPr/>
        </p:nvSpPr>
        <p:spPr>
          <a:xfrm rot="1646507">
            <a:off x="4257796" y="4836625"/>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8" name="フリーフォーム 347"/>
          <p:cNvSpPr/>
          <p:nvPr/>
        </p:nvSpPr>
        <p:spPr>
          <a:xfrm rot="1646507">
            <a:off x="4154825" y="4838257"/>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9" name="フリーフォーム 348"/>
          <p:cNvSpPr/>
          <p:nvPr/>
        </p:nvSpPr>
        <p:spPr>
          <a:xfrm rot="1646507">
            <a:off x="4030513" y="4692745"/>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0" name="フリーフォーム 349"/>
          <p:cNvSpPr/>
          <p:nvPr/>
        </p:nvSpPr>
        <p:spPr>
          <a:xfrm rot="1646507">
            <a:off x="3958143" y="4578446"/>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1" name="フリーフォーム 350"/>
          <p:cNvSpPr/>
          <p:nvPr/>
        </p:nvSpPr>
        <p:spPr>
          <a:xfrm rot="1646507">
            <a:off x="3931941" y="4504802"/>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2" name="フリーフォーム 351"/>
          <p:cNvSpPr/>
          <p:nvPr/>
        </p:nvSpPr>
        <p:spPr>
          <a:xfrm rot="1646507">
            <a:off x="3557271" y="4326190"/>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3" name="フリーフォーム 352"/>
          <p:cNvSpPr/>
          <p:nvPr/>
        </p:nvSpPr>
        <p:spPr>
          <a:xfrm rot="1646507">
            <a:off x="3677401" y="4381920"/>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4" name="フリーフォーム 353"/>
          <p:cNvSpPr/>
          <p:nvPr/>
        </p:nvSpPr>
        <p:spPr>
          <a:xfrm rot="16200000">
            <a:off x="3322968" y="4870246"/>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5" name="フリーフォーム 354"/>
          <p:cNvSpPr/>
          <p:nvPr/>
        </p:nvSpPr>
        <p:spPr>
          <a:xfrm rot="16200000">
            <a:off x="3371745" y="4063077"/>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6" name="フリーフォーム 355"/>
          <p:cNvSpPr/>
          <p:nvPr/>
        </p:nvSpPr>
        <p:spPr>
          <a:xfrm rot="16200000">
            <a:off x="3332316" y="4479858"/>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7" name="フリーフォーム 356"/>
          <p:cNvSpPr/>
          <p:nvPr/>
        </p:nvSpPr>
        <p:spPr>
          <a:xfrm rot="16200000">
            <a:off x="1369176" y="2841459"/>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8" name="フリーフォーム 357"/>
          <p:cNvSpPr/>
          <p:nvPr/>
        </p:nvSpPr>
        <p:spPr>
          <a:xfrm rot="16200000">
            <a:off x="1702750" y="3263634"/>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9" name="フリーフォーム 358"/>
          <p:cNvSpPr/>
          <p:nvPr/>
        </p:nvSpPr>
        <p:spPr>
          <a:xfrm rot="16200000">
            <a:off x="1529178" y="4627281"/>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60" name="フリーフォーム 359"/>
          <p:cNvSpPr/>
          <p:nvPr/>
        </p:nvSpPr>
        <p:spPr>
          <a:xfrm rot="16200000">
            <a:off x="1743423" y="4504925"/>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1" name="フリーフォーム 360"/>
          <p:cNvSpPr/>
          <p:nvPr/>
        </p:nvSpPr>
        <p:spPr>
          <a:xfrm rot="16200000">
            <a:off x="1065276" y="3960512"/>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2" name="フリーフォーム 361"/>
          <p:cNvSpPr/>
          <p:nvPr/>
        </p:nvSpPr>
        <p:spPr>
          <a:xfrm rot="16200000">
            <a:off x="1913977" y="4029566"/>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3" name="フリーフォーム 362"/>
          <p:cNvSpPr/>
          <p:nvPr/>
        </p:nvSpPr>
        <p:spPr>
          <a:xfrm rot="16200000">
            <a:off x="2849002" y="3236101"/>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4" name="フリーフォーム 363"/>
          <p:cNvSpPr/>
          <p:nvPr/>
        </p:nvSpPr>
        <p:spPr>
          <a:xfrm rot="16200000">
            <a:off x="4634125" y="3636913"/>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5" name="フリーフォーム 364"/>
          <p:cNvSpPr/>
          <p:nvPr/>
        </p:nvSpPr>
        <p:spPr>
          <a:xfrm rot="16200000">
            <a:off x="4329919" y="3564328"/>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6" name="フリーフォーム 365"/>
          <p:cNvSpPr/>
          <p:nvPr/>
        </p:nvSpPr>
        <p:spPr>
          <a:xfrm rot="16200000">
            <a:off x="4005093" y="5594668"/>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7" name="フリーフォーム 366"/>
          <p:cNvSpPr/>
          <p:nvPr/>
        </p:nvSpPr>
        <p:spPr>
          <a:xfrm rot="16200000">
            <a:off x="5244020" y="5276645"/>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8" name="フリーフォーム 367"/>
          <p:cNvSpPr/>
          <p:nvPr/>
        </p:nvSpPr>
        <p:spPr>
          <a:xfrm rot="16200000">
            <a:off x="3474735" y="5790018"/>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9" name="フリーフォーム 368"/>
          <p:cNvSpPr/>
          <p:nvPr/>
        </p:nvSpPr>
        <p:spPr>
          <a:xfrm rot="16200000">
            <a:off x="4422686" y="6224501"/>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0" name="フリーフォーム 369"/>
          <p:cNvSpPr/>
          <p:nvPr/>
        </p:nvSpPr>
        <p:spPr>
          <a:xfrm rot="16200000">
            <a:off x="3713368" y="5967890"/>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1" name="フリーフォーム 370"/>
          <p:cNvSpPr/>
          <p:nvPr/>
        </p:nvSpPr>
        <p:spPr>
          <a:xfrm rot="16200000">
            <a:off x="3582438" y="6044549"/>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371"/>
          <p:cNvSpPr/>
          <p:nvPr/>
        </p:nvSpPr>
        <p:spPr>
          <a:xfrm rot="16200000">
            <a:off x="3960428" y="5662584"/>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3" name="円/楕円 124"/>
          <p:cNvSpPr/>
          <p:nvPr/>
        </p:nvSpPr>
        <p:spPr>
          <a:xfrm rot="16200000">
            <a:off x="894021" y="2535451"/>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cxnSp>
        <p:nvCxnSpPr>
          <p:cNvPr id="374" name="直線コネクタ 373"/>
          <p:cNvCxnSpPr>
            <a:stCxn id="26" idx="2"/>
            <a:endCxn id="419" idx="0"/>
          </p:cNvCxnSpPr>
          <p:nvPr/>
        </p:nvCxnSpPr>
        <p:spPr>
          <a:xfrm flipV="1">
            <a:off x="3403233" y="2095335"/>
            <a:ext cx="584246" cy="19665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75" name="グループ化 374"/>
          <p:cNvGrpSpPr/>
          <p:nvPr/>
        </p:nvGrpSpPr>
        <p:grpSpPr>
          <a:xfrm>
            <a:off x="1467801" y="6803987"/>
            <a:ext cx="2364662" cy="1786003"/>
            <a:chOff x="3550168" y="5385045"/>
            <a:chExt cx="2364662" cy="1786003"/>
          </a:xfrm>
        </p:grpSpPr>
        <p:sp>
          <p:nvSpPr>
            <p:cNvPr id="376" name="Rectangle 108"/>
            <p:cNvSpPr>
              <a:spLocks noChangeArrowheads="1"/>
            </p:cNvSpPr>
            <p:nvPr/>
          </p:nvSpPr>
          <p:spPr bwMode="auto">
            <a:xfrm rot="16200000">
              <a:off x="3839498" y="5095718"/>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377" name="Rectangle 109"/>
            <p:cNvSpPr>
              <a:spLocks noChangeArrowheads="1"/>
            </p:cNvSpPr>
            <p:nvPr/>
          </p:nvSpPr>
          <p:spPr bwMode="auto">
            <a:xfrm rot="16200000">
              <a:off x="3050787"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78" name="Rectangle 110"/>
            <p:cNvSpPr>
              <a:spLocks noChangeArrowheads="1"/>
            </p:cNvSpPr>
            <p:nvPr/>
          </p:nvSpPr>
          <p:spPr bwMode="auto">
            <a:xfrm rot="16200000">
              <a:off x="357561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79" name="Rectangle 111"/>
            <p:cNvSpPr>
              <a:spLocks noChangeArrowheads="1"/>
            </p:cNvSpPr>
            <p:nvPr/>
          </p:nvSpPr>
          <p:spPr bwMode="auto">
            <a:xfrm rot="16200000">
              <a:off x="4100439"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80" name="Rectangle 112"/>
            <p:cNvSpPr>
              <a:spLocks noChangeArrowheads="1"/>
            </p:cNvSpPr>
            <p:nvPr/>
          </p:nvSpPr>
          <p:spPr bwMode="auto">
            <a:xfrm rot="16200000">
              <a:off x="462526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81" name="Line 113"/>
            <p:cNvSpPr>
              <a:spLocks noChangeShapeType="1"/>
            </p:cNvSpPr>
            <p:nvPr/>
          </p:nvSpPr>
          <p:spPr bwMode="auto">
            <a:xfrm rot="16200000">
              <a:off x="4863706" y="5375757"/>
              <a:ext cx="0" cy="2102248"/>
            </a:xfrm>
            <a:prstGeom prst="line">
              <a:avLst/>
            </a:prstGeom>
            <a:noFill/>
            <a:ln w="12700">
              <a:solidFill>
                <a:srgbClr val="000000"/>
              </a:solidFill>
              <a:round/>
              <a:headEnd/>
              <a:tailEnd/>
            </a:ln>
          </p:spPr>
          <p:txBody>
            <a:bodyPr/>
            <a:lstStyle/>
            <a:p>
              <a:endParaRPr lang="ja-JP" altLang="en-US"/>
            </a:p>
          </p:txBody>
        </p:sp>
        <p:sp>
          <p:nvSpPr>
            <p:cNvPr id="382" name="AutoShape 114"/>
            <p:cNvSpPr>
              <a:spLocks noChangeArrowheads="1"/>
            </p:cNvSpPr>
            <p:nvPr/>
          </p:nvSpPr>
          <p:spPr bwMode="auto">
            <a:xfrm rot="16200000">
              <a:off x="3646121" y="6736904"/>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383" name="AutoShape 115"/>
            <p:cNvSpPr>
              <a:spLocks noChangeArrowheads="1"/>
            </p:cNvSpPr>
            <p:nvPr/>
          </p:nvSpPr>
          <p:spPr bwMode="auto">
            <a:xfrm rot="16200000">
              <a:off x="4695771" y="6736904"/>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384" name="AutoShape 116" descr="ひし形 (枠のみ)"/>
            <p:cNvSpPr>
              <a:spLocks noChangeArrowheads="1"/>
            </p:cNvSpPr>
            <p:nvPr/>
          </p:nvSpPr>
          <p:spPr bwMode="auto">
            <a:xfrm rot="16200000">
              <a:off x="4958185" y="6736904"/>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385" name="AutoShape 117" descr="ひし形 (枠のみ)"/>
            <p:cNvSpPr>
              <a:spLocks noChangeArrowheads="1"/>
            </p:cNvSpPr>
            <p:nvPr/>
          </p:nvSpPr>
          <p:spPr bwMode="auto">
            <a:xfrm rot="16200000">
              <a:off x="5220597" y="6736904"/>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386" name="Line 119"/>
            <p:cNvSpPr>
              <a:spLocks noChangeShapeType="1"/>
            </p:cNvSpPr>
            <p:nvPr/>
          </p:nvSpPr>
          <p:spPr bwMode="auto">
            <a:xfrm rot="16200000">
              <a:off x="3908534" y="6795421"/>
              <a:ext cx="595333" cy="0"/>
            </a:xfrm>
            <a:prstGeom prst="line">
              <a:avLst/>
            </a:prstGeom>
            <a:noFill/>
            <a:ln w="31750">
              <a:solidFill>
                <a:srgbClr val="0000FF"/>
              </a:solidFill>
              <a:round/>
              <a:headEnd/>
              <a:tailEnd/>
            </a:ln>
          </p:spPr>
          <p:txBody>
            <a:bodyPr/>
            <a:lstStyle/>
            <a:p>
              <a:endParaRPr lang="ja-JP" altLang="en-US"/>
            </a:p>
          </p:txBody>
        </p:sp>
        <p:sp>
          <p:nvSpPr>
            <p:cNvPr id="387" name="Line 120"/>
            <p:cNvSpPr>
              <a:spLocks noChangeShapeType="1"/>
            </p:cNvSpPr>
            <p:nvPr/>
          </p:nvSpPr>
          <p:spPr bwMode="auto">
            <a:xfrm rot="16200000">
              <a:off x="4170946" y="6795421"/>
              <a:ext cx="595333" cy="0"/>
            </a:xfrm>
            <a:prstGeom prst="line">
              <a:avLst/>
            </a:prstGeom>
            <a:noFill/>
            <a:ln w="25400">
              <a:solidFill>
                <a:srgbClr val="FF0000"/>
              </a:solidFill>
              <a:prstDash val="sysDot"/>
              <a:round/>
              <a:headEnd/>
              <a:tailEnd/>
            </a:ln>
          </p:spPr>
          <p:txBody>
            <a:bodyPr/>
            <a:lstStyle/>
            <a:p>
              <a:endParaRPr lang="ja-JP" altLang="en-US"/>
            </a:p>
          </p:txBody>
        </p:sp>
        <p:sp>
          <p:nvSpPr>
            <p:cNvPr id="388" name="Line 121"/>
            <p:cNvSpPr>
              <a:spLocks noChangeShapeType="1"/>
            </p:cNvSpPr>
            <p:nvPr/>
          </p:nvSpPr>
          <p:spPr bwMode="auto">
            <a:xfrm rot="16200000">
              <a:off x="4433360" y="6795421"/>
              <a:ext cx="595333" cy="0"/>
            </a:xfrm>
            <a:prstGeom prst="line">
              <a:avLst/>
            </a:prstGeom>
            <a:noFill/>
            <a:ln w="25400">
              <a:solidFill>
                <a:srgbClr val="993300"/>
              </a:solidFill>
              <a:round/>
              <a:headEnd/>
              <a:tailEnd/>
            </a:ln>
          </p:spPr>
          <p:txBody>
            <a:bodyPr/>
            <a:lstStyle/>
            <a:p>
              <a:endParaRPr lang="ja-JP" altLang="en-US"/>
            </a:p>
          </p:txBody>
        </p:sp>
        <p:sp>
          <p:nvSpPr>
            <p:cNvPr id="389" name="AutoShape 122"/>
            <p:cNvSpPr>
              <a:spLocks noChangeArrowheads="1"/>
            </p:cNvSpPr>
            <p:nvPr/>
          </p:nvSpPr>
          <p:spPr bwMode="auto">
            <a:xfrm rot="16200000">
              <a:off x="2795725" y="6160225"/>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390" name="AutoShape 123"/>
            <p:cNvSpPr>
              <a:spLocks noChangeArrowheads="1"/>
            </p:cNvSpPr>
            <p:nvPr/>
          </p:nvSpPr>
          <p:spPr bwMode="auto">
            <a:xfrm rot="16200000">
              <a:off x="3443342"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391" name="AutoShape 124"/>
            <p:cNvSpPr>
              <a:spLocks noChangeArrowheads="1"/>
            </p:cNvSpPr>
            <p:nvPr/>
          </p:nvSpPr>
          <p:spPr bwMode="auto">
            <a:xfrm rot="16200000">
              <a:off x="3705755"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392" name="AutoShape 125"/>
            <p:cNvSpPr>
              <a:spLocks noChangeArrowheads="1"/>
            </p:cNvSpPr>
            <p:nvPr/>
          </p:nvSpPr>
          <p:spPr bwMode="auto">
            <a:xfrm rot="16200000">
              <a:off x="3958327"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393" name="AutoShape 126"/>
            <p:cNvSpPr>
              <a:spLocks noChangeArrowheads="1"/>
            </p:cNvSpPr>
            <p:nvPr/>
          </p:nvSpPr>
          <p:spPr bwMode="auto">
            <a:xfrm rot="16200000">
              <a:off x="4220740"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394" name="AutoShape 127"/>
            <p:cNvSpPr>
              <a:spLocks noChangeArrowheads="1"/>
            </p:cNvSpPr>
            <p:nvPr/>
          </p:nvSpPr>
          <p:spPr bwMode="auto">
            <a:xfrm rot="16200000">
              <a:off x="4483153"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395" name="AutoShape 128"/>
            <p:cNvSpPr>
              <a:spLocks noChangeArrowheads="1"/>
            </p:cNvSpPr>
            <p:nvPr/>
          </p:nvSpPr>
          <p:spPr bwMode="auto">
            <a:xfrm rot="16200000">
              <a:off x="4745566"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396" name="AutoShape 129"/>
            <p:cNvSpPr>
              <a:spLocks noChangeArrowheads="1"/>
            </p:cNvSpPr>
            <p:nvPr/>
          </p:nvSpPr>
          <p:spPr bwMode="auto">
            <a:xfrm rot="16200000">
              <a:off x="5007978"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397" name="Rectangle 112"/>
            <p:cNvSpPr>
              <a:spLocks noChangeArrowheads="1"/>
            </p:cNvSpPr>
            <p:nvPr/>
          </p:nvSpPr>
          <p:spPr bwMode="auto">
            <a:xfrm rot="16200000">
              <a:off x="4890622" y="6146839"/>
              <a:ext cx="1786000" cy="262412"/>
            </a:xfrm>
            <a:prstGeom prst="rect">
              <a:avLst/>
            </a:prstGeom>
            <a:noFill/>
            <a:ln w="12700">
              <a:solidFill>
                <a:srgbClr val="000000"/>
              </a:solidFill>
              <a:miter lim="800000"/>
              <a:headEnd/>
              <a:tailEnd/>
            </a:ln>
          </p:spPr>
          <p:txBody>
            <a:bodyPr/>
            <a:lstStyle/>
            <a:p>
              <a:endParaRPr lang="ja-JP" altLang="en-US"/>
            </a:p>
          </p:txBody>
        </p:sp>
        <p:sp>
          <p:nvSpPr>
            <p:cNvPr id="398" name="AutoShape 129"/>
            <p:cNvSpPr>
              <a:spLocks noChangeArrowheads="1"/>
            </p:cNvSpPr>
            <p:nvPr/>
          </p:nvSpPr>
          <p:spPr bwMode="auto">
            <a:xfrm rot="16200000">
              <a:off x="5269137" y="5791421"/>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399" name="正方形/長方形 398"/>
            <p:cNvSpPr/>
            <p:nvPr/>
          </p:nvSpPr>
          <p:spPr>
            <a:xfrm>
              <a:off x="5708964" y="6497754"/>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0" name="角丸四角形 399"/>
          <p:cNvSpPr/>
          <p:nvPr/>
        </p:nvSpPr>
        <p:spPr>
          <a:xfrm rot="5157381">
            <a:off x="3681626" y="5816318"/>
            <a:ext cx="181013" cy="93526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角丸四角形 400"/>
          <p:cNvSpPr/>
          <p:nvPr/>
        </p:nvSpPr>
        <p:spPr>
          <a:xfrm rot="21281244">
            <a:off x="4452772" y="7200378"/>
            <a:ext cx="191467" cy="389429"/>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Rectangle 53"/>
          <p:cNvSpPr>
            <a:spLocks noChangeArrowheads="1"/>
          </p:cNvSpPr>
          <p:nvPr/>
        </p:nvSpPr>
        <p:spPr bwMode="auto">
          <a:xfrm rot="16200000">
            <a:off x="2037615" y="5914655"/>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403" name="直線コネクタ 402"/>
          <p:cNvCxnSpPr>
            <a:stCxn id="402" idx="2"/>
            <a:endCxn id="400" idx="3"/>
          </p:cNvCxnSpPr>
          <p:nvPr/>
        </p:nvCxnSpPr>
        <p:spPr>
          <a:xfrm>
            <a:off x="2898600" y="6076655"/>
            <a:ext cx="879915" cy="29757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p:cNvCxnSpPr>
            <a:stCxn id="411" idx="2"/>
          </p:cNvCxnSpPr>
          <p:nvPr/>
        </p:nvCxnSpPr>
        <p:spPr>
          <a:xfrm>
            <a:off x="5652665" y="7704517"/>
            <a:ext cx="471762" cy="279418"/>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5" name="直線コネクタ 404"/>
          <p:cNvCxnSpPr>
            <a:stCxn id="401" idx="2"/>
          </p:cNvCxnSpPr>
          <p:nvPr/>
        </p:nvCxnSpPr>
        <p:spPr>
          <a:xfrm>
            <a:off x="4566535" y="7588971"/>
            <a:ext cx="194824" cy="72450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6" name="直線コネクタ 405"/>
          <p:cNvCxnSpPr/>
          <p:nvPr/>
        </p:nvCxnSpPr>
        <p:spPr>
          <a:xfrm>
            <a:off x="660440" y="1685929"/>
            <a:ext cx="0" cy="16155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7" name="Rectangle 53"/>
          <p:cNvSpPr>
            <a:spLocks noChangeArrowheads="1"/>
          </p:cNvSpPr>
          <p:nvPr/>
        </p:nvSpPr>
        <p:spPr bwMode="auto">
          <a:xfrm rot="16200000">
            <a:off x="-232820" y="7921846"/>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（別紙）</a:t>
            </a:r>
            <a:endParaRPr lang="en-US" altLang="ja-JP" sz="1100" dirty="0">
              <a:solidFill>
                <a:srgbClr val="000000"/>
              </a:solidFill>
            </a:endParaRPr>
          </a:p>
          <a:p>
            <a:pPr defTabSz="936625" fontAlgn="base">
              <a:spcBef>
                <a:spcPct val="0"/>
              </a:spcBef>
              <a:spcAft>
                <a:spcPct val="0"/>
              </a:spcAft>
              <a:defRPr/>
            </a:pPr>
            <a:r>
              <a:rPr lang="ja-JP" altLang="en-US" sz="1100" dirty="0">
                <a:solidFill>
                  <a:srgbClr val="000000"/>
                </a:solidFill>
              </a:rPr>
              <a:t>認定対象区域図面</a:t>
            </a:r>
          </a:p>
        </p:txBody>
      </p:sp>
      <p:cxnSp>
        <p:nvCxnSpPr>
          <p:cNvPr id="408" name="直線コネクタ 407"/>
          <p:cNvCxnSpPr/>
          <p:nvPr/>
        </p:nvCxnSpPr>
        <p:spPr>
          <a:xfrm flipV="1">
            <a:off x="1249773" y="3617628"/>
            <a:ext cx="510729" cy="148754"/>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09" name="直線コネクタ 408"/>
          <p:cNvCxnSpPr/>
          <p:nvPr/>
        </p:nvCxnSpPr>
        <p:spPr>
          <a:xfrm flipV="1">
            <a:off x="1819863" y="2887985"/>
            <a:ext cx="2601580" cy="739599"/>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10" name="直線コネクタ 409"/>
          <p:cNvCxnSpPr/>
          <p:nvPr/>
        </p:nvCxnSpPr>
        <p:spPr>
          <a:xfrm flipV="1">
            <a:off x="1326611" y="3716896"/>
            <a:ext cx="2886637" cy="813833"/>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411" name="角丸四角形 410"/>
          <p:cNvSpPr/>
          <p:nvPr/>
        </p:nvSpPr>
        <p:spPr>
          <a:xfrm rot="21281244">
            <a:off x="5470232" y="5835779"/>
            <a:ext cx="191467" cy="187276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正方形/長方形 411"/>
          <p:cNvSpPr/>
          <p:nvPr/>
        </p:nvSpPr>
        <p:spPr>
          <a:xfrm>
            <a:off x="760426" y="1496616"/>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Rectangle 53"/>
          <p:cNvSpPr>
            <a:spLocks noChangeArrowheads="1"/>
          </p:cNvSpPr>
          <p:nvPr/>
        </p:nvSpPr>
        <p:spPr bwMode="auto">
          <a:xfrm rot="16200000">
            <a:off x="-248344" y="2365672"/>
            <a:ext cx="1584176" cy="153888"/>
          </a:xfrm>
          <a:prstGeom prst="rect">
            <a:avLst/>
          </a:prstGeom>
          <a:noFill/>
          <a:ln w="12700">
            <a:noFill/>
            <a:miter lim="800000"/>
            <a:headEnd/>
            <a:tailEnd/>
          </a:ln>
        </p:spPr>
        <p:txBody>
          <a:bodyPr lIns="0" tIns="0" rIns="0" bIns="0" anchor="ctr">
            <a:spAutoFit/>
          </a:bodyPr>
          <a:lstStyle/>
          <a:p>
            <a:pPr defTabSz="936625" fontAlgn="base">
              <a:spcBef>
                <a:spcPct val="0"/>
              </a:spcBef>
              <a:spcAft>
                <a:spcPct val="0"/>
              </a:spcAft>
              <a:defRPr/>
            </a:pPr>
            <a:r>
              <a:rPr lang="ja-JP" altLang="en-US" sz="1000" dirty="0">
                <a:solidFill>
                  <a:srgbClr val="000000"/>
                </a:solidFill>
              </a:rPr>
              <a:t>組織名：○○○○広域協定</a:t>
            </a:r>
            <a:endParaRPr lang="en-US" altLang="ja-JP" sz="1000" dirty="0">
              <a:solidFill>
                <a:srgbClr val="000000"/>
              </a:solidFill>
            </a:endParaRPr>
          </a:p>
        </p:txBody>
      </p:sp>
      <p:sp>
        <p:nvSpPr>
          <p:cNvPr id="415" name="フリーフォーム 414"/>
          <p:cNvSpPr/>
          <p:nvPr/>
        </p:nvSpPr>
        <p:spPr>
          <a:xfrm>
            <a:off x="4396363" y="2495958"/>
            <a:ext cx="304800" cy="676275"/>
          </a:xfrm>
          <a:custGeom>
            <a:avLst/>
            <a:gdLst>
              <a:gd name="connsiteX0" fmla="*/ 304800 w 304800"/>
              <a:gd name="connsiteY0" fmla="*/ 676275 h 676275"/>
              <a:gd name="connsiteX1" fmla="*/ 261937 w 304800"/>
              <a:gd name="connsiteY1" fmla="*/ 490538 h 676275"/>
              <a:gd name="connsiteX2" fmla="*/ 166687 w 304800"/>
              <a:gd name="connsiteY2" fmla="*/ 257175 h 676275"/>
              <a:gd name="connsiteX3" fmla="*/ 0 w 304800"/>
              <a:gd name="connsiteY3" fmla="*/ 0 h 676275"/>
            </a:gdLst>
            <a:ahLst/>
            <a:cxnLst>
              <a:cxn ang="0">
                <a:pos x="connsiteX0" y="connsiteY0"/>
              </a:cxn>
              <a:cxn ang="0">
                <a:pos x="connsiteX1" y="connsiteY1"/>
              </a:cxn>
              <a:cxn ang="0">
                <a:pos x="connsiteX2" y="connsiteY2"/>
              </a:cxn>
              <a:cxn ang="0">
                <a:pos x="connsiteX3" y="connsiteY3"/>
              </a:cxn>
            </a:cxnLst>
            <a:rect l="l" t="t" r="r" b="b"/>
            <a:pathLst>
              <a:path w="304800" h="676275">
                <a:moveTo>
                  <a:pt x="304800" y="676275"/>
                </a:moveTo>
                <a:lnTo>
                  <a:pt x="261937" y="490538"/>
                </a:lnTo>
                <a:lnTo>
                  <a:pt x="166687" y="257175"/>
                </a:lnTo>
                <a:lnTo>
                  <a:pt x="0" y="0"/>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rot="16200000">
            <a:off x="3499039" y="2941878"/>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417" name="直線コネクタ 416"/>
          <p:cNvCxnSpPr>
            <a:endCxn id="427" idx="1"/>
          </p:cNvCxnSpPr>
          <p:nvPr/>
        </p:nvCxnSpPr>
        <p:spPr>
          <a:xfrm flipV="1">
            <a:off x="4920720" y="2477153"/>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直線コネクタ 417"/>
          <p:cNvCxnSpPr>
            <a:endCxn id="427" idx="1"/>
          </p:cNvCxnSpPr>
          <p:nvPr/>
        </p:nvCxnSpPr>
        <p:spPr>
          <a:xfrm flipV="1">
            <a:off x="4731923" y="2477153"/>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9" name="Rectangle 53"/>
          <p:cNvSpPr>
            <a:spLocks noChangeArrowheads="1"/>
          </p:cNvSpPr>
          <p:nvPr/>
        </p:nvSpPr>
        <p:spPr bwMode="auto">
          <a:xfrm rot="16200000">
            <a:off x="3582957" y="1997428"/>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420" name="直線コネクタ 419"/>
          <p:cNvCxnSpPr>
            <a:stCxn id="421" idx="2"/>
            <a:endCxn id="419" idx="2"/>
          </p:cNvCxnSpPr>
          <p:nvPr/>
        </p:nvCxnSpPr>
        <p:spPr>
          <a:xfrm flipH="1" flipV="1">
            <a:off x="4183293" y="2095335"/>
            <a:ext cx="362481" cy="2389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1" name="円/楕円 420"/>
          <p:cNvSpPr/>
          <p:nvPr/>
        </p:nvSpPr>
        <p:spPr>
          <a:xfrm>
            <a:off x="4545774" y="2163386"/>
            <a:ext cx="341756" cy="34175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Rectangle 53"/>
          <p:cNvSpPr>
            <a:spLocks noChangeArrowheads="1"/>
          </p:cNvSpPr>
          <p:nvPr/>
        </p:nvSpPr>
        <p:spPr bwMode="auto">
          <a:xfrm rot="16200000">
            <a:off x="4854640" y="2523840"/>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23" name="直線コネクタ 422"/>
          <p:cNvCxnSpPr>
            <a:stCxn id="422" idx="0"/>
            <a:endCxn id="427" idx="2"/>
          </p:cNvCxnSpPr>
          <p:nvPr/>
        </p:nvCxnSpPr>
        <p:spPr>
          <a:xfrm flipH="1" flipV="1">
            <a:off x="5350259" y="2171153"/>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24" name="Rectangle 53"/>
          <p:cNvSpPr>
            <a:spLocks noChangeArrowheads="1"/>
          </p:cNvSpPr>
          <p:nvPr/>
        </p:nvSpPr>
        <p:spPr bwMode="auto">
          <a:xfrm rot="16200000">
            <a:off x="5069265" y="3891391"/>
            <a:ext cx="1004857" cy="324000"/>
          </a:xfrm>
          <a:prstGeom prst="rect">
            <a:avLst/>
          </a:prstGeom>
          <a:solidFill>
            <a:schemeClr val="bg1"/>
          </a:solidFill>
          <a:ln w="1270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水質モニタリングの実施・記録管理</a:t>
            </a:r>
          </a:p>
        </p:txBody>
      </p:sp>
      <p:cxnSp>
        <p:nvCxnSpPr>
          <p:cNvPr id="425" name="直線コネクタ 424"/>
          <p:cNvCxnSpPr>
            <a:stCxn id="426" idx="6"/>
            <a:endCxn id="424" idx="3"/>
          </p:cNvCxnSpPr>
          <p:nvPr/>
        </p:nvCxnSpPr>
        <p:spPr>
          <a:xfrm>
            <a:off x="5171536" y="3475146"/>
            <a:ext cx="400158" cy="758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6" name="円/楕円 425"/>
          <p:cNvSpPr/>
          <p:nvPr/>
        </p:nvSpPr>
        <p:spPr>
          <a:xfrm>
            <a:off x="4964500" y="3371628"/>
            <a:ext cx="207036" cy="20703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Rectangle 53"/>
          <p:cNvSpPr>
            <a:spLocks noChangeArrowheads="1"/>
          </p:cNvSpPr>
          <p:nvPr/>
        </p:nvSpPr>
        <p:spPr bwMode="auto">
          <a:xfrm rot="16200000">
            <a:off x="4882259" y="2009153"/>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2.5ha</a:t>
            </a:r>
            <a:r>
              <a:rPr lang="ja-JP" altLang="en-US" sz="800" dirty="0">
                <a:solidFill>
                  <a:srgbClr val="000000"/>
                </a:solidFill>
                <a:latin typeface="+mj-ea"/>
                <a:ea typeface="+mj-ea"/>
              </a:rPr>
              <a:t>）</a:t>
            </a:r>
          </a:p>
        </p:txBody>
      </p:sp>
      <p:sp>
        <p:nvSpPr>
          <p:cNvPr id="428" name="フリーフォーム 427"/>
          <p:cNvSpPr/>
          <p:nvPr/>
        </p:nvSpPr>
        <p:spPr>
          <a:xfrm>
            <a:off x="1212850" y="3229460"/>
            <a:ext cx="3302000" cy="914400"/>
          </a:xfrm>
          <a:custGeom>
            <a:avLst/>
            <a:gdLst>
              <a:gd name="connsiteX0" fmla="*/ 0 w 3302000"/>
              <a:gd name="connsiteY0" fmla="*/ 914400 h 914400"/>
              <a:gd name="connsiteX1" fmla="*/ 3302000 w 3302000"/>
              <a:gd name="connsiteY1" fmla="*/ 0 h 914400"/>
            </a:gdLst>
            <a:ahLst/>
            <a:cxnLst>
              <a:cxn ang="0">
                <a:pos x="connsiteX0" y="connsiteY0"/>
              </a:cxn>
              <a:cxn ang="0">
                <a:pos x="connsiteX1" y="connsiteY1"/>
              </a:cxn>
            </a:cxnLst>
            <a:rect l="l" t="t" r="r" b="b"/>
            <a:pathLst>
              <a:path w="3302000" h="914400">
                <a:moveTo>
                  <a:pt x="0" y="914400"/>
                </a:moveTo>
                <a:lnTo>
                  <a:pt x="3302000"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31" name="直線コネクタ 430"/>
          <p:cNvCxnSpPr>
            <a:stCxn id="266" idx="7"/>
            <a:endCxn id="265" idx="22"/>
          </p:cNvCxnSpPr>
          <p:nvPr/>
        </p:nvCxnSpPr>
        <p:spPr>
          <a:xfrm>
            <a:off x="1113205" y="3899515"/>
            <a:ext cx="296942" cy="1006453"/>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432" name="フリーフォーム 431"/>
          <p:cNvSpPr/>
          <p:nvPr/>
        </p:nvSpPr>
        <p:spPr>
          <a:xfrm>
            <a:off x="1397607" y="4498931"/>
            <a:ext cx="1425575" cy="403225"/>
          </a:xfrm>
          <a:custGeom>
            <a:avLst/>
            <a:gdLst>
              <a:gd name="connsiteX0" fmla="*/ 0 w 1425575"/>
              <a:gd name="connsiteY0" fmla="*/ 403225 h 403225"/>
              <a:gd name="connsiteX1" fmla="*/ 1425575 w 1425575"/>
              <a:gd name="connsiteY1" fmla="*/ 0 h 403225"/>
            </a:gdLst>
            <a:ahLst/>
            <a:cxnLst>
              <a:cxn ang="0">
                <a:pos x="connsiteX0" y="connsiteY0"/>
              </a:cxn>
              <a:cxn ang="0">
                <a:pos x="connsiteX1" y="connsiteY1"/>
              </a:cxn>
            </a:cxnLst>
            <a:rect l="l" t="t" r="r" b="b"/>
            <a:pathLst>
              <a:path w="1425575" h="403225">
                <a:moveTo>
                  <a:pt x="0" y="403225"/>
                </a:moveTo>
                <a:lnTo>
                  <a:pt x="1425575"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53"/>
          <p:cNvSpPr>
            <a:spLocks noChangeArrowheads="1"/>
          </p:cNvSpPr>
          <p:nvPr/>
        </p:nvSpPr>
        <p:spPr bwMode="auto">
          <a:xfrm rot="16200000">
            <a:off x="-906271" y="4870670"/>
            <a:ext cx="3494087" cy="91908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marL="82550" indent="-82550" defTabSz="936625" fontAlgn="base">
              <a:spcBef>
                <a:spcPct val="0"/>
              </a:spcBef>
              <a:spcAft>
                <a:spcPts val="30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ts val="300"/>
              </a:spcAft>
              <a:defRPr/>
            </a:pPr>
            <a:r>
              <a:rPr lang="ja-JP" altLang="en-US" sz="1000" dirty="0">
                <a:solidFill>
                  <a:srgbClr val="000000"/>
                </a:solidFill>
              </a:rPr>
              <a:t>・活動計画書の別紙認定対象区域図と兼ねることができます。</a:t>
            </a:r>
            <a:endParaRPr lang="en-US" altLang="ja-JP" sz="1000" dirty="0">
              <a:solidFill>
                <a:srgbClr val="000000"/>
              </a:solidFill>
            </a:endParaRPr>
          </a:p>
          <a:p>
            <a:pPr marL="82550" indent="-82550" defTabSz="936625" fontAlgn="base">
              <a:spcBef>
                <a:spcPct val="0"/>
              </a:spcBef>
              <a:spcAft>
                <a:spcPts val="30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
        <p:nvSpPr>
          <p:cNvPr id="26" name="Rectangle 53"/>
          <p:cNvSpPr>
            <a:spLocks noChangeArrowheads="1"/>
          </p:cNvSpPr>
          <p:nvPr/>
        </p:nvSpPr>
        <p:spPr bwMode="auto">
          <a:xfrm rot="16200000">
            <a:off x="1831013" y="1947864"/>
            <a:ext cx="2456184"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solidFill>
                  <a:srgbClr val="000000"/>
                </a:solidFill>
              </a:rPr>
              <a:t>広域協定作成時に、農村環境保全活動の実施範囲が判明している場合、図示します。（活動範囲が判明しない場合、図示は必要ありません。判明次第図示して下さい。）</a:t>
            </a:r>
          </a:p>
        </p:txBody>
      </p:sp>
      <p:sp>
        <p:nvSpPr>
          <p:cNvPr id="182" name="Rectangle 53"/>
          <p:cNvSpPr>
            <a:spLocks noChangeArrowheads="1"/>
          </p:cNvSpPr>
          <p:nvPr/>
        </p:nvSpPr>
        <p:spPr bwMode="auto">
          <a:xfrm rot="16200000">
            <a:off x="5587442" y="830712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L=1.00km</a:t>
            </a:r>
            <a:endParaRPr lang="ja-JP" altLang="en-US" sz="800" dirty="0">
              <a:solidFill>
                <a:srgbClr val="000000"/>
              </a:solidFill>
              <a:latin typeface="+mj-ea"/>
              <a:ea typeface="+mj-ea"/>
            </a:endParaRPr>
          </a:p>
        </p:txBody>
      </p:sp>
      <p:sp>
        <p:nvSpPr>
          <p:cNvPr id="183" name="Rectangle 53"/>
          <p:cNvSpPr>
            <a:spLocks noChangeArrowheads="1"/>
          </p:cNvSpPr>
          <p:nvPr/>
        </p:nvSpPr>
        <p:spPr bwMode="auto">
          <a:xfrm rot="16200000">
            <a:off x="4440007" y="8577646"/>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土水路からコンクリート水路への更新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L=0.18km</a:t>
            </a:r>
            <a:endParaRPr lang="ja-JP" altLang="en-US" sz="800" dirty="0">
              <a:solidFill>
                <a:srgbClr val="000000"/>
              </a:solidFill>
              <a:latin typeface="+mj-ea"/>
              <a:ea typeface="+mj-ea"/>
            </a:endParaRPr>
          </a:p>
        </p:txBody>
      </p:sp>
      <p:sp>
        <p:nvSpPr>
          <p:cNvPr id="184" name="角丸四角形 183"/>
          <p:cNvSpPr/>
          <p:nvPr/>
        </p:nvSpPr>
        <p:spPr>
          <a:xfrm rot="5050561">
            <a:off x="4347097" y="6166909"/>
            <a:ext cx="181013" cy="70559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角丸四角形 184"/>
          <p:cNvSpPr/>
          <p:nvPr/>
        </p:nvSpPr>
        <p:spPr>
          <a:xfrm rot="5050561">
            <a:off x="5181866" y="5184575"/>
            <a:ext cx="181013" cy="1408319"/>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角丸四角形 185"/>
          <p:cNvSpPr/>
          <p:nvPr/>
        </p:nvSpPr>
        <p:spPr>
          <a:xfrm rot="5050561">
            <a:off x="5221767" y="4272464"/>
            <a:ext cx="181013" cy="110245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87" name="直線コネクタ 186"/>
          <p:cNvCxnSpPr>
            <a:endCxn id="184" idx="2"/>
          </p:cNvCxnSpPr>
          <p:nvPr/>
        </p:nvCxnSpPr>
        <p:spPr>
          <a:xfrm>
            <a:off x="2898600" y="6072595"/>
            <a:ext cx="1188026" cy="48291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0" name="直線コネクタ 189"/>
          <p:cNvCxnSpPr>
            <a:stCxn id="402" idx="2"/>
            <a:endCxn id="185" idx="2"/>
          </p:cNvCxnSpPr>
          <p:nvPr/>
        </p:nvCxnSpPr>
        <p:spPr>
          <a:xfrm flipV="1">
            <a:off x="2898600" y="5960188"/>
            <a:ext cx="1673248" cy="11646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p:cNvCxnSpPr>
            <a:endCxn id="186" idx="2"/>
          </p:cNvCxnSpPr>
          <p:nvPr/>
        </p:nvCxnSpPr>
        <p:spPr>
          <a:xfrm flipV="1">
            <a:off x="2898600" y="4879626"/>
            <a:ext cx="1865292" cy="118994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2843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35000" y="618272"/>
            <a:ext cx="6588000" cy="8928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7" name="図 6"/>
          <p:cNvPicPr>
            <a:picLocks noChangeAspect="1"/>
          </p:cNvPicPr>
          <p:nvPr/>
        </p:nvPicPr>
        <p:blipFill>
          <a:blip r:embed="rId2"/>
          <a:stretch>
            <a:fillRect/>
          </a:stretch>
        </p:blipFill>
        <p:spPr>
          <a:xfrm>
            <a:off x="350952" y="962332"/>
            <a:ext cx="6120000" cy="7519060"/>
          </a:xfrm>
          <a:prstGeom prst="rect">
            <a:avLst/>
          </a:prstGeom>
          <a:effectLst>
            <a:outerShdw algn="ctr" rotWithShape="0">
              <a:srgbClr val="000000"/>
            </a:outerShdw>
          </a:effectLst>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
        <p:nvSpPr>
          <p:cNvPr id="15" name="Rectangle 53"/>
          <p:cNvSpPr>
            <a:spLocks noChangeArrowheads="1"/>
          </p:cNvSpPr>
          <p:nvPr/>
        </p:nvSpPr>
        <p:spPr bwMode="auto">
          <a:xfrm>
            <a:off x="1875108" y="1538396"/>
            <a:ext cx="3144391" cy="226591"/>
          </a:xfrm>
          <a:prstGeom prst="rect">
            <a:avLst/>
          </a:prstGeom>
          <a:solidFill>
            <a:schemeClr val="bg1"/>
          </a:solidFill>
          <a:ln w="12700">
            <a:solidFill>
              <a:srgbClr val="FF0000"/>
            </a:solidFill>
            <a:miter lim="800000"/>
            <a:headEnd/>
            <a:tailEnd/>
          </a:ln>
        </p:spPr>
        <p:txBody>
          <a:bodyPr lIns="72000" tIns="36000" rIns="72000" bIns="36000" anchor="t">
            <a:spAutoFit/>
          </a:bodyPr>
          <a:lstStyle/>
          <a:p>
            <a:pPr defTabSz="936625" fontAlgn="base">
              <a:spcBef>
                <a:spcPct val="0"/>
              </a:spcBef>
              <a:spcAft>
                <a:spcPct val="0"/>
              </a:spcAft>
            </a:pPr>
            <a:r>
              <a:rPr lang="ja-JP" altLang="en-US" sz="1000" dirty="0"/>
              <a:t>参加同意書に記載されている農用地面積を集計します。</a:t>
            </a:r>
          </a:p>
        </p:txBody>
      </p:sp>
      <p:sp>
        <p:nvSpPr>
          <p:cNvPr id="16" name="Rectangle 53"/>
          <p:cNvSpPr>
            <a:spLocks noChangeArrowheads="1"/>
          </p:cNvSpPr>
          <p:nvPr/>
        </p:nvSpPr>
        <p:spPr bwMode="auto">
          <a:xfrm>
            <a:off x="1700807" y="6938996"/>
            <a:ext cx="3318691" cy="226591"/>
          </a:xfrm>
          <a:prstGeom prst="rect">
            <a:avLst/>
          </a:prstGeom>
          <a:solidFill>
            <a:schemeClr val="bg1"/>
          </a:solidFill>
          <a:ln w="12700">
            <a:solidFill>
              <a:srgbClr val="FF0000"/>
            </a:solidFill>
            <a:miter lim="800000"/>
            <a:headEnd/>
            <a:tailEnd/>
          </a:ln>
        </p:spPr>
        <p:txBody>
          <a:bodyPr wrap="square" lIns="72000" tIns="36000" rIns="72000" bIns="36000" anchor="t">
            <a:spAutoFit/>
          </a:bodyPr>
          <a:lstStyle/>
          <a:p>
            <a:pPr defTabSz="936625" fontAlgn="base">
              <a:spcBef>
                <a:spcPct val="0"/>
              </a:spcBef>
              <a:spcAft>
                <a:spcPct val="0"/>
              </a:spcAft>
            </a:pPr>
            <a:r>
              <a:rPr lang="ja-JP" altLang="en-US" sz="1000" dirty="0"/>
              <a:t>参加同意書に記載されている施設の数量を集計します。</a:t>
            </a:r>
          </a:p>
        </p:txBody>
      </p:sp>
    </p:spTree>
    <p:extLst>
      <p:ext uri="{BB962C8B-B14F-4D97-AF65-F5344CB8AC3E}">
        <p14:creationId xmlns:p14="http://schemas.microsoft.com/office/powerpoint/2010/main" val="28856486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6838" y="400620"/>
            <a:ext cx="6588000" cy="9216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5" name="図 4">
            <a:extLst>
              <a:ext uri="{FF2B5EF4-FFF2-40B4-BE49-F238E27FC236}">
                <a16:creationId xmlns:a16="http://schemas.microsoft.com/office/drawing/2014/main" id="{F1EF9C5B-C5B3-46F7-8810-9363FEC1AC3E}"/>
              </a:ext>
            </a:extLst>
          </p:cNvPr>
          <p:cNvPicPr>
            <a:picLocks noChangeAspect="1"/>
          </p:cNvPicPr>
          <p:nvPr/>
        </p:nvPicPr>
        <p:blipFill>
          <a:blip r:embed="rId2"/>
          <a:stretch>
            <a:fillRect/>
          </a:stretch>
        </p:blipFill>
        <p:spPr>
          <a:xfrm>
            <a:off x="483288" y="569371"/>
            <a:ext cx="5999250" cy="902272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3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sp>
        <p:nvSpPr>
          <p:cNvPr id="18" name="Rectangle 53"/>
          <p:cNvSpPr>
            <a:spLocks noChangeArrowheads="1"/>
          </p:cNvSpPr>
          <p:nvPr/>
        </p:nvSpPr>
        <p:spPr bwMode="auto">
          <a:xfrm>
            <a:off x="4125886" y="3224808"/>
            <a:ext cx="2204479"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「協定農用地」には活動を実施する農用地面積を記載します。</a:t>
            </a:r>
            <a:endParaRPr lang="en-US" altLang="ja-JP" sz="1000" dirty="0"/>
          </a:p>
        </p:txBody>
      </p:sp>
      <p:sp>
        <p:nvSpPr>
          <p:cNvPr id="19" name="Rectangle 53"/>
          <p:cNvSpPr>
            <a:spLocks noChangeArrowheads="1"/>
          </p:cNvSpPr>
          <p:nvPr/>
        </p:nvSpPr>
        <p:spPr bwMode="auto">
          <a:xfrm>
            <a:off x="173161" y="998002"/>
            <a:ext cx="2681354"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参加同意書については、集落又は活動組織において合意形成した上で、取りまとめて下さい。</a:t>
            </a:r>
          </a:p>
        </p:txBody>
      </p:sp>
      <p:sp>
        <p:nvSpPr>
          <p:cNvPr id="20" name="Rectangle 53"/>
          <p:cNvSpPr>
            <a:spLocks noChangeArrowheads="1"/>
          </p:cNvSpPr>
          <p:nvPr/>
        </p:nvSpPr>
        <p:spPr bwMode="auto">
          <a:xfrm>
            <a:off x="2493168" y="456076"/>
            <a:ext cx="3744144"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本同意書は、協定に参加する集落又は活動組織向けのものです。</a:t>
            </a:r>
          </a:p>
        </p:txBody>
      </p:sp>
      <p:sp>
        <p:nvSpPr>
          <p:cNvPr id="21" name="Rectangle 53"/>
          <p:cNvSpPr>
            <a:spLocks noChangeArrowheads="1"/>
          </p:cNvSpPr>
          <p:nvPr/>
        </p:nvSpPr>
        <p:spPr bwMode="auto">
          <a:xfrm>
            <a:off x="4339358" y="3800872"/>
            <a:ext cx="2227514"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「対象農用地」には、交付金の算定の</a:t>
            </a:r>
            <a:endParaRPr lang="en-US" altLang="ja-JP" sz="1000" dirty="0"/>
          </a:p>
          <a:p>
            <a:pPr defTabSz="936625" fontAlgn="base">
              <a:spcBef>
                <a:spcPct val="0"/>
              </a:spcBef>
              <a:spcAft>
                <a:spcPct val="0"/>
              </a:spcAft>
            </a:pPr>
            <a:r>
              <a:rPr lang="ja-JP" altLang="en-US" sz="1000" dirty="0"/>
              <a:t>　対象となる農用地面積を記載します。</a:t>
            </a:r>
          </a:p>
        </p:txBody>
      </p:sp>
      <p:sp>
        <p:nvSpPr>
          <p:cNvPr id="26" name="Rectangle 53"/>
          <p:cNvSpPr>
            <a:spLocks noChangeArrowheads="1"/>
          </p:cNvSpPr>
          <p:nvPr/>
        </p:nvSpPr>
        <p:spPr bwMode="auto">
          <a:xfrm>
            <a:off x="3482913" y="7235675"/>
            <a:ext cx="2808312"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集落又は活動組織の代表者の他に、広域活動組織運営委員会の委員を選定する場合は、当該構成員の備考欄に「運営委員会委員」と記載します。</a:t>
            </a:r>
            <a:endParaRPr lang="en-US" altLang="ja-JP" sz="1000" dirty="0"/>
          </a:p>
        </p:txBody>
      </p:sp>
      <p:sp>
        <p:nvSpPr>
          <p:cNvPr id="4" name="フリーフォーム 3"/>
          <p:cNvSpPr/>
          <p:nvPr/>
        </p:nvSpPr>
        <p:spPr>
          <a:xfrm>
            <a:off x="2481559" y="3413010"/>
            <a:ext cx="1630155" cy="26769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2981724" y="3973067"/>
            <a:ext cx="1355072" cy="38048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4005063" y="3979289"/>
            <a:ext cx="328557" cy="1073750"/>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4869159" y="7044710"/>
            <a:ext cx="462321" cy="190965"/>
          </a:xfrm>
          <a:custGeom>
            <a:avLst/>
            <a:gdLst>
              <a:gd name="connsiteX0" fmla="*/ 0 w 518160"/>
              <a:gd name="connsiteY0" fmla="*/ 297180 h 297180"/>
              <a:gd name="connsiteX1" fmla="*/ 144780 w 518160"/>
              <a:gd name="connsiteY1" fmla="*/ 121920 h 297180"/>
              <a:gd name="connsiteX2" fmla="*/ 518160 w 518160"/>
              <a:gd name="connsiteY2" fmla="*/ 0 h 297180"/>
            </a:gdLst>
            <a:ahLst/>
            <a:cxnLst>
              <a:cxn ang="0">
                <a:pos x="connsiteX0" y="connsiteY0"/>
              </a:cxn>
              <a:cxn ang="0">
                <a:pos x="connsiteX1" y="connsiteY1"/>
              </a:cxn>
              <a:cxn ang="0">
                <a:pos x="connsiteX2" y="connsiteY2"/>
              </a:cxn>
            </a:cxnLst>
            <a:rect l="l" t="t" r="r" b="b"/>
            <a:pathLst>
              <a:path w="518160" h="297180">
                <a:moveTo>
                  <a:pt x="0" y="297180"/>
                </a:moveTo>
                <a:cubicBezTo>
                  <a:pt x="29210" y="234315"/>
                  <a:pt x="58420" y="171450"/>
                  <a:pt x="144780" y="121920"/>
                </a:cubicBezTo>
                <a:cubicBezTo>
                  <a:pt x="231140" y="72390"/>
                  <a:pt x="374650" y="36195"/>
                  <a:pt x="51816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右中かっこ 16"/>
          <p:cNvSpPr/>
          <p:nvPr/>
        </p:nvSpPr>
        <p:spPr>
          <a:xfrm>
            <a:off x="1178109" y="7336316"/>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 name="右中かっこ 22"/>
          <p:cNvSpPr/>
          <p:nvPr/>
        </p:nvSpPr>
        <p:spPr>
          <a:xfrm>
            <a:off x="1198095" y="822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 name="テキスト ボックス 23"/>
          <p:cNvSpPr txBox="1"/>
          <p:nvPr/>
        </p:nvSpPr>
        <p:spPr>
          <a:xfrm>
            <a:off x="1414129" y="9298983"/>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5" name="右中かっこ 24"/>
          <p:cNvSpPr/>
          <p:nvPr/>
        </p:nvSpPr>
        <p:spPr>
          <a:xfrm>
            <a:off x="1223501" y="9258851"/>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角丸四角形 26"/>
          <p:cNvSpPr/>
          <p:nvPr/>
        </p:nvSpPr>
        <p:spPr>
          <a:xfrm>
            <a:off x="580580" y="6753200"/>
            <a:ext cx="576064" cy="277237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980728" y="6487903"/>
            <a:ext cx="2000996" cy="84841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2982104" y="6290840"/>
            <a:ext cx="370273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番号欄は、</a:t>
            </a:r>
            <a:r>
              <a:rPr lang="en-US" altLang="ja-JP" sz="1000" dirty="0">
                <a:solidFill>
                  <a:srgbClr val="000000"/>
                </a:solidFill>
                <a:latin typeface="+mj-ea"/>
                <a:ea typeface="+mj-ea"/>
              </a:rPr>
              <a:t>P.14</a:t>
            </a:r>
            <a:r>
              <a:rPr lang="ja-JP" altLang="en-US" sz="1000" dirty="0">
                <a:solidFill>
                  <a:srgbClr val="000000"/>
                </a:solidFill>
                <a:latin typeface="+mj-ea"/>
                <a:ea typeface="+mj-ea"/>
              </a:rPr>
              <a:t>の「４．構成員人数」の表中の分類番号からあてはまる番号を選択し記入します。</a:t>
            </a:r>
            <a:endParaRPr lang="en-US" altLang="ja-JP" sz="1000" dirty="0">
              <a:solidFill>
                <a:srgbClr val="000000"/>
              </a:solidFill>
              <a:latin typeface="+mj-ea"/>
              <a:ea typeface="+mj-ea"/>
            </a:endParaRPr>
          </a:p>
          <a:p>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エクセル様式ではプルダウンで番号を選択して入力しますが、</a:t>
            </a:r>
            <a:endParaRPr lang="en-US" altLang="ja-JP" sz="1000" dirty="0">
              <a:solidFill>
                <a:srgbClr val="000000"/>
              </a:solidFill>
              <a:latin typeface="+mj-ea"/>
              <a:ea typeface="+mj-ea"/>
            </a:endParaRPr>
          </a:p>
          <a:p>
            <a:r>
              <a:rPr lang="ja-JP" altLang="en-US" sz="1000" dirty="0">
                <a:solidFill>
                  <a:srgbClr val="000000"/>
                </a:solidFill>
                <a:latin typeface="+mj-ea"/>
              </a:rPr>
              <a:t>②農業者以外の個人については、番号欄に５を直接記入します。</a:t>
            </a:r>
            <a:endParaRPr lang="en-US" altLang="ja-JP" sz="1000" dirty="0">
              <a:solidFill>
                <a:srgbClr val="000000"/>
              </a:solidFill>
              <a:latin typeface="+mj-ea"/>
              <a:ea typeface="+mj-ea"/>
            </a:endParaRPr>
          </a:p>
        </p:txBody>
      </p:sp>
      <p:sp>
        <p:nvSpPr>
          <p:cNvPr id="32" name="フリーフォーム 31"/>
          <p:cNvSpPr/>
          <p:nvPr/>
        </p:nvSpPr>
        <p:spPr>
          <a:xfrm>
            <a:off x="1052736" y="6487902"/>
            <a:ext cx="1928988" cy="167922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1052736" y="6487903"/>
            <a:ext cx="1928988" cy="254793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1364899" y="8216897"/>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16" name="テキスト ボックス 15"/>
          <p:cNvSpPr txBox="1"/>
          <p:nvPr/>
        </p:nvSpPr>
        <p:spPr>
          <a:xfrm>
            <a:off x="1285904" y="740823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4" name="正方形/長方形 33">
            <a:extLst>
              <a:ext uri="{FF2B5EF4-FFF2-40B4-BE49-F238E27FC236}">
                <a16:creationId xmlns:a16="http://schemas.microsoft.com/office/drawing/2014/main" id="{3255B86C-880E-46EE-A053-DD20E7D127F0}"/>
              </a:ext>
            </a:extLst>
          </p:cNvPr>
          <p:cNvSpPr/>
          <p:nvPr/>
        </p:nvSpPr>
        <p:spPr>
          <a:xfrm>
            <a:off x="5888155" y="2416909"/>
            <a:ext cx="403070" cy="23040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FEC912FF-37BD-4018-8A63-3E57FD877D8C}"/>
              </a:ext>
            </a:extLst>
          </p:cNvPr>
          <p:cNvSpPr txBox="1"/>
          <p:nvPr/>
        </p:nvSpPr>
        <p:spPr>
          <a:xfrm>
            <a:off x="5205081" y="1163348"/>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10968483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35000" y="330734"/>
            <a:ext cx="6588000" cy="3470138"/>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2752"/>
          <a:stretch/>
        </p:blipFill>
        <p:spPr bwMode="auto">
          <a:xfrm>
            <a:off x="459000" y="379146"/>
            <a:ext cx="5940000" cy="3393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フリーフォーム 9"/>
          <p:cNvSpPr/>
          <p:nvPr/>
        </p:nvSpPr>
        <p:spPr>
          <a:xfrm flipH="1">
            <a:off x="4365104" y="1424608"/>
            <a:ext cx="518160" cy="297180"/>
          </a:xfrm>
          <a:custGeom>
            <a:avLst/>
            <a:gdLst>
              <a:gd name="connsiteX0" fmla="*/ 0 w 518160"/>
              <a:gd name="connsiteY0" fmla="*/ 297180 h 297180"/>
              <a:gd name="connsiteX1" fmla="*/ 144780 w 518160"/>
              <a:gd name="connsiteY1" fmla="*/ 121920 h 297180"/>
              <a:gd name="connsiteX2" fmla="*/ 518160 w 518160"/>
              <a:gd name="connsiteY2" fmla="*/ 0 h 297180"/>
            </a:gdLst>
            <a:ahLst/>
            <a:cxnLst>
              <a:cxn ang="0">
                <a:pos x="connsiteX0" y="connsiteY0"/>
              </a:cxn>
              <a:cxn ang="0">
                <a:pos x="connsiteX1" y="connsiteY1"/>
              </a:cxn>
              <a:cxn ang="0">
                <a:pos x="connsiteX2" y="connsiteY2"/>
              </a:cxn>
            </a:cxnLst>
            <a:rect l="l" t="t" r="r" b="b"/>
            <a:pathLst>
              <a:path w="518160" h="297180">
                <a:moveTo>
                  <a:pt x="0" y="297180"/>
                </a:moveTo>
                <a:cubicBezTo>
                  <a:pt x="29210" y="234315"/>
                  <a:pt x="58420" y="171450"/>
                  <a:pt x="144780" y="121920"/>
                </a:cubicBezTo>
                <a:cubicBezTo>
                  <a:pt x="231140" y="72390"/>
                  <a:pt x="374650" y="36195"/>
                  <a:pt x="51816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133301" y="3993904"/>
            <a:ext cx="6588000" cy="5660694"/>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2" name="図 1">
            <a:extLst>
              <a:ext uri="{FF2B5EF4-FFF2-40B4-BE49-F238E27FC236}">
                <a16:creationId xmlns:a16="http://schemas.microsoft.com/office/drawing/2014/main" id="{A1927CD9-98FF-40BD-AD2C-1850BC4D4DD2}"/>
              </a:ext>
            </a:extLst>
          </p:cNvPr>
          <p:cNvPicPr>
            <a:picLocks noChangeAspect="1"/>
          </p:cNvPicPr>
          <p:nvPr/>
        </p:nvPicPr>
        <p:blipFill>
          <a:blip r:embed="rId3"/>
          <a:stretch>
            <a:fillRect/>
          </a:stretch>
        </p:blipFill>
        <p:spPr>
          <a:xfrm>
            <a:off x="697562" y="4101273"/>
            <a:ext cx="5109576" cy="5237903"/>
          </a:xfrm>
          <a:prstGeom prst="rect">
            <a:avLst/>
          </a:prstGeom>
        </p:spPr>
      </p:pic>
      <p:sp>
        <p:nvSpPr>
          <p:cNvPr id="14" name="Rectangle 53"/>
          <p:cNvSpPr>
            <a:spLocks noChangeArrowheads="1"/>
          </p:cNvSpPr>
          <p:nvPr/>
        </p:nvSpPr>
        <p:spPr bwMode="auto">
          <a:xfrm>
            <a:off x="3162672" y="3888134"/>
            <a:ext cx="3523617"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本同意書は、協定に参加する農業（経営）者向けのものです。</a:t>
            </a:r>
            <a:endParaRPr lang="en-US" altLang="ja-JP" sz="1000" dirty="0"/>
          </a:p>
          <a:p>
            <a:pPr defTabSz="936625" fontAlgn="base">
              <a:spcBef>
                <a:spcPct val="0"/>
              </a:spcBef>
              <a:spcAft>
                <a:spcPct val="0"/>
              </a:spcAft>
            </a:pPr>
            <a:r>
              <a:rPr lang="en-US" altLang="ja-JP" sz="1000" dirty="0"/>
              <a:t>※</a:t>
            </a:r>
            <a:r>
              <a:rPr lang="ja-JP" altLang="en-US" sz="1000" dirty="0"/>
              <a:t>「農業者」の定義は、</a:t>
            </a:r>
            <a:r>
              <a:rPr lang="en-US" altLang="ja-JP" sz="1000" dirty="0"/>
              <a:t>14</a:t>
            </a:r>
            <a:r>
              <a:rPr lang="ja-JP" altLang="en-US" sz="1000" dirty="0"/>
              <a:t>ページ中段の注２を参照。</a:t>
            </a:r>
            <a:endParaRPr lang="en-US" altLang="ja-JP" sz="1000" dirty="0"/>
          </a:p>
        </p:txBody>
      </p:sp>
      <p:sp>
        <p:nvSpPr>
          <p:cNvPr id="15" name="Rectangle 53"/>
          <p:cNvSpPr>
            <a:spLocks noChangeArrowheads="1"/>
          </p:cNvSpPr>
          <p:nvPr/>
        </p:nvSpPr>
        <p:spPr bwMode="auto">
          <a:xfrm>
            <a:off x="4326227" y="6123999"/>
            <a:ext cx="2088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t>「協定農用地」には活動を実施する農用地面積を記載します。</a:t>
            </a:r>
            <a:endParaRPr lang="en-US" altLang="ja-JP" sz="1000" dirty="0"/>
          </a:p>
        </p:txBody>
      </p:sp>
      <p:sp>
        <p:nvSpPr>
          <p:cNvPr id="16" name="Rectangle 53"/>
          <p:cNvSpPr>
            <a:spLocks noChangeArrowheads="1"/>
          </p:cNvSpPr>
          <p:nvPr/>
        </p:nvSpPr>
        <p:spPr bwMode="auto">
          <a:xfrm>
            <a:off x="4307970" y="6896521"/>
            <a:ext cx="2088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t>「対象農用地」には、交付金の算定の対象となる農用地面積を記載します。</a:t>
            </a:r>
          </a:p>
        </p:txBody>
      </p:sp>
      <p:sp>
        <p:nvSpPr>
          <p:cNvPr id="17" name="フリーフォーム 16"/>
          <p:cNvSpPr/>
          <p:nvPr/>
        </p:nvSpPr>
        <p:spPr>
          <a:xfrm>
            <a:off x="2623792" y="6302500"/>
            <a:ext cx="1702435" cy="26769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2949327" y="7086760"/>
            <a:ext cx="1355072" cy="143025"/>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18"/>
          <p:cNvSpPr/>
          <p:nvPr/>
        </p:nvSpPr>
        <p:spPr>
          <a:xfrm>
            <a:off x="4008488" y="7086760"/>
            <a:ext cx="292735" cy="864000"/>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22" name="フリーフォーム 21"/>
          <p:cNvSpPr/>
          <p:nvPr/>
        </p:nvSpPr>
        <p:spPr>
          <a:xfrm rot="5201190">
            <a:off x="1456637" y="2478786"/>
            <a:ext cx="798076" cy="2572164"/>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3154016" y="557890"/>
            <a:ext cx="1218461" cy="2505975"/>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Rectangle 65"/>
          <p:cNvSpPr>
            <a:spLocks noChangeArrowheads="1"/>
          </p:cNvSpPr>
          <p:nvPr/>
        </p:nvSpPr>
        <p:spPr bwMode="auto">
          <a:xfrm>
            <a:off x="3794077" y="1723723"/>
            <a:ext cx="289221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前ページの協定参加集落（活動組織）の構成員で選択した番号を区分して、ここに集計します。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エクセル様式では前ページの表から選択した番号が自動集計されます。</a:t>
            </a:r>
            <a:endParaRPr lang="en-US" altLang="ja-JP" sz="1000" dirty="0">
              <a:solidFill>
                <a:srgbClr val="FF0000"/>
              </a:solidFill>
            </a:endParaRPr>
          </a:p>
        </p:txBody>
      </p:sp>
      <p:sp>
        <p:nvSpPr>
          <p:cNvPr id="24" name="正方形/長方形 23">
            <a:extLst>
              <a:ext uri="{FF2B5EF4-FFF2-40B4-BE49-F238E27FC236}">
                <a16:creationId xmlns:a16="http://schemas.microsoft.com/office/drawing/2014/main" id="{FF2CFC9A-CDE0-4D0F-B219-77A1D5B31E8C}"/>
              </a:ext>
            </a:extLst>
          </p:cNvPr>
          <p:cNvSpPr/>
          <p:nvPr/>
        </p:nvSpPr>
        <p:spPr>
          <a:xfrm>
            <a:off x="5373216" y="5441010"/>
            <a:ext cx="261334" cy="196377"/>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id="{F1D37CEB-7E10-4200-B49C-CDBE8B9A3AD7}"/>
              </a:ext>
            </a:extLst>
          </p:cNvPr>
          <p:cNvSpPr txBox="1"/>
          <p:nvPr/>
        </p:nvSpPr>
        <p:spPr>
          <a:xfrm>
            <a:off x="4056452" y="775352"/>
            <a:ext cx="269775" cy="215444"/>
          </a:xfrm>
          <a:prstGeom prst="rect">
            <a:avLst/>
          </a:prstGeom>
          <a:noFill/>
        </p:spPr>
        <p:txBody>
          <a:bodyPr wrap="square" rtlCol="0">
            <a:spAutoFit/>
          </a:bodyPr>
          <a:lstStyle/>
          <a:p>
            <a:r>
              <a:rPr lang="ja-JP" altLang="en-US" sz="800" dirty="0"/>
              <a:t>人</a:t>
            </a:r>
            <a:endParaRPr kumimoji="1" lang="ja-JP" altLang="en-US" sz="800" dirty="0"/>
          </a:p>
        </p:txBody>
      </p:sp>
      <p:sp>
        <p:nvSpPr>
          <p:cNvPr id="25" name="テキスト ボックス 24">
            <a:extLst>
              <a:ext uri="{FF2B5EF4-FFF2-40B4-BE49-F238E27FC236}">
                <a16:creationId xmlns:a16="http://schemas.microsoft.com/office/drawing/2014/main" id="{D259B969-ED6D-44B4-B547-1584F2DC2086}"/>
              </a:ext>
            </a:extLst>
          </p:cNvPr>
          <p:cNvSpPr txBox="1"/>
          <p:nvPr/>
        </p:nvSpPr>
        <p:spPr>
          <a:xfrm>
            <a:off x="4066935" y="1528739"/>
            <a:ext cx="269775" cy="215444"/>
          </a:xfrm>
          <a:prstGeom prst="rect">
            <a:avLst/>
          </a:prstGeom>
          <a:noFill/>
        </p:spPr>
        <p:txBody>
          <a:bodyPr wrap="square" rtlCol="0">
            <a:spAutoFit/>
          </a:bodyPr>
          <a:lstStyle/>
          <a:p>
            <a:r>
              <a:rPr lang="ja-JP" altLang="en-US" sz="800" dirty="0"/>
              <a:t>人</a:t>
            </a:r>
            <a:endParaRPr kumimoji="1" lang="ja-JP" altLang="en-US" sz="800" dirty="0"/>
          </a:p>
        </p:txBody>
      </p:sp>
      <p:sp>
        <p:nvSpPr>
          <p:cNvPr id="26" name="テキスト ボックス 25">
            <a:extLst>
              <a:ext uri="{FF2B5EF4-FFF2-40B4-BE49-F238E27FC236}">
                <a16:creationId xmlns:a16="http://schemas.microsoft.com/office/drawing/2014/main" id="{A3D22492-E125-4B40-8C71-F31628FB8802}"/>
              </a:ext>
            </a:extLst>
          </p:cNvPr>
          <p:cNvSpPr txBox="1"/>
          <p:nvPr/>
        </p:nvSpPr>
        <p:spPr>
          <a:xfrm>
            <a:off x="4019665" y="981213"/>
            <a:ext cx="404272" cy="215444"/>
          </a:xfrm>
          <a:prstGeom prst="rect">
            <a:avLst/>
          </a:prstGeom>
          <a:noFill/>
        </p:spPr>
        <p:txBody>
          <a:bodyPr wrap="square" rtlCol="0">
            <a:spAutoFit/>
          </a:bodyPr>
          <a:lstStyle/>
          <a:p>
            <a:r>
              <a:rPr kumimoji="1" lang="ja-JP" altLang="en-US" sz="800" dirty="0"/>
              <a:t>団体</a:t>
            </a:r>
          </a:p>
        </p:txBody>
      </p:sp>
      <p:sp>
        <p:nvSpPr>
          <p:cNvPr id="27" name="テキスト ボックス 26">
            <a:extLst>
              <a:ext uri="{FF2B5EF4-FFF2-40B4-BE49-F238E27FC236}">
                <a16:creationId xmlns:a16="http://schemas.microsoft.com/office/drawing/2014/main" id="{FB0A996F-D343-4E8C-B420-E766649BD887}"/>
              </a:ext>
            </a:extLst>
          </p:cNvPr>
          <p:cNvSpPr txBox="1"/>
          <p:nvPr/>
        </p:nvSpPr>
        <p:spPr>
          <a:xfrm>
            <a:off x="4019665" y="1131627"/>
            <a:ext cx="404272" cy="215444"/>
          </a:xfrm>
          <a:prstGeom prst="rect">
            <a:avLst/>
          </a:prstGeom>
          <a:noFill/>
        </p:spPr>
        <p:txBody>
          <a:bodyPr wrap="square" rtlCol="0">
            <a:spAutoFit/>
          </a:bodyPr>
          <a:lstStyle/>
          <a:p>
            <a:r>
              <a:rPr kumimoji="1" lang="ja-JP" altLang="en-US" sz="800" dirty="0"/>
              <a:t>団体</a:t>
            </a:r>
          </a:p>
        </p:txBody>
      </p:sp>
      <p:sp>
        <p:nvSpPr>
          <p:cNvPr id="28" name="テキスト ボックス 27">
            <a:extLst>
              <a:ext uri="{FF2B5EF4-FFF2-40B4-BE49-F238E27FC236}">
                <a16:creationId xmlns:a16="http://schemas.microsoft.com/office/drawing/2014/main" id="{35DC2942-937A-497C-B0FB-BC5FC69D9B2C}"/>
              </a:ext>
            </a:extLst>
          </p:cNvPr>
          <p:cNvSpPr txBox="1"/>
          <p:nvPr/>
        </p:nvSpPr>
        <p:spPr>
          <a:xfrm>
            <a:off x="4008488" y="2454820"/>
            <a:ext cx="404272" cy="215444"/>
          </a:xfrm>
          <a:prstGeom prst="rect">
            <a:avLst/>
          </a:prstGeom>
          <a:noFill/>
        </p:spPr>
        <p:txBody>
          <a:bodyPr wrap="square" rtlCol="0">
            <a:spAutoFit/>
          </a:bodyPr>
          <a:lstStyle/>
          <a:p>
            <a:r>
              <a:rPr kumimoji="1" lang="ja-JP" altLang="en-US" sz="800" dirty="0"/>
              <a:t>団体</a:t>
            </a:r>
          </a:p>
        </p:txBody>
      </p:sp>
      <p:sp>
        <p:nvSpPr>
          <p:cNvPr id="29" name="テキスト ボックス 28">
            <a:extLst>
              <a:ext uri="{FF2B5EF4-FFF2-40B4-BE49-F238E27FC236}">
                <a16:creationId xmlns:a16="http://schemas.microsoft.com/office/drawing/2014/main" id="{7A2BF6E9-954F-45FD-8DAB-E7DCD1428A0F}"/>
              </a:ext>
            </a:extLst>
          </p:cNvPr>
          <p:cNvSpPr txBox="1"/>
          <p:nvPr/>
        </p:nvSpPr>
        <p:spPr>
          <a:xfrm>
            <a:off x="4008488" y="2591341"/>
            <a:ext cx="404272" cy="215444"/>
          </a:xfrm>
          <a:prstGeom prst="rect">
            <a:avLst/>
          </a:prstGeom>
          <a:noFill/>
        </p:spPr>
        <p:txBody>
          <a:bodyPr wrap="square" rtlCol="0">
            <a:spAutoFit/>
          </a:bodyPr>
          <a:lstStyle/>
          <a:p>
            <a:r>
              <a:rPr kumimoji="1" lang="ja-JP" altLang="en-US" sz="800" dirty="0"/>
              <a:t>団体</a:t>
            </a:r>
          </a:p>
        </p:txBody>
      </p:sp>
      <p:sp>
        <p:nvSpPr>
          <p:cNvPr id="30" name="テキスト ボックス 29">
            <a:extLst>
              <a:ext uri="{FF2B5EF4-FFF2-40B4-BE49-F238E27FC236}">
                <a16:creationId xmlns:a16="http://schemas.microsoft.com/office/drawing/2014/main" id="{06EBDFB0-E37D-430C-82A2-AC69C935E32F}"/>
              </a:ext>
            </a:extLst>
          </p:cNvPr>
          <p:cNvSpPr txBox="1"/>
          <p:nvPr/>
        </p:nvSpPr>
        <p:spPr>
          <a:xfrm>
            <a:off x="4012699" y="2784497"/>
            <a:ext cx="404272" cy="215444"/>
          </a:xfrm>
          <a:prstGeom prst="rect">
            <a:avLst/>
          </a:prstGeom>
          <a:noFill/>
        </p:spPr>
        <p:txBody>
          <a:bodyPr wrap="square" rtlCol="0">
            <a:spAutoFit/>
          </a:bodyPr>
          <a:lstStyle/>
          <a:p>
            <a:r>
              <a:rPr kumimoji="1" lang="ja-JP" altLang="en-US" sz="800" dirty="0"/>
              <a:t>団体</a:t>
            </a:r>
          </a:p>
        </p:txBody>
      </p:sp>
      <p:sp>
        <p:nvSpPr>
          <p:cNvPr id="31" name="テキスト ボックス 30">
            <a:extLst>
              <a:ext uri="{FF2B5EF4-FFF2-40B4-BE49-F238E27FC236}">
                <a16:creationId xmlns:a16="http://schemas.microsoft.com/office/drawing/2014/main" id="{44724E06-157F-4590-881F-DA5DF64C0E20}"/>
              </a:ext>
            </a:extLst>
          </p:cNvPr>
          <p:cNvSpPr txBox="1"/>
          <p:nvPr/>
        </p:nvSpPr>
        <p:spPr>
          <a:xfrm>
            <a:off x="4026721" y="1279982"/>
            <a:ext cx="404272" cy="215444"/>
          </a:xfrm>
          <a:prstGeom prst="rect">
            <a:avLst/>
          </a:prstGeom>
          <a:noFill/>
        </p:spPr>
        <p:txBody>
          <a:bodyPr wrap="square" rtlCol="0">
            <a:spAutoFit/>
          </a:bodyPr>
          <a:lstStyle/>
          <a:p>
            <a:r>
              <a:rPr kumimoji="1" lang="ja-JP" altLang="en-US" sz="800" dirty="0"/>
              <a:t>団体</a:t>
            </a:r>
          </a:p>
        </p:txBody>
      </p:sp>
      <p:sp>
        <p:nvSpPr>
          <p:cNvPr id="32" name="テキスト ボックス 31">
            <a:extLst>
              <a:ext uri="{FF2B5EF4-FFF2-40B4-BE49-F238E27FC236}">
                <a16:creationId xmlns:a16="http://schemas.microsoft.com/office/drawing/2014/main" id="{09AB502A-8E7D-41CA-9A20-CB88B6AABFF4}"/>
              </a:ext>
            </a:extLst>
          </p:cNvPr>
          <p:cNvSpPr txBox="1"/>
          <p:nvPr/>
        </p:nvSpPr>
        <p:spPr>
          <a:xfrm>
            <a:off x="4638984" y="4467194"/>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28844057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8" name="角丸四角形 37"/>
          <p:cNvSpPr/>
          <p:nvPr/>
        </p:nvSpPr>
        <p:spPr>
          <a:xfrm>
            <a:off x="188640" y="844543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8855"/>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pic>
        <p:nvPicPr>
          <p:cNvPr id="48" name="Picture 4" descr="C:\Users\SHINJI~1\AppData\Local\Temp\notesFFF692\250920事例調査_茨城県笠間市_法面の草刈り.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7349" y="5987689"/>
            <a:ext cx="1020104" cy="76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5986083"/>
            <a:ext cx="1032134" cy="766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sp>
        <p:nvSpPr>
          <p:cNvPr id="59" name="テキスト ボックス 35"/>
          <p:cNvSpPr txBox="1">
            <a:spLocks noChangeArrowheads="1"/>
          </p:cNvSpPr>
          <p:nvPr/>
        </p:nvSpPr>
        <p:spPr bwMode="auto">
          <a:xfrm>
            <a:off x="9938614" y="8305463"/>
            <a:ext cx="122396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植栽活動</a:t>
            </a:r>
          </a:p>
        </p:txBody>
      </p:sp>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sp>
        <p:nvSpPr>
          <p:cNvPr id="72" name="テキスト ボックス 42"/>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7" name="大かっこ 86"/>
          <p:cNvSpPr/>
          <p:nvPr/>
        </p:nvSpPr>
        <p:spPr>
          <a:xfrm>
            <a:off x="3447693" y="8107465"/>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9696"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1026"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557477" y="5978463"/>
            <a:ext cx="1054100" cy="774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719649" y="5985218"/>
            <a:ext cx="1036637" cy="767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9432995" y="4717418"/>
            <a:ext cx="1023937" cy="75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9938614" y="7226040"/>
            <a:ext cx="1036637" cy="75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045624" y="6365835"/>
            <a:ext cx="1042987" cy="75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2" name="Picture 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1710644" y="8697416"/>
            <a:ext cx="1365250"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3284984" y="8702993"/>
            <a:ext cx="1377950" cy="762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71500F93-9C98-4D00-B7F9-6F1475C77223}"/>
              </a:ext>
            </a:extLst>
          </p:cNvPr>
          <p:cNvPicPr>
            <a:picLocks noChangeAspect="1"/>
          </p:cNvPicPr>
          <p:nvPr/>
        </p:nvPicPr>
        <p:blipFill>
          <a:blip r:embed="rId13"/>
          <a:stretch>
            <a:fillRect/>
          </a:stretch>
        </p:blipFill>
        <p:spPr>
          <a:xfrm>
            <a:off x="2524268" y="7335800"/>
            <a:ext cx="1079086" cy="768163"/>
          </a:xfrm>
          <a:prstGeom prst="rect">
            <a:avLst/>
          </a:prstGeom>
        </p:spPr>
      </p:pic>
      <p:sp>
        <p:nvSpPr>
          <p:cNvPr id="46" name="テキスト ボックス 46">
            <a:extLst>
              <a:ext uri="{FF2B5EF4-FFF2-40B4-BE49-F238E27FC236}">
                <a16:creationId xmlns:a16="http://schemas.microsoft.com/office/drawing/2014/main" id="{D920D2A5-6B20-4924-9DB5-C7997C29C802}"/>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47" name="コンテンツ プレースホルダ 4" descr="19051009.JPG">
            <a:extLst>
              <a:ext uri="{FF2B5EF4-FFF2-40B4-BE49-F238E27FC236}">
                <a16:creationId xmlns:a16="http://schemas.microsoft.com/office/drawing/2014/main" id="{D03BC3C8-8BAB-4E6D-A866-041A41938C6A}"/>
              </a:ext>
            </a:extLst>
          </p:cNvPr>
          <p:cNvPicPr>
            <a:picLocks noChangeAspect="1"/>
          </p:cNvPicPr>
          <p:nvPr/>
        </p:nvPicPr>
        <p:blipFill>
          <a:blip r:embed="rId14" cstate="print"/>
          <a:srcRect/>
          <a:stretch>
            <a:fillRect/>
          </a:stretch>
        </p:blipFill>
        <p:spPr bwMode="auto">
          <a:xfrm>
            <a:off x="1418702" y="7356507"/>
            <a:ext cx="1012315" cy="768162"/>
          </a:xfrm>
          <a:prstGeom prst="rect">
            <a:avLst/>
          </a:prstGeom>
          <a:noFill/>
          <a:ln>
            <a:noFill/>
          </a:ln>
        </p:spPr>
      </p:pic>
      <p:pic>
        <p:nvPicPr>
          <p:cNvPr id="49" name="図 52" descr="img001">
            <a:extLst>
              <a:ext uri="{FF2B5EF4-FFF2-40B4-BE49-F238E27FC236}">
                <a16:creationId xmlns:a16="http://schemas.microsoft.com/office/drawing/2014/main" id="{C63A7F71-CED0-40BF-9416-93763859BF26}"/>
              </a:ext>
            </a:extLst>
          </p:cNvPr>
          <p:cNvPicPr>
            <a:picLocks noChangeAspect="1"/>
          </p:cNvPicPr>
          <p:nvPr/>
        </p:nvPicPr>
        <p:blipFill rotWithShape="1">
          <a:blip r:embed="rId15" cstate="print"/>
          <a:srcRect l="-72" t="8613" r="4691" b="17250"/>
          <a:stretch/>
        </p:blipFill>
        <p:spPr bwMode="auto">
          <a:xfrm>
            <a:off x="3724215" y="7385714"/>
            <a:ext cx="1067611" cy="72000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6838" y="708148"/>
            <a:ext cx="6588000" cy="8892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5" name="図 4">
            <a:extLst>
              <a:ext uri="{FF2B5EF4-FFF2-40B4-BE49-F238E27FC236}">
                <a16:creationId xmlns:a16="http://schemas.microsoft.com/office/drawing/2014/main" id="{85D14965-560D-4B92-991C-6D3613940844}"/>
              </a:ext>
            </a:extLst>
          </p:cNvPr>
          <p:cNvPicPr>
            <a:picLocks noChangeAspect="1"/>
          </p:cNvPicPr>
          <p:nvPr/>
        </p:nvPicPr>
        <p:blipFill>
          <a:blip r:embed="rId2"/>
          <a:stretch>
            <a:fillRect/>
          </a:stretch>
        </p:blipFill>
        <p:spPr>
          <a:xfrm>
            <a:off x="424513" y="776536"/>
            <a:ext cx="5957233" cy="787480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2" name="Rectangle 53"/>
          <p:cNvSpPr>
            <a:spLocks noChangeArrowheads="1"/>
          </p:cNvSpPr>
          <p:nvPr/>
        </p:nvSpPr>
        <p:spPr bwMode="auto">
          <a:xfrm>
            <a:off x="116912" y="1352600"/>
            <a:ext cx="2520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参加同意書については、団体における所定の手続きを経てから提出して下さい。</a:t>
            </a:r>
          </a:p>
        </p:txBody>
      </p:sp>
      <p:sp>
        <p:nvSpPr>
          <p:cNvPr id="14"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13" name="Rectangle 53"/>
          <p:cNvSpPr>
            <a:spLocks noChangeArrowheads="1"/>
          </p:cNvSpPr>
          <p:nvPr/>
        </p:nvSpPr>
        <p:spPr bwMode="auto">
          <a:xfrm>
            <a:off x="3403130" y="825165"/>
            <a:ext cx="3231033"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本同意書は、協定に参加する団体向けのものです。</a:t>
            </a:r>
          </a:p>
        </p:txBody>
      </p:sp>
      <p:sp>
        <p:nvSpPr>
          <p:cNvPr id="11" name="Rectangle 53"/>
          <p:cNvSpPr>
            <a:spLocks noChangeArrowheads="1"/>
          </p:cNvSpPr>
          <p:nvPr/>
        </p:nvSpPr>
        <p:spPr bwMode="auto">
          <a:xfrm>
            <a:off x="3955506" y="7108088"/>
            <a:ext cx="2520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団体の構成員のうち、広域活動組織の共同活動に参加する者の人数を記載します。</a:t>
            </a:r>
          </a:p>
        </p:txBody>
      </p:sp>
      <p:sp>
        <p:nvSpPr>
          <p:cNvPr id="15" name="正方形/長方形 14"/>
          <p:cNvSpPr/>
          <p:nvPr/>
        </p:nvSpPr>
        <p:spPr>
          <a:xfrm>
            <a:off x="911194" y="7821077"/>
            <a:ext cx="2585460" cy="83026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3498850" y="7277100"/>
            <a:ext cx="457200" cy="438150"/>
          </a:xfrm>
          <a:custGeom>
            <a:avLst/>
            <a:gdLst>
              <a:gd name="connsiteX0" fmla="*/ 457200 w 457200"/>
              <a:gd name="connsiteY0" fmla="*/ 0 h 438150"/>
              <a:gd name="connsiteX1" fmla="*/ 317500 w 457200"/>
              <a:gd name="connsiteY1" fmla="*/ 69850 h 438150"/>
              <a:gd name="connsiteX2" fmla="*/ 177800 w 457200"/>
              <a:gd name="connsiteY2" fmla="*/ 368300 h 438150"/>
              <a:gd name="connsiteX3" fmla="*/ 0 w 457200"/>
              <a:gd name="connsiteY3" fmla="*/ 438150 h 438150"/>
            </a:gdLst>
            <a:ahLst/>
            <a:cxnLst>
              <a:cxn ang="0">
                <a:pos x="connsiteX0" y="connsiteY0"/>
              </a:cxn>
              <a:cxn ang="0">
                <a:pos x="connsiteX1" y="connsiteY1"/>
              </a:cxn>
              <a:cxn ang="0">
                <a:pos x="connsiteX2" y="connsiteY2"/>
              </a:cxn>
              <a:cxn ang="0">
                <a:pos x="connsiteX3" y="connsiteY3"/>
              </a:cxn>
            </a:cxnLst>
            <a:rect l="l" t="t" r="r" b="b"/>
            <a:pathLst>
              <a:path w="457200" h="438150">
                <a:moveTo>
                  <a:pt x="457200" y="0"/>
                </a:moveTo>
                <a:cubicBezTo>
                  <a:pt x="410633" y="4233"/>
                  <a:pt x="364067" y="8467"/>
                  <a:pt x="317500" y="69850"/>
                </a:cubicBezTo>
                <a:cubicBezTo>
                  <a:pt x="270933" y="131233"/>
                  <a:pt x="230717" y="306917"/>
                  <a:pt x="177800" y="368300"/>
                </a:cubicBezTo>
                <a:cubicBezTo>
                  <a:pt x="124883" y="429683"/>
                  <a:pt x="62441" y="433916"/>
                  <a:pt x="0" y="43815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6CF3F78E-7F8A-40B9-8B5D-9A292B98A652}"/>
              </a:ext>
            </a:extLst>
          </p:cNvPr>
          <p:cNvSpPr/>
          <p:nvPr/>
        </p:nvSpPr>
        <p:spPr>
          <a:xfrm>
            <a:off x="5864890" y="2884385"/>
            <a:ext cx="421574" cy="22659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a:extLst>
              <a:ext uri="{FF2B5EF4-FFF2-40B4-BE49-F238E27FC236}">
                <a16:creationId xmlns:a16="http://schemas.microsoft.com/office/drawing/2014/main" id="{631DAFEC-3449-422A-BD45-E916FE108ECF}"/>
              </a:ext>
            </a:extLst>
          </p:cNvPr>
          <p:cNvSpPr txBox="1"/>
          <p:nvPr/>
        </p:nvSpPr>
        <p:spPr>
          <a:xfrm>
            <a:off x="5035486" y="1539966"/>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13627962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867593"/>
            <a:ext cx="6120000" cy="540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テキスト ボックス 4"/>
          <p:cNvSpPr txBox="1">
            <a:spLocks noChangeArrowheads="1"/>
          </p:cNvSpPr>
          <p:nvPr/>
        </p:nvSpPr>
        <p:spPr bwMode="auto">
          <a:xfrm>
            <a:off x="576000" y="955659"/>
            <a:ext cx="5832000" cy="369332"/>
          </a:xfrm>
          <a:prstGeom prst="rect">
            <a:avLst/>
          </a:prstGeom>
          <a:noFill/>
          <a:ln w="9525">
            <a:noFill/>
            <a:miter lim="800000"/>
            <a:headEnd/>
            <a:tailEnd/>
          </a:ln>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意思決定方法、構成団体の責務、会計の処理方法、財産管理の方法、内部監査の方法等を明確化した運営委員会規則の案を作成します。</a:t>
            </a:r>
            <a:endParaRPr lang="en-US" altLang="ja-JP" dirty="0">
              <a:latin typeface="HG丸ｺﾞｼｯｸM-PRO" pitchFamily="50" charset="-128"/>
              <a:ea typeface="HG丸ｺﾞｼｯｸM-PRO" pitchFamily="50" charset="-128"/>
            </a:endParaRPr>
          </a:p>
        </p:txBody>
      </p:sp>
      <p:sp>
        <p:nvSpPr>
          <p:cNvPr id="8" name="正方形/長方形 7"/>
          <p:cNvSpPr/>
          <p:nvPr/>
        </p:nvSpPr>
        <p:spPr>
          <a:xfrm>
            <a:off x="96838" y="1504553"/>
            <a:ext cx="6588000" cy="8136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15" name="正方形/長方形 1"/>
          <p:cNvSpPr>
            <a:spLocks noChangeArrowheads="1"/>
          </p:cNvSpPr>
          <p:nvPr/>
        </p:nvSpPr>
        <p:spPr bwMode="auto">
          <a:xfrm>
            <a:off x="144463" y="1800845"/>
            <a:ext cx="6524625" cy="461963"/>
          </a:xfrm>
          <a:prstGeom prst="rect">
            <a:avLst/>
          </a:prstGeom>
          <a:noFill/>
          <a:ln w="9525">
            <a:noFill/>
            <a:miter lim="800000"/>
            <a:headEnd/>
            <a:tailEnd/>
          </a:ln>
        </p:spPr>
        <p:txBody>
          <a:bodyPr>
            <a:spAutoFit/>
          </a:bodyPr>
          <a:lstStyle/>
          <a:p>
            <a:pPr fontAlgn="base">
              <a:spcBef>
                <a:spcPct val="0"/>
              </a:spcBef>
              <a:spcAft>
                <a:spcPct val="0"/>
              </a:spcAft>
            </a:pPr>
            <a:endParaRPr lang="ja-JP" altLang="ja-JP" sz="1200">
              <a:solidFill>
                <a:srgbClr val="000000"/>
              </a:solidFill>
            </a:endParaRPr>
          </a:p>
          <a:p>
            <a:pPr fontAlgn="base">
              <a:spcBef>
                <a:spcPct val="0"/>
              </a:spcBef>
              <a:spcAft>
                <a:spcPct val="0"/>
              </a:spcAft>
            </a:pPr>
            <a:r>
              <a:rPr lang="en-US" altLang="ja-JP" sz="1200">
                <a:solidFill>
                  <a:srgbClr val="000000"/>
                </a:solidFill>
              </a:rPr>
              <a:t> </a:t>
            </a:r>
            <a:endParaRPr lang="ja-JP" altLang="ja-JP" sz="1200">
              <a:solidFill>
                <a:srgbClr val="000000"/>
              </a:solidFill>
            </a:endParaRPr>
          </a:p>
        </p:txBody>
      </p:sp>
      <p:sp>
        <p:nvSpPr>
          <p:cNvPr id="17" name="Rectangle 3"/>
          <p:cNvSpPr>
            <a:spLocks noChangeArrowheads="1"/>
          </p:cNvSpPr>
          <p:nvPr/>
        </p:nvSpPr>
        <p:spPr bwMode="auto">
          <a:xfrm>
            <a:off x="306012" y="2339215"/>
            <a:ext cx="6192000" cy="7294305"/>
          </a:xfrm>
          <a:prstGeom prst="rect">
            <a:avLst/>
          </a:prstGeom>
          <a:noFill/>
          <a:ln>
            <a:noFill/>
          </a:ln>
          <a:effectLst/>
        </p:spPr>
        <p:txBody>
          <a:bodyPr lIns="0" tIns="0" rIns="0" bIns="0" anchor="t">
            <a:spAutoFit/>
          </a:bodyPr>
          <a:lstStyle/>
          <a:p>
            <a:pPr algn="ct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協定運営委員会規則</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algn="r" fontAlgn="base" latinLnBrk="1">
              <a:spcBef>
                <a:spcPct val="0"/>
              </a:spcBef>
              <a:spcAft>
                <a:spcPct val="0"/>
              </a:spcAft>
              <a:defRPr/>
            </a:pPr>
            <a:r>
              <a:rPr lang="ja-JP" altLang="ja-JP" sz="1200" dirty="0">
                <a:latin typeface="ＭＳ Ｐ明朝" pitchFamily="18" charset="-128"/>
                <a:ea typeface="ＭＳ Ｐ明朝" pitchFamily="18" charset="-128"/>
              </a:rPr>
              <a:t>年</a:t>
            </a:r>
            <a:r>
              <a:rPr lang="ja-JP" altLang="en-US" sz="1200" dirty="0">
                <a:latin typeface="ＭＳ Ｐ明朝" pitchFamily="18" charset="-128"/>
                <a:ea typeface="ＭＳ Ｐ明朝" pitchFamily="18" charset="-128"/>
              </a:rPr>
              <a:t>　</a:t>
            </a:r>
            <a:r>
              <a:rPr lang="ja-JP" altLang="ja-JP" sz="1200"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日制定</a:t>
            </a:r>
          </a:p>
          <a:p>
            <a:pPr marL="144000" indent="-144000" fontAlgn="base">
              <a:spcBef>
                <a:spcPct val="0"/>
              </a:spcBef>
              <a:spcAft>
                <a:spcPct val="0"/>
              </a:spcAft>
              <a:defRPr/>
            </a:pPr>
            <a:r>
              <a:rPr lang="ja-JP" altLang="ja-JP" sz="1200" dirty="0">
                <a:solidFill>
                  <a:srgbClr val="000000"/>
                </a:solidFill>
                <a:latin typeface="+mn-ea"/>
                <a:ea typeface="+mn-ea"/>
              </a:rPr>
              <a:t>第１章　総則</a:t>
            </a:r>
          </a:p>
          <a:p>
            <a:pPr marL="144000" indent="-144000" fontAlgn="base">
              <a:spcBef>
                <a:spcPct val="0"/>
              </a:spcBef>
              <a:spcAft>
                <a:spcPct val="0"/>
              </a:spcAft>
              <a:defRPr/>
            </a:pPr>
            <a:r>
              <a:rPr lang="en-US" altLang="ja-JP" sz="1200" dirty="0">
                <a:solidFill>
                  <a:srgbClr val="000000"/>
                </a:solidFill>
                <a:latin typeface="+mn-ea"/>
                <a:ea typeface="+mn-ea"/>
              </a:rPr>
              <a:t> </a:t>
            </a:r>
            <a:endParaRPr lang="ja-JP" altLang="ja-JP" sz="1200" dirty="0">
              <a:solidFill>
                <a:srgbClr val="000000"/>
              </a:solidFill>
              <a:latin typeface="+mn-ea"/>
              <a:ea typeface="+mn-ea"/>
            </a:endParaRPr>
          </a:p>
          <a:p>
            <a:pPr marL="144000" indent="-144000" fontAlgn="base">
              <a:spcBef>
                <a:spcPct val="0"/>
              </a:spcBef>
              <a:spcAft>
                <a:spcPct val="0"/>
              </a:spcAft>
              <a:defRPr/>
            </a:pPr>
            <a:r>
              <a:rPr lang="ja-JP" altLang="ja-JP" sz="1200" dirty="0">
                <a:solidFill>
                  <a:srgbClr val="000000"/>
                </a:solidFill>
                <a:latin typeface="+mn-ea"/>
                <a:ea typeface="+mn-ea"/>
              </a:rPr>
              <a:t>（目的）</a:t>
            </a:r>
          </a:p>
          <a:p>
            <a:pPr marL="144000" indent="-144000" fontAlgn="base">
              <a:spcBef>
                <a:spcPct val="0"/>
              </a:spcBef>
              <a:spcAft>
                <a:spcPct val="0"/>
              </a:spcAft>
              <a:defRPr/>
            </a:pPr>
            <a:r>
              <a:rPr lang="ja-JP" altLang="ja-JP" sz="1200" dirty="0">
                <a:solidFill>
                  <a:srgbClr val="000000"/>
                </a:solidFill>
                <a:latin typeface="+mn-ea"/>
                <a:ea typeface="+mn-ea"/>
              </a:rPr>
              <a:t>第１条　</a:t>
            </a:r>
            <a:r>
              <a:rPr lang="ja-JP" altLang="ja-JP" sz="1200" dirty="0">
                <a:solidFill>
                  <a:srgbClr val="000000"/>
                </a:solidFill>
                <a:latin typeface="ＭＳ Ｐ明朝" pitchFamily="18" charset="-128"/>
                <a:ea typeface="ＭＳ Ｐ明朝" pitchFamily="18" charset="-128"/>
              </a:rPr>
              <a:t>この</a:t>
            </a:r>
            <a:r>
              <a:rPr lang="ja-JP" altLang="en-US" sz="1200" dirty="0">
                <a:solidFill>
                  <a:srgbClr val="000000"/>
                </a:solidFill>
                <a:latin typeface="ＭＳ Ｐ明朝" pitchFamily="18" charset="-128"/>
                <a:ea typeface="ＭＳ Ｐ明朝" pitchFamily="18" charset="-128"/>
              </a:rPr>
              <a:t>規則</a:t>
            </a:r>
            <a:r>
              <a:rPr lang="ja-JP" altLang="ja-JP" sz="1200" dirty="0">
                <a:solidFill>
                  <a:srgbClr val="000000"/>
                </a:solidFill>
                <a:latin typeface="ＭＳ Ｐ明朝" pitchFamily="18" charset="-128"/>
                <a:ea typeface="ＭＳ Ｐ明朝" pitchFamily="18" charset="-128"/>
              </a:rPr>
              <a:t>は、</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市</a:t>
            </a:r>
            <a:r>
              <a:rPr lang="ja-JP" altLang="ja-JP" sz="1200" dirty="0">
                <a:latin typeface="ＭＳ Ｐ明朝" pitchFamily="18" charset="-128"/>
                <a:ea typeface="ＭＳ Ｐ明朝" pitchFamily="18" charset="-128"/>
              </a:rPr>
              <a:t>○○において締結された「○○○○</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協定（以下「協定」という。）」の第９条の規定に基づき、協定運営委員会について必要な事項を定めることにより、協定の適切な運営を図り、地域の</a:t>
            </a:r>
            <a:r>
              <a:rPr lang="ja-JP" altLang="en-US" sz="1200" dirty="0">
                <a:solidFill>
                  <a:srgbClr val="000000"/>
                </a:solidFill>
                <a:latin typeface="ＭＳ Ｐ明朝" pitchFamily="18" charset="-128"/>
                <a:ea typeface="ＭＳ Ｐ明朝" pitchFamily="18" charset="-128"/>
              </a:rPr>
              <a:t>農用地、水路、農道等の地域資源及び農村環境の保全並びに水路・農道等の施設の長寿命化</a:t>
            </a:r>
            <a:r>
              <a:rPr lang="ja-JP" altLang="ja-JP" sz="1200" dirty="0">
                <a:solidFill>
                  <a:srgbClr val="000000"/>
                </a:solidFill>
                <a:latin typeface="ＭＳ Ｐ明朝" pitchFamily="18" charset="-128"/>
                <a:ea typeface="ＭＳ Ｐ明朝" pitchFamily="18" charset="-128"/>
              </a:rPr>
              <a:t>を図ることを目的とする｡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mn-ea"/>
                <a:ea typeface="+mn-ea"/>
              </a:rPr>
              <a:t>（名称）</a:t>
            </a:r>
          </a:p>
          <a:p>
            <a:pPr marL="144000" indent="-144000" fontAlgn="base">
              <a:spcBef>
                <a:spcPct val="0"/>
              </a:spcBef>
              <a:spcAft>
                <a:spcPct val="0"/>
              </a:spcAft>
              <a:defRPr/>
            </a:pPr>
            <a:r>
              <a:rPr lang="ja-JP" altLang="ja-JP" sz="1200" dirty="0">
                <a:solidFill>
                  <a:srgbClr val="000000"/>
                </a:solidFill>
                <a:latin typeface="+mn-ea"/>
                <a:ea typeface="+mn-ea"/>
              </a:rPr>
              <a:t>第２条　</a:t>
            </a:r>
            <a:r>
              <a:rPr lang="ja-JP" altLang="ja-JP" sz="1200" dirty="0">
                <a:solidFill>
                  <a:srgbClr val="000000"/>
                </a:solidFill>
                <a:latin typeface="ＭＳ Ｐ明朝" pitchFamily="18" charset="-128"/>
                <a:ea typeface="ＭＳ Ｐ明朝" pitchFamily="18" charset="-128"/>
              </a:rPr>
              <a:t>本委員会は</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広域</a:t>
            </a:r>
            <a:r>
              <a:rPr lang="ja-JP" altLang="ja-JP" sz="1200" dirty="0">
                <a:latin typeface="ＭＳ Ｐ明朝" pitchFamily="18" charset="-128"/>
                <a:ea typeface="ＭＳ Ｐ明朝" pitchFamily="18" charset="-128"/>
              </a:rPr>
              <a:t>協定運営</a:t>
            </a:r>
            <a:r>
              <a:rPr lang="ja-JP" altLang="ja-JP" sz="1200" dirty="0">
                <a:solidFill>
                  <a:srgbClr val="000000"/>
                </a:solidFill>
                <a:latin typeface="ＭＳ Ｐ明朝" pitchFamily="18" charset="-128"/>
                <a:ea typeface="ＭＳ Ｐ明朝" pitchFamily="18" charset="-128"/>
              </a:rPr>
              <a:t>委員会」（以下「委員会」という。）という。</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（事務所）</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第３条　</a:t>
            </a:r>
            <a:r>
              <a:rPr lang="ja-JP" altLang="ja-JP" sz="1200" dirty="0">
                <a:solidFill>
                  <a:srgbClr val="000000"/>
                </a:solidFill>
                <a:latin typeface="ＭＳ Ｐ明朝" pitchFamily="18" charset="-128"/>
                <a:ea typeface="ＭＳ Ｐ明朝" pitchFamily="18" charset="-128"/>
              </a:rPr>
              <a:t>本委員会は、主たる事務所を</a:t>
            </a:r>
            <a:r>
              <a:rPr lang="ja-JP" altLang="en-US" sz="1200" dirty="0">
                <a:latin typeface="ＭＳ Ｐ明朝" pitchFamily="18" charset="-128"/>
                <a:ea typeface="ＭＳ Ｐ明朝" pitchFamily="18" charset="-128"/>
              </a:rPr>
              <a:t>○○県○○市</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a:t>
            </a:r>
            <a:r>
              <a:rPr lang="ja-JP" altLang="ja-JP" sz="1200" dirty="0">
                <a:latin typeface="ＭＳ Ｐ明朝" pitchFamily="18" charset="-128"/>
                <a:ea typeface="ＭＳ Ｐ明朝" pitchFamily="18" charset="-128"/>
              </a:rPr>
              <a:t>に</a:t>
            </a:r>
            <a:r>
              <a:rPr lang="ja-JP" altLang="ja-JP" sz="1200" dirty="0">
                <a:solidFill>
                  <a:srgbClr val="000000"/>
                </a:solidFill>
                <a:latin typeface="ＭＳ Ｐ明朝" pitchFamily="18" charset="-128"/>
                <a:ea typeface="ＭＳ Ｐ明朝" pitchFamily="18" charset="-128"/>
              </a:rPr>
              <a:t>置く。</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第２章　</a:t>
            </a:r>
            <a:r>
              <a:rPr lang="ja-JP" altLang="ja-JP" sz="1200" dirty="0">
                <a:solidFill>
                  <a:srgbClr val="000000"/>
                </a:solidFill>
                <a:latin typeface="ＭＳ Ｐ明朝" panose="02020600040205080304" pitchFamily="18" charset="-128"/>
                <a:ea typeface="ＭＳ Ｐ明朝" panose="02020600040205080304" pitchFamily="18" charset="-128"/>
              </a:rPr>
              <a:t>委員会の構成及び運営</a:t>
            </a:r>
          </a:p>
          <a:p>
            <a:pPr marL="144000" indent="-144000" fontAlgn="base">
              <a:spcBef>
                <a:spcPct val="0"/>
              </a:spcBef>
              <a:spcAft>
                <a:spcPct val="0"/>
              </a:spcAft>
              <a:defRPr/>
            </a:pPr>
            <a:r>
              <a:rPr lang="en-US" altLang="ja-JP" sz="1200" dirty="0">
                <a:solidFill>
                  <a:srgbClr val="000000"/>
                </a:solidFill>
                <a:latin typeface="ＭＳ Ｐ明朝" panose="02020600040205080304" pitchFamily="18" charset="-128"/>
                <a:ea typeface="ＭＳ Ｐ明朝" panose="02020600040205080304"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（委員会の構成）</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第４条　</a:t>
            </a:r>
            <a:r>
              <a:rPr lang="ja-JP" altLang="ja-JP" sz="1200" dirty="0">
                <a:solidFill>
                  <a:srgbClr val="000000"/>
                </a:solidFill>
                <a:latin typeface="ＭＳ Ｐ明朝" pitchFamily="18" charset="-128"/>
                <a:ea typeface="ＭＳ Ｐ明朝" pitchFamily="18" charset="-128"/>
              </a:rPr>
              <a:t>本委員会の委員は、協定に参加する集落及びその他団体の代表者をもって構成する。</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（役員の定数及び選任）</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第５条　</a:t>
            </a:r>
            <a:r>
              <a:rPr lang="ja-JP" altLang="ja-JP" sz="1200" dirty="0">
                <a:solidFill>
                  <a:srgbClr val="000000"/>
                </a:solidFill>
                <a:latin typeface="ＭＳ Ｐ明朝" pitchFamily="18" charset="-128"/>
                <a:ea typeface="ＭＳ Ｐ明朝" pitchFamily="18" charset="-128"/>
              </a:rPr>
              <a:t>本委員会に次の役員を置く。</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会長</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副会長</a:t>
            </a:r>
            <a:r>
              <a:rPr lang="ja-JP" altLang="en-US"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会計</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四　監査役</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役員は</a:t>
            </a:r>
            <a:r>
              <a:rPr lang="ja-JP" altLang="en-US" sz="1200" dirty="0">
                <a:solidFill>
                  <a:srgbClr val="000000"/>
                </a:solidFill>
                <a:latin typeface="ＭＳ Ｐ明朝" pitchFamily="18" charset="-128"/>
                <a:ea typeface="ＭＳ Ｐ明朝" pitchFamily="18" charset="-128"/>
              </a:rPr>
              <a:t>委員会において</a:t>
            </a:r>
            <a:r>
              <a:rPr lang="ja-JP" altLang="ja-JP" sz="1200" dirty="0">
                <a:solidFill>
                  <a:srgbClr val="000000"/>
                </a:solidFill>
                <a:latin typeface="ＭＳ Ｐ明朝" pitchFamily="18" charset="-128"/>
                <a:ea typeface="ＭＳ Ｐ明朝" pitchFamily="18" charset="-128"/>
              </a:rPr>
              <a:t>委員の互選により選出する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会長は本委員会を代表し、協定運営の事務を総括する。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副会長は会長に事故があるときにこれを代理する。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会計は本委員会の経理に関する業務を処理する。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監査役は本委員会の会計の監査を行う。</a:t>
            </a:r>
          </a:p>
        </p:txBody>
      </p:sp>
      <p:sp>
        <p:nvSpPr>
          <p:cNvPr id="18" name="正方形/長方形 17"/>
          <p:cNvSpPr/>
          <p:nvPr/>
        </p:nvSpPr>
        <p:spPr>
          <a:xfrm>
            <a:off x="233363" y="5324276"/>
            <a:ext cx="600395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集落の</a:t>
            </a:r>
            <a:r>
              <a:rPr lang="ja-JP" altLang="ja-JP" sz="1000" u="sng" dirty="0">
                <a:solidFill>
                  <a:schemeClr val="tx1"/>
                </a:solidFill>
                <a:latin typeface="ＭＳ Ｐゴシック" panose="020B0600070205080204" pitchFamily="50" charset="-128"/>
                <a:ea typeface="ＭＳ Ｐゴシック" panose="020B0600070205080204" pitchFamily="50" charset="-128"/>
              </a:rPr>
              <a:t>構成員（個人）及びその他団体の代表者を協定参加者とする場合</a:t>
            </a:r>
            <a:r>
              <a:rPr lang="ja-JP" altLang="ja-JP" sz="1000" dirty="0">
                <a:solidFill>
                  <a:schemeClr val="tx1"/>
                </a:solidFill>
                <a:latin typeface="ＭＳ Ｐゴシック" panose="020B0600070205080204" pitchFamily="50" charset="-128"/>
                <a:ea typeface="ＭＳ Ｐゴシック" panose="020B0600070205080204" pitchFamily="50" charset="-128"/>
              </a:rPr>
              <a:t>は、集落の構成員について委員会の会員と位置づけます。このため、</a:t>
            </a:r>
            <a:r>
              <a:rPr lang="ja-JP" altLang="ja-JP" sz="1000" u="sng" dirty="0">
                <a:solidFill>
                  <a:schemeClr val="tx1"/>
                </a:solidFill>
                <a:latin typeface="ＭＳ Ｐゴシック" panose="020B0600070205080204" pitchFamily="50" charset="-128"/>
                <a:ea typeface="ＭＳ Ｐゴシック" panose="020B0600070205080204" pitchFamily="50" charset="-128"/>
              </a:rPr>
              <a:t>以下の第４条の規定を追加</a:t>
            </a:r>
            <a:r>
              <a:rPr lang="ja-JP" altLang="ja-JP" sz="1000" dirty="0">
                <a:solidFill>
                  <a:schemeClr val="tx1"/>
                </a:solidFill>
                <a:latin typeface="ＭＳ Ｐゴシック" panose="020B0600070205080204" pitchFamily="50" charset="-128"/>
                <a:ea typeface="ＭＳ Ｐゴシック" panose="020B0600070205080204" pitchFamily="50" charset="-128"/>
              </a:rPr>
              <a:t>して下さい。</a:t>
            </a:r>
          </a:p>
          <a:p>
            <a:pPr fontAlgn="base">
              <a:spcBef>
                <a:spcPct val="0"/>
              </a:spcBef>
              <a:spcAft>
                <a:spcPct val="0"/>
              </a:spcAft>
              <a:defRPr/>
            </a:pP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（会員）</a:t>
            </a:r>
          </a:p>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第４条　本委員会の会員は、協定に参加する集落の構成員及びその他団体の代表者とする。</a:t>
            </a:r>
          </a:p>
        </p:txBody>
      </p:sp>
      <p:sp>
        <p:nvSpPr>
          <p:cNvPr id="19" name="テキスト ボックス 18"/>
          <p:cNvSpPr txBox="1"/>
          <p:nvPr/>
        </p:nvSpPr>
        <p:spPr>
          <a:xfrm>
            <a:off x="192088" y="1656383"/>
            <a:ext cx="800100" cy="276225"/>
          </a:xfrm>
          <a:prstGeom prst="rect">
            <a:avLst/>
          </a:prstGeom>
          <a:noFill/>
        </p:spPr>
        <p:txBody>
          <a:bodyPr wrap="none">
            <a:spAutoFit/>
          </a:bodyPr>
          <a:lstStyle/>
          <a:p>
            <a:pPr fontAlgn="base">
              <a:spcBef>
                <a:spcPct val="0"/>
              </a:spcBef>
              <a:spcAft>
                <a:spcPct val="0"/>
              </a:spcAft>
              <a:defRPr/>
            </a:pPr>
            <a:r>
              <a:rPr lang="ja-JP" altLang="en-US" sz="1200" dirty="0">
                <a:solidFill>
                  <a:srgbClr val="000000"/>
                </a:solidFill>
                <a:latin typeface="ＭＳ Ｐゴシック"/>
              </a:rPr>
              <a:t>別記</a:t>
            </a:r>
            <a:r>
              <a:rPr lang="en-US" altLang="ja-JP" sz="1200" dirty="0">
                <a:solidFill>
                  <a:srgbClr val="000000"/>
                </a:solidFill>
                <a:latin typeface="ＭＳ Ｐゴシック"/>
              </a:rPr>
              <a:t>5</a:t>
            </a:r>
            <a:r>
              <a:rPr lang="ja-JP" altLang="en-US" sz="1200" dirty="0">
                <a:solidFill>
                  <a:srgbClr val="000000"/>
                </a:solidFill>
                <a:latin typeface="ＭＳ Ｐゴシック"/>
              </a:rPr>
              <a:t>－</a:t>
            </a:r>
            <a:r>
              <a:rPr lang="en-US" altLang="ja-JP" sz="1200" dirty="0">
                <a:solidFill>
                  <a:srgbClr val="000000"/>
                </a:solidFill>
                <a:latin typeface="ＭＳ Ｐゴシック"/>
              </a:rPr>
              <a:t>2</a:t>
            </a:r>
            <a:endParaRPr lang="en-US" altLang="zh-TW" sz="1200" dirty="0">
              <a:solidFill>
                <a:srgbClr val="000000"/>
              </a:solidFill>
              <a:latin typeface="ＭＳ Ｐゴシック"/>
            </a:endParaRPr>
          </a:p>
        </p:txBody>
      </p:sp>
      <p:graphicFrame>
        <p:nvGraphicFramePr>
          <p:cNvPr id="20" name="表 19"/>
          <p:cNvGraphicFramePr>
            <a:graphicFrameLocks noGrp="1"/>
          </p:cNvGraphicFramePr>
          <p:nvPr>
            <p:extLst>
              <p:ext uri="{D42A27DB-BD31-4B8C-83A1-F6EECF244321}">
                <p14:modId xmlns:p14="http://schemas.microsoft.com/office/powerpoint/2010/main" val="480344905"/>
              </p:ext>
            </p:extLst>
          </p:nvPr>
        </p:nvGraphicFramePr>
        <p:xfrm>
          <a:off x="188913" y="1927771"/>
          <a:ext cx="3038475" cy="203200"/>
        </p:xfrm>
        <a:graphic>
          <a:graphicData uri="http://schemas.openxmlformats.org/drawingml/2006/table">
            <a:tbl>
              <a:tblPr firstRow="1" firstCol="1" bandRow="1">
                <a:tableStyleId>{5C22544A-7EE6-4342-B048-85BDC9FD1C3A}</a:tableStyleId>
              </a:tblPr>
              <a:tblGrid>
                <a:gridCol w="1508445">
                  <a:extLst>
                    <a:ext uri="{9D8B030D-6E8A-4147-A177-3AD203B41FA5}">
                      <a16:colId xmlns:a16="http://schemas.microsoft.com/office/drawing/2014/main" val="20000"/>
                    </a:ext>
                  </a:extLst>
                </a:gridCol>
                <a:gridCol w="1530030">
                  <a:extLst>
                    <a:ext uri="{9D8B030D-6E8A-4147-A177-3AD203B41FA5}">
                      <a16:colId xmlns:a16="http://schemas.microsoft.com/office/drawing/2014/main" val="20001"/>
                    </a:ext>
                  </a:extLst>
                </a:gridCol>
              </a:tblGrid>
              <a:tr h="0">
                <a:tc>
                  <a:txBody>
                    <a:bodyPr/>
                    <a:lstStyle/>
                    <a:p>
                      <a:pPr>
                        <a:lnSpc>
                          <a:spcPts val="1620"/>
                        </a:lnSpc>
                        <a:spcAft>
                          <a:spcPts val="0"/>
                        </a:spcAft>
                      </a:pPr>
                      <a:r>
                        <a:rPr lang="ja-JP" sz="1200" b="0" i="0" dirty="0">
                          <a:solidFill>
                            <a:schemeClr val="tx1"/>
                          </a:solidFill>
                          <a:effectLst/>
                          <a:latin typeface="ＭＳ Ｐ明朝" pitchFamily="18" charset="-128"/>
                          <a:ea typeface="ＭＳ Ｐ明朝" pitchFamily="18" charset="-128"/>
                        </a:rPr>
                        <a:t>○年○月○日認定</a:t>
                      </a:r>
                      <a:endParaRPr lang="ja-JP" sz="1050" b="0" i="0" dirty="0">
                        <a:solidFill>
                          <a:schemeClr val="tx1"/>
                        </a:solidFill>
                        <a:effectLst/>
                        <a:latin typeface="ＭＳ Ｐ明朝" pitchFamily="18" charset="-128"/>
                        <a:ea typeface="ＭＳ Ｐ明朝" pitchFamily="18" charset="-128"/>
                      </a:endParaRPr>
                    </a:p>
                  </a:txBody>
                  <a:tcPr marL="68566" marR="68566"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620"/>
                        </a:lnSpc>
                        <a:spcAft>
                          <a:spcPts val="0"/>
                        </a:spcAft>
                      </a:pPr>
                      <a:r>
                        <a:rPr lang="ja-JP" sz="1200" b="0" i="0" dirty="0">
                          <a:solidFill>
                            <a:schemeClr val="tx1"/>
                          </a:solidFill>
                          <a:effectLst/>
                          <a:latin typeface="ＭＳ Ｐ明朝" pitchFamily="18" charset="-128"/>
                          <a:ea typeface="ＭＳ Ｐ明朝" pitchFamily="18" charset="-128"/>
                        </a:rPr>
                        <a:t>○○</a:t>
                      </a:r>
                      <a:r>
                        <a:rPr lang="ja-JP" altLang="en-US" sz="1200" b="0" i="0" dirty="0">
                          <a:solidFill>
                            <a:schemeClr val="tx1"/>
                          </a:solidFill>
                          <a:effectLst/>
                          <a:latin typeface="ＭＳ Ｐ明朝" pitchFamily="18" charset="-128"/>
                          <a:ea typeface="ＭＳ Ｐ明朝" pitchFamily="18" charset="-128"/>
                        </a:rPr>
                        <a:t>市</a:t>
                      </a:r>
                      <a:r>
                        <a:rPr lang="ja-JP" sz="1200" b="0" i="0" dirty="0">
                          <a:solidFill>
                            <a:schemeClr val="tx1"/>
                          </a:solidFill>
                          <a:effectLst/>
                          <a:latin typeface="ＭＳ Ｐ明朝" pitchFamily="18" charset="-128"/>
                          <a:ea typeface="ＭＳ Ｐ明朝" pitchFamily="18" charset="-128"/>
                        </a:rPr>
                        <a:t>長○○○○</a:t>
                      </a:r>
                      <a:endParaRPr lang="ja-JP" sz="1050" b="0" i="0" dirty="0">
                        <a:solidFill>
                          <a:schemeClr val="tx1"/>
                        </a:solidFill>
                        <a:effectLst/>
                        <a:latin typeface="ＭＳ Ｐ明朝" pitchFamily="18" charset="-128"/>
                        <a:ea typeface="ＭＳ Ｐ明朝" pitchFamily="18" charset="-128"/>
                      </a:endParaRPr>
                    </a:p>
                  </a:txBody>
                  <a:tcPr marL="68566" marR="68566"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1266378" y="1539492"/>
            <a:ext cx="2486472" cy="232395"/>
          </a:xfrm>
          <a:prstGeom prst="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spAutoFit/>
          </a:bodyPr>
          <a:lstStyle/>
          <a:p>
            <a:r>
              <a:rPr kumimoji="1" lang="ja-JP" altLang="en-US" sz="1000" dirty="0">
                <a:solidFill>
                  <a:schemeClr val="tx1"/>
                </a:solidFill>
                <a:latin typeface="ＭＳ Ｐゴシック" panose="020B0600070205080204" pitchFamily="50" charset="-128"/>
                <a:ea typeface="ＭＳ Ｐゴシック" panose="020B0600070205080204" pitchFamily="50" charset="-128"/>
              </a:rPr>
              <a:t>市町村の認定を受けた後、記載します。</a:t>
            </a:r>
          </a:p>
        </p:txBody>
      </p:sp>
      <p:sp>
        <p:nvSpPr>
          <p:cNvPr id="24"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25" name="Rectangle 65"/>
          <p:cNvSpPr>
            <a:spLocks noChangeArrowheads="1"/>
          </p:cNvSpPr>
          <p:nvPr/>
        </p:nvSpPr>
        <p:spPr bwMode="auto">
          <a:xfrm>
            <a:off x="4077072" y="1393687"/>
            <a:ext cx="2520578"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latin typeface="ＭＳ Ｐゴシック" panose="020B0600070205080204" pitchFamily="50" charset="-128"/>
              </a:rPr>
              <a:t>このページは運営委員会規則の記載例です。必要に応じて追記等して下さい。</a:t>
            </a:r>
          </a:p>
        </p:txBody>
      </p:sp>
      <p:sp>
        <p:nvSpPr>
          <p:cNvPr id="27" name="テキスト ボックス 1"/>
          <p:cNvSpPr txBox="1">
            <a:spLocks noChangeArrowheads="1"/>
          </p:cNvSpPr>
          <p:nvPr/>
        </p:nvSpPr>
        <p:spPr bwMode="auto">
          <a:xfrm>
            <a:off x="360000" y="416496"/>
            <a:ext cx="4248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４．広域協定運営委員会規則（案）の作成</a:t>
            </a:r>
          </a:p>
        </p:txBody>
      </p:sp>
      <p:sp>
        <p:nvSpPr>
          <p:cNvPr id="4" name="フリーフォーム 3"/>
          <p:cNvSpPr/>
          <p:nvPr/>
        </p:nvSpPr>
        <p:spPr>
          <a:xfrm>
            <a:off x="996950" y="1771650"/>
            <a:ext cx="1068668" cy="177800"/>
          </a:xfrm>
          <a:custGeom>
            <a:avLst/>
            <a:gdLst>
              <a:gd name="connsiteX0" fmla="*/ 1066800 w 1075786"/>
              <a:gd name="connsiteY0" fmla="*/ 0 h 177800"/>
              <a:gd name="connsiteX1" fmla="*/ 965200 w 1075786"/>
              <a:gd name="connsiteY1" fmla="*/ 50800 h 177800"/>
              <a:gd name="connsiteX2" fmla="*/ 285750 w 1075786"/>
              <a:gd name="connsiteY2" fmla="*/ 76200 h 177800"/>
              <a:gd name="connsiteX3" fmla="*/ 0 w 1075786"/>
              <a:gd name="connsiteY3" fmla="*/ 177800 h 177800"/>
              <a:gd name="connsiteX0" fmla="*/ 1066800 w 1068668"/>
              <a:gd name="connsiteY0" fmla="*/ 0 h 177800"/>
              <a:gd name="connsiteX1" fmla="*/ 882650 w 1068668"/>
              <a:gd name="connsiteY1" fmla="*/ 57150 h 177800"/>
              <a:gd name="connsiteX2" fmla="*/ 285750 w 1068668"/>
              <a:gd name="connsiteY2" fmla="*/ 76200 h 177800"/>
              <a:gd name="connsiteX3" fmla="*/ 0 w 1068668"/>
              <a:gd name="connsiteY3" fmla="*/ 177800 h 177800"/>
            </a:gdLst>
            <a:ahLst/>
            <a:cxnLst>
              <a:cxn ang="0">
                <a:pos x="connsiteX0" y="connsiteY0"/>
              </a:cxn>
              <a:cxn ang="0">
                <a:pos x="connsiteX1" y="connsiteY1"/>
              </a:cxn>
              <a:cxn ang="0">
                <a:pos x="connsiteX2" y="connsiteY2"/>
              </a:cxn>
              <a:cxn ang="0">
                <a:pos x="connsiteX3" y="connsiteY3"/>
              </a:cxn>
            </a:cxnLst>
            <a:rect l="l" t="t" r="r" b="b"/>
            <a:pathLst>
              <a:path w="1068668" h="177800">
                <a:moveTo>
                  <a:pt x="1066800" y="0"/>
                </a:moveTo>
                <a:cubicBezTo>
                  <a:pt x="1081087" y="19050"/>
                  <a:pt x="1012825" y="44450"/>
                  <a:pt x="882650" y="57150"/>
                </a:cubicBezTo>
                <a:cubicBezTo>
                  <a:pt x="752475" y="69850"/>
                  <a:pt x="432858" y="56092"/>
                  <a:pt x="285750" y="76200"/>
                </a:cubicBezTo>
                <a:cubicBezTo>
                  <a:pt x="138642" y="96308"/>
                  <a:pt x="62441" y="137583"/>
                  <a:pt x="0" y="1778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3442113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416495"/>
            <a:ext cx="6588000" cy="9144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正方形/長方形 1"/>
          <p:cNvSpPr>
            <a:spLocks noChangeArrowheads="1"/>
          </p:cNvSpPr>
          <p:nvPr/>
        </p:nvSpPr>
        <p:spPr bwMode="auto">
          <a:xfrm>
            <a:off x="144463" y="835148"/>
            <a:ext cx="6524625" cy="461963"/>
          </a:xfrm>
          <a:prstGeom prst="rect">
            <a:avLst/>
          </a:prstGeom>
          <a:noFill/>
          <a:ln w="9525">
            <a:noFill/>
            <a:miter lim="800000"/>
            <a:headEnd/>
            <a:tailEnd/>
          </a:ln>
        </p:spPr>
        <p:txBody>
          <a:bodyPr>
            <a:spAutoFit/>
          </a:bodyPr>
          <a:lstStyle/>
          <a:p>
            <a:endParaRPr lang="ja-JP" altLang="ja-JP">
              <a:solidFill>
                <a:srgbClr val="000000"/>
              </a:solidFill>
              <a:latin typeface="Calibri"/>
              <a:ea typeface="ＭＳ Ｐゴシック"/>
            </a:endParaRPr>
          </a:p>
          <a:p>
            <a:r>
              <a:rPr lang="en-US" altLang="ja-JP">
                <a:solidFill>
                  <a:srgbClr val="000000"/>
                </a:solidFill>
                <a:latin typeface="Calibri"/>
                <a:ea typeface="ＭＳ Ｐゴシック"/>
              </a:rPr>
              <a:t> </a:t>
            </a:r>
            <a:endParaRPr lang="ja-JP" altLang="ja-JP">
              <a:solidFill>
                <a:srgbClr val="000000"/>
              </a:solidFill>
              <a:latin typeface="Calibri"/>
              <a:ea typeface="ＭＳ Ｐゴシック"/>
            </a:endParaRPr>
          </a:p>
        </p:txBody>
      </p:sp>
      <p:sp>
        <p:nvSpPr>
          <p:cNvPr id="10" name="正方形/長方形 1"/>
          <p:cNvSpPr>
            <a:spLocks noChangeArrowheads="1"/>
          </p:cNvSpPr>
          <p:nvPr/>
        </p:nvSpPr>
        <p:spPr bwMode="auto">
          <a:xfrm>
            <a:off x="144463" y="1422989"/>
            <a:ext cx="6524625" cy="461963"/>
          </a:xfrm>
          <a:prstGeom prst="rect">
            <a:avLst/>
          </a:prstGeom>
          <a:noFill/>
          <a:ln w="9525">
            <a:noFill/>
            <a:miter lim="800000"/>
            <a:headEnd/>
            <a:tailEnd/>
          </a:ln>
        </p:spPr>
        <p:txBody>
          <a:bodyPr>
            <a:spAutoFit/>
          </a:bodyPr>
          <a:lstStyle/>
          <a:p>
            <a:pPr fontAlgn="base">
              <a:spcBef>
                <a:spcPct val="0"/>
              </a:spcBef>
              <a:spcAft>
                <a:spcPct val="0"/>
              </a:spcAft>
            </a:pPr>
            <a:endParaRPr lang="ja-JP" altLang="ja-JP" sz="1200">
              <a:solidFill>
                <a:srgbClr val="000000"/>
              </a:solidFill>
            </a:endParaRPr>
          </a:p>
          <a:p>
            <a:pPr fontAlgn="base">
              <a:spcBef>
                <a:spcPct val="0"/>
              </a:spcBef>
              <a:spcAft>
                <a:spcPct val="0"/>
              </a:spcAft>
            </a:pPr>
            <a:r>
              <a:rPr lang="en-US" altLang="ja-JP" sz="1200">
                <a:solidFill>
                  <a:srgbClr val="000000"/>
                </a:solidFill>
              </a:rPr>
              <a:t> </a:t>
            </a:r>
            <a:endParaRPr lang="ja-JP" altLang="ja-JP" sz="1200">
              <a:solidFill>
                <a:srgbClr val="000000"/>
              </a:solidFill>
            </a:endParaRPr>
          </a:p>
        </p:txBody>
      </p:sp>
      <p:sp>
        <p:nvSpPr>
          <p:cNvPr id="11" name="Rectangle 3"/>
          <p:cNvSpPr>
            <a:spLocks noChangeArrowheads="1"/>
          </p:cNvSpPr>
          <p:nvPr/>
        </p:nvSpPr>
        <p:spPr bwMode="auto">
          <a:xfrm>
            <a:off x="320644" y="488504"/>
            <a:ext cx="6192000" cy="9233297"/>
          </a:xfrm>
          <a:prstGeom prst="rect">
            <a:avLst/>
          </a:prstGeom>
          <a:noFill/>
          <a:ln>
            <a:noFill/>
          </a:ln>
          <a:effectLst/>
        </p:spPr>
        <p:txBody>
          <a:bodyPr lIns="0" tIns="0" rIns="0" bIns="0">
            <a:spAutoFit/>
          </a:bodyPr>
          <a:lstStyle/>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endParaRPr lang="en-US" altLang="ja-JP" dirty="0">
              <a:solidFill>
                <a:srgbClr val="000000"/>
              </a:solidFill>
              <a:latin typeface="ＭＳ Ｐ明朝" pitchFamily="18" charset="-128"/>
              <a:ea typeface="ＭＳ Ｐ明朝" pitchFamily="18" charset="-128"/>
            </a:endParaRPr>
          </a:p>
          <a:p>
            <a:pPr marL="144000" indent="-144000">
              <a:defRPr/>
            </a:pPr>
            <a:r>
              <a:rPr lang="ja-JP" altLang="en-US"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200" dirty="0">
              <a:solidFill>
                <a:srgbClr val="000000"/>
              </a:solidFill>
              <a:latin typeface="ＭＳ Ｐ明朝" pitchFamily="18" charset="-128"/>
              <a:ea typeface="ＭＳ Ｐ明朝" pitchFamily="18" charset="-128"/>
            </a:endParaRP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（委員会の開催）</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第７条</a:t>
            </a:r>
            <a:r>
              <a:rPr lang="ja-JP" altLang="ja-JP" sz="1200" dirty="0">
                <a:solidFill>
                  <a:srgbClr val="000000"/>
                </a:solidFill>
                <a:latin typeface="ＭＳ Ｐ明朝" pitchFamily="18" charset="-128"/>
                <a:ea typeface="ＭＳ Ｐ明朝" pitchFamily="18" charset="-128"/>
              </a:rPr>
              <a:t>　委員会は、毎年度１回以上開催するとともに、次に掲げる場合に開催する｡</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委員現在数の３分の１以上の要求があったとき。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その他会長が必要と認めたとき｡</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前項第一号の規定により要求があったときは、会長は、その請求のあった日から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日以内に委員会を招集しなければならない｡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委員会の招集は、少なくともその開催の７日前までに、会議の日時、場所、目的及び審議事項を記載した書面をもって委員に通知しなければならない。</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（委員会の権能）</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委員会は、この規則において別に定めるもののほか、次の各号に掲げる事項を議決する。</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a:t>
            </a:r>
            <a:r>
              <a:rPr lang="ja-JP" altLang="ja-JP" sz="1200" dirty="0">
                <a:solidFill>
                  <a:srgbClr val="000000"/>
                </a:solidFill>
                <a:latin typeface="ＭＳ Ｐ明朝" pitchFamily="18" charset="-128"/>
                <a:ea typeface="ＭＳ Ｐ明朝" pitchFamily="18" charset="-128"/>
              </a:rPr>
              <a:t>活動に関する活動計画の設定又は変更及び実施に関すること。</a:t>
            </a:r>
            <a:endParaRPr lang="en-US" altLang="ja-JP" sz="1200" dirty="0">
              <a:solidFill>
                <a:srgbClr val="000000"/>
              </a:solidFill>
              <a:latin typeface="ＭＳ Ｐ明朝" pitchFamily="18" charset="-128"/>
              <a:ea typeface="ＭＳ Ｐ明朝" pitchFamily="18" charset="-128"/>
            </a:endParaRPr>
          </a:p>
          <a:p>
            <a:pPr marL="288000" indent="-144000" fontAlgn="base">
              <a:spcBef>
                <a:spcPct val="0"/>
              </a:spcBef>
              <a:spcAft>
                <a:spcPct val="0"/>
              </a:spcAft>
              <a:defRPr/>
            </a:pP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a:t>
            </a:r>
            <a:r>
              <a:rPr lang="ja-JP" altLang="en-US" sz="1200" dirty="0">
                <a:solidFill>
                  <a:srgbClr val="000000"/>
                </a:solidFill>
                <a:uFill>
                  <a:solidFill>
                    <a:srgbClr val="FF0000"/>
                  </a:solidFill>
                </a:uFill>
                <a:latin typeface="ＭＳ Ｐ明朝" pitchFamily="18" charset="-128"/>
                <a:ea typeface="ＭＳ Ｐ明朝" pitchFamily="18" charset="-128"/>
              </a:rPr>
              <a:t>及び</a:t>
            </a:r>
            <a:r>
              <a:rPr lang="ja-JP" altLang="ja-JP" sz="1200" dirty="0">
                <a:solidFill>
                  <a:srgbClr val="000000"/>
                </a:solidFill>
                <a:uFill>
                  <a:solidFill>
                    <a:srgbClr val="FF0000"/>
                  </a:solidFill>
                </a:uFill>
                <a:latin typeface="ＭＳ Ｐ明朝" pitchFamily="18" charset="-128"/>
                <a:ea typeface="ＭＳ Ｐ明朝" pitchFamily="18" charset="-128"/>
              </a:rPr>
              <a:t>実施に関すること。</a:t>
            </a: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三　農地維持支払交付金及び</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四　資源向上支払交付金（施設の長寿命化のための活動）の収支決算に関すること。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五</a:t>
            </a:r>
            <a:r>
              <a:rPr lang="ja-JP" altLang="ja-JP"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uFill>
                  <a:solidFill>
                    <a:srgbClr val="FF0000"/>
                  </a:solidFill>
                </a:uFill>
                <a:latin typeface="ＭＳ Ｐ明朝" pitchFamily="18" charset="-128"/>
                <a:ea typeface="ＭＳ Ｐ明朝" pitchFamily="18" charset="-128"/>
              </a:rPr>
              <a:t>○○○○</a:t>
            </a:r>
            <a:r>
              <a:rPr lang="ja-JP" altLang="ja-JP" sz="1200" dirty="0">
                <a:solidFill>
                  <a:srgbClr val="000000"/>
                </a:solidFill>
                <a:uFill>
                  <a:solidFill>
                    <a:srgbClr val="FF0000"/>
                  </a:solidFill>
                </a:uFill>
                <a:latin typeface="ＭＳ Ｐ明朝" pitchFamily="18" charset="-128"/>
                <a:ea typeface="ＭＳ Ｐ明朝" pitchFamily="18" charset="-128"/>
              </a:rPr>
              <a:t>事業に係る計画の設定又は変更、収支決算、年度実績報告及び実施に関すること。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六</a:t>
            </a:r>
            <a:r>
              <a:rPr lang="ja-JP" altLang="ja-JP" sz="1200" dirty="0">
                <a:solidFill>
                  <a:srgbClr val="000000"/>
                </a:solidFill>
                <a:latin typeface="ＭＳ Ｐ明朝" pitchFamily="18" charset="-128"/>
                <a:ea typeface="ＭＳ Ｐ明朝" pitchFamily="18" charset="-128"/>
              </a:rPr>
              <a:t>　規則の制定及び改廃に関すること。</a:t>
            </a: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七</a:t>
            </a:r>
            <a:r>
              <a:rPr lang="ja-JP" altLang="ja-JP" sz="1200" dirty="0">
                <a:solidFill>
                  <a:srgbClr val="000000"/>
                </a:solidFill>
                <a:latin typeface="ＭＳ Ｐ明朝" pitchFamily="18" charset="-128"/>
                <a:ea typeface="ＭＳ Ｐ明朝" pitchFamily="18" charset="-128"/>
              </a:rPr>
              <a:t>　その他協定の運営に関する重要な事項。</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（委員会の議決方法等）</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委員会は、委員の過半数の出席をもって成立する。なお、出席は委任状をもって代えることができる。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委員会の議長は、会長がこれを務める。 </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委員会においては、第７条第３項によりあらかじめ通知された事項についてのみ議決することができる。ただし、緊急を要する事項については、この限りでない。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委員会の</a:t>
            </a:r>
            <a:r>
              <a:rPr lang="ja-JP" altLang="en-US" sz="1200" dirty="0">
                <a:solidFill>
                  <a:srgbClr val="000000"/>
                </a:solidFill>
                <a:latin typeface="ＭＳ Ｐ明朝" pitchFamily="18" charset="-128"/>
                <a:ea typeface="ＭＳ Ｐ明朝" pitchFamily="18" charset="-128"/>
              </a:rPr>
              <a:t>議事</a:t>
            </a:r>
            <a:r>
              <a:rPr lang="ja-JP" altLang="ja-JP" sz="1200" dirty="0">
                <a:solidFill>
                  <a:srgbClr val="000000"/>
                </a:solidFill>
                <a:latin typeface="ＭＳ Ｐ明朝" pitchFamily="18" charset="-128"/>
                <a:ea typeface="ＭＳ Ｐ明朝" pitchFamily="18" charset="-128"/>
              </a:rPr>
              <a:t>は、第</a:t>
            </a:r>
            <a:r>
              <a:rPr lang="en-US" altLang="ja-JP" sz="1200" dirty="0">
                <a:solidFill>
                  <a:srgbClr val="000000"/>
                </a:solidFill>
                <a:latin typeface="ＭＳ Ｐ明朝" pitchFamily="18" charset="-128"/>
                <a:ea typeface="ＭＳ Ｐ明朝" pitchFamily="18" charset="-128"/>
              </a:rPr>
              <a:t>10</a:t>
            </a:r>
            <a:r>
              <a:rPr lang="ja-JP" altLang="ja-JP" sz="1200" dirty="0">
                <a:solidFill>
                  <a:srgbClr val="000000"/>
                </a:solidFill>
                <a:latin typeface="ＭＳ Ｐ明朝" pitchFamily="18" charset="-128"/>
                <a:ea typeface="ＭＳ Ｐ明朝" pitchFamily="18" charset="-128"/>
              </a:rPr>
              <a:t>条に規定するものを除き、出席した委員の過半数で決する。なお、可否同数のときは、議長の決するところによる。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委員会により決定した事項については、決定事項を記載した書面を作成するとともに、その写しを</a:t>
            </a:r>
            <a:r>
              <a:rPr lang="ja-JP" altLang="en-US" sz="1200" dirty="0">
                <a:solidFill>
                  <a:srgbClr val="000000"/>
                </a:solidFill>
                <a:latin typeface="ＭＳ Ｐ明朝" pitchFamily="18" charset="-128"/>
                <a:ea typeface="ＭＳ Ｐ明朝" pitchFamily="18" charset="-128"/>
              </a:rPr>
              <a:t>協定に参加する集落の構成員</a:t>
            </a:r>
            <a:r>
              <a:rPr lang="ja-JP" altLang="ja-JP" sz="1200" dirty="0">
                <a:solidFill>
                  <a:srgbClr val="000000"/>
                </a:solidFill>
                <a:latin typeface="ＭＳ Ｐ明朝" pitchFamily="18" charset="-128"/>
                <a:ea typeface="ＭＳ Ｐ明朝" pitchFamily="18" charset="-128"/>
              </a:rPr>
              <a:t>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次の各号に掲げる事項は、委員会において、出席者の議決権の３分</a:t>
            </a:r>
            <a:r>
              <a:rPr lang="ja-JP" altLang="en-US" dirty="0">
                <a:solidFill>
                  <a:srgbClr val="000000"/>
                </a:solidFill>
                <a:latin typeface="ＭＳ Ｐ明朝" pitchFamily="18" charset="-128"/>
                <a:ea typeface="ＭＳ Ｐ明朝" pitchFamily="18" charset="-128"/>
              </a:rPr>
              <a:t>の</a:t>
            </a:r>
            <a:r>
              <a:rPr lang="ja-JP" altLang="ja-JP" dirty="0">
                <a:solidFill>
                  <a:srgbClr val="000000"/>
                </a:solidFill>
                <a:latin typeface="ＭＳ Ｐ明朝" pitchFamily="18" charset="-128"/>
                <a:ea typeface="ＭＳ Ｐ明朝" pitchFamily="18" charset="-128"/>
              </a:rPr>
              <a:t>２以上の多数による議決を必要とする。ただし、第三号及び第四号については、全員一致による議決を必要とする。なお、第三号の協定参加団体の除名は、当該参加団体の代表を除く委員の一致による議決とする。 </a:t>
            </a:r>
          </a:p>
          <a:p>
            <a:pPr marL="288000" indent="-144000">
              <a:defRPr/>
            </a:pPr>
            <a:r>
              <a:rPr lang="ja-JP" altLang="ja-JP" dirty="0">
                <a:solidFill>
                  <a:srgbClr val="000000"/>
                </a:solidFill>
                <a:latin typeface="ＭＳ Ｐ明朝" pitchFamily="18" charset="-128"/>
                <a:ea typeface="ＭＳ Ｐ明朝" pitchFamily="18" charset="-128"/>
              </a:rPr>
              <a:t>一　</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の変更 </a:t>
            </a:r>
          </a:p>
          <a:p>
            <a:pPr marL="288000" indent="-144000">
              <a:defRPr/>
            </a:pPr>
            <a:r>
              <a:rPr lang="ja-JP" altLang="ja-JP" dirty="0">
                <a:solidFill>
                  <a:srgbClr val="000000"/>
                </a:solidFill>
                <a:latin typeface="ＭＳ Ｐ明朝" pitchFamily="18" charset="-128"/>
                <a:ea typeface="ＭＳ Ｐ明朝" pitchFamily="18" charset="-128"/>
              </a:rPr>
              <a:t>二　役員の解任</a:t>
            </a:r>
          </a:p>
          <a:p>
            <a:pPr marL="288000" indent="-144000">
              <a:defRPr/>
            </a:pPr>
            <a:r>
              <a:rPr lang="ja-JP" altLang="ja-JP" dirty="0">
                <a:solidFill>
                  <a:srgbClr val="000000"/>
                </a:solidFill>
                <a:latin typeface="ＭＳ Ｐ明朝" pitchFamily="18" charset="-128"/>
                <a:ea typeface="ＭＳ Ｐ明朝" pitchFamily="18" charset="-128"/>
              </a:rPr>
              <a:t>三　協定参加団体の除名 </a:t>
            </a:r>
          </a:p>
          <a:p>
            <a:pPr marL="288000" indent="-144000">
              <a:defRPr/>
            </a:pPr>
            <a:r>
              <a:rPr lang="ja-JP" altLang="ja-JP" dirty="0">
                <a:solidFill>
                  <a:srgbClr val="000000"/>
                </a:solidFill>
                <a:latin typeface="ＭＳ Ｐ明朝" pitchFamily="18" charset="-128"/>
                <a:ea typeface="ＭＳ Ｐ明朝" pitchFamily="18" charset="-128"/>
              </a:rPr>
              <a:t>四　協定の変更又は廃止</a:t>
            </a:r>
            <a:endParaRPr lang="ja-JP" altLang="ja-JP" sz="1200" dirty="0">
              <a:solidFill>
                <a:srgbClr val="000000"/>
              </a:solidFill>
              <a:latin typeface="ＭＳ Ｐ明朝" pitchFamily="18" charset="-128"/>
              <a:ea typeface="ＭＳ Ｐ明朝" pitchFamily="18" charset="-128"/>
            </a:endParaRP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21" name="Rectangle 65"/>
          <p:cNvSpPr>
            <a:spLocks noChangeArrowheads="1"/>
          </p:cNvSpPr>
          <p:nvPr/>
        </p:nvSpPr>
        <p:spPr bwMode="auto">
          <a:xfrm>
            <a:off x="782756" y="5266817"/>
            <a:ext cx="171486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その他事業に取り組まない場合は削除してください。</a:t>
            </a:r>
          </a:p>
        </p:txBody>
      </p:sp>
      <p:sp>
        <p:nvSpPr>
          <p:cNvPr id="8" name="フリーフォーム 7"/>
          <p:cNvSpPr/>
          <p:nvPr/>
        </p:nvSpPr>
        <p:spPr>
          <a:xfrm>
            <a:off x="269824" y="4429125"/>
            <a:ext cx="501701" cy="1028700"/>
          </a:xfrm>
          <a:custGeom>
            <a:avLst/>
            <a:gdLst>
              <a:gd name="connsiteX0" fmla="*/ 501701 w 501701"/>
              <a:gd name="connsiteY0" fmla="*/ 1028700 h 1028700"/>
              <a:gd name="connsiteX1" fmla="*/ 244526 w 501701"/>
              <a:gd name="connsiteY1" fmla="*/ 933450 h 1028700"/>
              <a:gd name="connsiteX2" fmla="*/ 34976 w 501701"/>
              <a:gd name="connsiteY2" fmla="*/ 542925 h 1028700"/>
              <a:gd name="connsiteX3" fmla="*/ 15926 w 501701"/>
              <a:gd name="connsiteY3" fmla="*/ 142875 h 1028700"/>
              <a:gd name="connsiteX4" fmla="*/ 196901 w 501701"/>
              <a:gd name="connsiteY4" fmla="*/ 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01" h="1028700">
                <a:moveTo>
                  <a:pt x="501701" y="1028700"/>
                </a:moveTo>
                <a:cubicBezTo>
                  <a:pt x="412007" y="1021556"/>
                  <a:pt x="322313" y="1014412"/>
                  <a:pt x="244526" y="933450"/>
                </a:cubicBezTo>
                <a:cubicBezTo>
                  <a:pt x="166739" y="852488"/>
                  <a:pt x="73076" y="674687"/>
                  <a:pt x="34976" y="542925"/>
                </a:cubicBezTo>
                <a:cubicBezTo>
                  <a:pt x="-3124" y="411162"/>
                  <a:pt x="-11062" y="233362"/>
                  <a:pt x="15926" y="142875"/>
                </a:cubicBezTo>
                <a:cubicBezTo>
                  <a:pt x="42913" y="52387"/>
                  <a:pt x="119907" y="26193"/>
                  <a:pt x="196901"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a:off x="1529172" y="2994216"/>
            <a:ext cx="4204084"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第８条の一～五は、取組を行う活動内容に応じて選択して記載して下さい。</a:t>
            </a:r>
          </a:p>
        </p:txBody>
      </p:sp>
      <p:sp>
        <p:nvSpPr>
          <p:cNvPr id="12" name="正方形/長方形 11"/>
          <p:cNvSpPr/>
          <p:nvPr/>
        </p:nvSpPr>
        <p:spPr>
          <a:xfrm>
            <a:off x="426545" y="3785744"/>
            <a:ext cx="216000" cy="5400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657225" y="4133850"/>
            <a:ext cx="2705100" cy="1153541"/>
          </a:xfrm>
          <a:custGeom>
            <a:avLst/>
            <a:gdLst>
              <a:gd name="connsiteX0" fmla="*/ 2705100 w 2705100"/>
              <a:gd name="connsiteY0" fmla="*/ 1152525 h 1153541"/>
              <a:gd name="connsiteX1" fmla="*/ 2143125 w 2705100"/>
              <a:gd name="connsiteY1" fmla="*/ 1038225 h 1153541"/>
              <a:gd name="connsiteX2" fmla="*/ 1866900 w 2705100"/>
              <a:gd name="connsiteY2" fmla="*/ 428625 h 1153541"/>
              <a:gd name="connsiteX3" fmla="*/ 0 w 2705100"/>
              <a:gd name="connsiteY3" fmla="*/ 0 h 1153541"/>
            </a:gdLst>
            <a:ahLst/>
            <a:cxnLst>
              <a:cxn ang="0">
                <a:pos x="connsiteX0" y="connsiteY0"/>
              </a:cxn>
              <a:cxn ang="0">
                <a:pos x="connsiteX1" y="connsiteY1"/>
              </a:cxn>
              <a:cxn ang="0">
                <a:pos x="connsiteX2" y="connsiteY2"/>
              </a:cxn>
              <a:cxn ang="0">
                <a:pos x="connsiteX3" y="connsiteY3"/>
              </a:cxn>
            </a:cxnLst>
            <a:rect l="l" t="t" r="r" b="b"/>
            <a:pathLst>
              <a:path w="2705100" h="1153541">
                <a:moveTo>
                  <a:pt x="2705100" y="1152525"/>
                </a:moveTo>
                <a:cubicBezTo>
                  <a:pt x="2493962" y="1155700"/>
                  <a:pt x="2282825" y="1158875"/>
                  <a:pt x="2143125" y="1038225"/>
                </a:cubicBezTo>
                <a:cubicBezTo>
                  <a:pt x="2003425" y="917575"/>
                  <a:pt x="2224087" y="601662"/>
                  <a:pt x="1866900" y="428625"/>
                </a:cubicBezTo>
                <a:cubicBezTo>
                  <a:pt x="1509713" y="255588"/>
                  <a:pt x="754856" y="127794"/>
                  <a:pt x="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3284984" y="4578561"/>
            <a:ext cx="3278480" cy="1242254"/>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950" dirty="0"/>
              <a:t>これまで資源向上支払（長寿命化）を実施する場合で、農地維持支払及び資源向上支払（共同）との</a:t>
            </a:r>
            <a:r>
              <a:rPr lang="ja-JP" altLang="en-US" sz="950" u="sng" dirty="0"/>
              <a:t>経理を区分しない場合</a:t>
            </a:r>
            <a:r>
              <a:rPr lang="ja-JP" altLang="en-US" sz="950" dirty="0"/>
              <a:t>は、</a:t>
            </a:r>
            <a:r>
              <a:rPr lang="ja-JP" altLang="en-US" sz="950" u="sng" dirty="0"/>
              <a:t>三及び四を区分せず</a:t>
            </a:r>
            <a:r>
              <a:rPr lang="ja-JP" altLang="en-US" sz="950" dirty="0"/>
              <a:t>に「農地維持支払交付金及び資源向上支払交付金の収支決算に関すること」と</a:t>
            </a:r>
            <a:r>
              <a:rPr lang="ja-JP" altLang="en-US" sz="950" u="sng" dirty="0"/>
              <a:t>記載するようにしていましたが、</a:t>
            </a:r>
            <a:r>
              <a:rPr lang="ja-JP" altLang="en-US" sz="950" u="sng" dirty="0">
                <a:solidFill>
                  <a:srgbClr val="FF0000"/>
                </a:solidFill>
              </a:rPr>
              <a:t>令和元年度からの金銭出納簿では、農地維持支払・資源向上支払（共同）と資源向上支払（長寿命化）双方の交付金の収支が１つの様式で把握できるようになったため、規約の変更は必須ではなくなりました。</a:t>
            </a:r>
            <a:endParaRPr lang="en-US" altLang="ja-JP" sz="950" dirty="0">
              <a:solidFill>
                <a:srgbClr val="FF0000"/>
              </a:solidFill>
            </a:endParaRPr>
          </a:p>
        </p:txBody>
      </p:sp>
    </p:spTree>
    <p:extLst>
      <p:ext uri="{BB962C8B-B14F-4D97-AF65-F5344CB8AC3E}">
        <p14:creationId xmlns:p14="http://schemas.microsoft.com/office/powerpoint/2010/main" val="387342933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
        <p:nvSpPr>
          <p:cNvPr id="10" name="正方形/長方形 9"/>
          <p:cNvSpPr/>
          <p:nvPr/>
        </p:nvSpPr>
        <p:spPr>
          <a:xfrm>
            <a:off x="116632" y="488504"/>
            <a:ext cx="6552728" cy="907300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6" name="正方形/長方形 5"/>
          <p:cNvSpPr/>
          <p:nvPr/>
        </p:nvSpPr>
        <p:spPr>
          <a:xfrm>
            <a:off x="298748" y="7053437"/>
            <a:ext cx="6192000" cy="1846659"/>
          </a:xfrm>
          <a:prstGeom prst="rect">
            <a:avLst/>
          </a:prstGeom>
          <a:solidFill>
            <a:sysClr val="window" lastClr="FFFFFF"/>
          </a:solidFill>
          <a:ln w="6350" cap="flat" cmpd="sng" algn="ctr">
            <a:noFill/>
            <a:prstDash val="solid"/>
          </a:ln>
          <a:effectLst/>
        </p:spPr>
        <p:txBody>
          <a:bodyPr lIns="0" tIns="0" rIns="0" bIns="0" anchor="t">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ja-JP" altLang="en-US" dirty="0">
                <a:solidFill>
                  <a:srgbClr val="000000"/>
                </a:solidFill>
                <a:latin typeface="ＭＳ ゴシック" panose="020B0609070205080204" pitchFamily="49" charset="-128"/>
                <a:ea typeface="ＭＳ ゴシック" panose="020B0609070205080204" pitchFamily="49" charset="-128"/>
              </a:rPr>
              <a:t>３</a:t>
            </a:r>
            <a:r>
              <a:rPr lang="ja-JP" altLang="ja-JP" dirty="0">
                <a:solidFill>
                  <a:srgbClr val="000000"/>
                </a:solidFill>
                <a:latin typeface="ＭＳ ゴシック" panose="020B0609070205080204" pitchFamily="49" charset="-128"/>
                <a:ea typeface="ＭＳ ゴシック" panose="020B0609070205080204" pitchFamily="49" charset="-128"/>
              </a:rPr>
              <a:t>章　協定参加団体における保全管理活動等の実施</a:t>
            </a:r>
          </a:p>
          <a:p>
            <a:pPr>
              <a:defRPr/>
            </a:pPr>
            <a:r>
              <a:rPr lang="en-US" altLang="ja-JP" dirty="0">
                <a:solidFill>
                  <a:srgbClr val="000000"/>
                </a:solidFill>
                <a:latin typeface="ＭＳ ゴシック" panose="020B0609070205080204" pitchFamily="49" charset="-128"/>
                <a:ea typeface="ＭＳ ゴシック" panose="020B0609070205080204" pitchFamily="49" charset="-128"/>
              </a:rPr>
              <a:t> </a:t>
            </a:r>
            <a:endParaRPr lang="ja-JP" altLang="ja-JP"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（実施計画）</a:t>
            </a:r>
          </a:p>
          <a:p>
            <a:pPr marL="92075" indent="-9207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協定参加団体は、毎年それぞれが行おうとする活動の実施計画を作成し、各団体における決定を経て、委員会に提出する。</a:t>
            </a:r>
          </a:p>
          <a:p>
            <a:pPr marL="92075" indent="-92075">
              <a:defRPr/>
            </a:pPr>
            <a:r>
              <a:rPr lang="ja-JP" altLang="ja-JP" dirty="0">
                <a:solidFill>
                  <a:srgbClr val="000000"/>
                </a:solidFill>
                <a:latin typeface="ＭＳ Ｐ明朝" pitchFamily="18" charset="-128"/>
                <a:ea typeface="ＭＳ Ｐ明朝" pitchFamily="18" charset="-128"/>
              </a:rPr>
              <a:t>２　委員会は、各団体から提出された実施計画について会計区分毎にとりまとめ、その議決を得てこれを定める。</a:t>
            </a:r>
          </a:p>
          <a:p>
            <a:pPr>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（保全管理活動等の実施）</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12</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協定参加団体は、実施計画に基づき、保全管理活動等を実施するものとする。</a:t>
            </a:r>
          </a:p>
        </p:txBody>
      </p:sp>
      <p:sp>
        <p:nvSpPr>
          <p:cNvPr id="5160" name="テキスト ボックス 5159"/>
          <p:cNvSpPr txBox="1"/>
          <p:nvPr/>
        </p:nvSpPr>
        <p:spPr>
          <a:xfrm>
            <a:off x="584777" y="776536"/>
            <a:ext cx="5616438" cy="5478423"/>
          </a:xfrm>
          <a:prstGeom prst="rect">
            <a:avLst/>
          </a:prstGeom>
          <a:solidFill>
            <a:schemeClr val="bg1"/>
          </a:solidFill>
          <a:ln>
            <a:solidFill>
              <a:srgbClr val="FF0000"/>
            </a:solidFill>
          </a:ln>
        </p:spPr>
        <p:txBody>
          <a:bodyPr wrap="square" rtlCol="0">
            <a:spAutoFit/>
          </a:bodyPr>
          <a:lstStyle/>
          <a:p>
            <a:r>
              <a:rPr lang="ja-JP" altLang="en-US" sz="1000" dirty="0">
                <a:latin typeface="ＭＳ Ｐゴシック" panose="020B0600070205080204" pitchFamily="50" charset="-128"/>
              </a:rPr>
              <a:t>集落の</a:t>
            </a:r>
            <a:r>
              <a:rPr lang="ja-JP" altLang="en-US" sz="1000" u="sng" dirty="0">
                <a:latin typeface="ＭＳ Ｐゴシック" panose="020B0600070205080204" pitchFamily="50" charset="-128"/>
              </a:rPr>
              <a:t>構成員（個人）及びその他団体の代表者を協定参加者とする場合</a:t>
            </a:r>
            <a:r>
              <a:rPr lang="ja-JP" altLang="en-US" sz="1000" dirty="0">
                <a:latin typeface="ＭＳ Ｐゴシック" panose="020B0600070205080204" pitchFamily="50" charset="-128"/>
              </a:rPr>
              <a:t>は、以下の第３章の</a:t>
            </a:r>
            <a:r>
              <a:rPr lang="ja-JP" altLang="en-US" sz="1000" u="sng" dirty="0">
                <a:latin typeface="ＭＳ Ｐゴシック" panose="020B0600070205080204" pitchFamily="50" charset="-128"/>
              </a:rPr>
              <a:t>総会に関する規定を加え</a:t>
            </a:r>
            <a:r>
              <a:rPr lang="ja-JP" altLang="en-US" sz="1000" dirty="0">
                <a:latin typeface="ＭＳ Ｐゴシック" panose="020B0600070205080204" pitchFamily="50" charset="-128"/>
              </a:rPr>
              <a:t>て下さい。</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第３章　総会</a:t>
            </a:r>
          </a:p>
          <a:p>
            <a:pPr marL="108000" indent="-108000"/>
            <a:endParaRPr lang="ja-JP" altLang="en-US" sz="1000" dirty="0">
              <a:latin typeface="ＭＳ Ｐゴシック" panose="020B0600070205080204" pitchFamily="50" charset="-128"/>
            </a:endParaRPr>
          </a:p>
          <a:p>
            <a:pPr marL="108000" indent="-108000"/>
            <a:r>
              <a:rPr lang="ja-JP" altLang="en-US" sz="1000" dirty="0">
                <a:latin typeface="ＭＳ Ｐゴシック" panose="020B0600070205080204" pitchFamily="50" charset="-128"/>
              </a:rPr>
              <a:t>（総会の開催等）</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11</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総会は第４条に定める協定参加者をもって構成し、毎年度１回以上開催するとともに、次に掲げる場合に開催する。</a:t>
            </a:r>
          </a:p>
          <a:p>
            <a:pPr marL="216000" indent="-108000"/>
            <a:r>
              <a:rPr lang="ja-JP" altLang="en-US" sz="1000" dirty="0">
                <a:latin typeface="ＭＳ Ｐ明朝" panose="02020600040205080304" pitchFamily="18" charset="-128"/>
                <a:ea typeface="ＭＳ Ｐ明朝" panose="02020600040205080304" pitchFamily="18" charset="-128"/>
              </a:rPr>
              <a:t>一　協定参加者現在数の４分の１以上の署名による請求があったとき。</a:t>
            </a:r>
          </a:p>
          <a:p>
            <a:pPr marL="216000" indent="-108000"/>
            <a:r>
              <a:rPr lang="ja-JP" altLang="en-US" sz="1000" dirty="0">
                <a:latin typeface="ＭＳ Ｐ明朝" panose="02020600040205080304" pitchFamily="18" charset="-128"/>
                <a:ea typeface="ＭＳ Ｐ明朝" panose="02020600040205080304" pitchFamily="18" charset="-128"/>
              </a:rPr>
              <a:t>二　監査役から文書による総会開催の請求があったとき。</a:t>
            </a:r>
          </a:p>
          <a:p>
            <a:pPr marL="216000" indent="-108000"/>
            <a:r>
              <a:rPr lang="ja-JP" altLang="en-US" sz="1000" dirty="0">
                <a:latin typeface="ＭＳ Ｐ明朝" panose="02020600040205080304" pitchFamily="18" charset="-128"/>
                <a:ea typeface="ＭＳ Ｐ明朝" panose="02020600040205080304" pitchFamily="18" charset="-128"/>
              </a:rPr>
              <a:t>三　その他会長が必要と認めたとき。</a:t>
            </a:r>
          </a:p>
          <a:p>
            <a:pPr marL="108000" indent="-108000"/>
            <a:r>
              <a:rPr lang="ja-JP" altLang="en-US" sz="1000" dirty="0">
                <a:latin typeface="ＭＳ Ｐ明朝" panose="02020600040205080304" pitchFamily="18" charset="-128"/>
                <a:ea typeface="ＭＳ Ｐ明朝" panose="02020600040205080304" pitchFamily="18" charset="-128"/>
              </a:rPr>
              <a:t>２　前項一号及び二号の規定により請求があったときは、会長は、正当な理由がない限り、その請求のあった日から</a:t>
            </a:r>
            <a:r>
              <a:rPr lang="en-US" altLang="ja-JP" sz="1000" dirty="0">
                <a:latin typeface="ＭＳ Ｐ明朝" panose="02020600040205080304" pitchFamily="18" charset="-128"/>
                <a:ea typeface="ＭＳ Ｐ明朝" panose="02020600040205080304" pitchFamily="18" charset="-128"/>
              </a:rPr>
              <a:t>30</a:t>
            </a:r>
            <a:r>
              <a:rPr lang="ja-JP" altLang="en-US" sz="1000" dirty="0">
                <a:latin typeface="ＭＳ Ｐ明朝" panose="02020600040205080304" pitchFamily="18" charset="-128"/>
                <a:ea typeface="ＭＳ Ｐ明朝" panose="02020600040205080304" pitchFamily="18" charset="-128"/>
              </a:rPr>
              <a:t>日以内に総会を招集しなければならない。正当な理由により総会を開催しない場合は、会長は会員に対し、文書でその理由を報告しなければならない。</a:t>
            </a:r>
          </a:p>
          <a:p>
            <a:pPr marL="108000" indent="-108000"/>
            <a:r>
              <a:rPr lang="ja-JP" altLang="en-US" sz="1000" dirty="0">
                <a:latin typeface="ＭＳ Ｐ明朝" panose="02020600040205080304" pitchFamily="18" charset="-128"/>
                <a:ea typeface="ＭＳ Ｐ明朝" panose="02020600040205080304" pitchFamily="18" charset="-128"/>
              </a:rPr>
              <a:t>３　総会の招集は、少なくともその開催の７日前までに、会議の日時、場所、目的及び審議事項を記載した書面をもって協定参加者に通知しなければならない。</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（総会の機能）</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12</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総会は次の各号に掲げる事項を議決する。</a:t>
            </a:r>
          </a:p>
          <a:p>
            <a:pPr marL="216000" indent="-108000"/>
            <a:r>
              <a:rPr lang="ja-JP" altLang="en-US" sz="1000" dirty="0">
                <a:latin typeface="ＭＳ Ｐ明朝" panose="02020600040205080304" pitchFamily="18" charset="-128"/>
                <a:ea typeface="ＭＳ Ｐ明朝" panose="02020600040205080304" pitchFamily="18" charset="-128"/>
              </a:rPr>
              <a:t>一　委員の選任及び解任</a:t>
            </a:r>
          </a:p>
          <a:p>
            <a:pPr marL="216000" indent="-108000"/>
            <a:r>
              <a:rPr lang="ja-JP" altLang="en-US" sz="1000" dirty="0">
                <a:latin typeface="ＭＳ Ｐ明朝" panose="02020600040205080304" pitchFamily="18" charset="-128"/>
                <a:ea typeface="ＭＳ Ｐ明朝" panose="02020600040205080304" pitchFamily="18" charset="-128"/>
              </a:rPr>
              <a:t>二　各年度の決算報告</a:t>
            </a:r>
          </a:p>
          <a:p>
            <a:pPr marL="216000" indent="-108000"/>
            <a:r>
              <a:rPr lang="ja-JP" altLang="en-US" sz="1000" dirty="0">
                <a:latin typeface="ＭＳ Ｐ明朝" panose="02020600040205080304" pitchFamily="18" charset="-128"/>
                <a:ea typeface="ＭＳ Ｐ明朝" panose="02020600040205080304" pitchFamily="18" charset="-128"/>
              </a:rPr>
              <a:t>三　前条第１項第一号により、協定参加者が請求した事項</a:t>
            </a:r>
          </a:p>
          <a:p>
            <a:pPr marL="216000" indent="-108000"/>
            <a:r>
              <a:rPr lang="ja-JP" altLang="en-US" sz="1000" dirty="0">
                <a:latin typeface="ＭＳ Ｐ明朝" panose="02020600040205080304" pitchFamily="18" charset="-128"/>
                <a:ea typeface="ＭＳ Ｐ明朝" panose="02020600040205080304" pitchFamily="18" charset="-128"/>
              </a:rPr>
              <a:t>四　前条第１項第二号により、監査役が請求した事項</a:t>
            </a:r>
          </a:p>
          <a:p>
            <a:pPr marL="216000" indent="-108000"/>
            <a:r>
              <a:rPr lang="ja-JP" altLang="en-US" sz="1000" dirty="0">
                <a:latin typeface="ＭＳ Ｐ明朝" panose="02020600040205080304" pitchFamily="18" charset="-128"/>
                <a:ea typeface="ＭＳ Ｐ明朝" panose="02020600040205080304" pitchFamily="18" charset="-128"/>
              </a:rPr>
              <a:t>五　その他重要な事項</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（総会の議決方法等）</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13</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総会は、協定参加者現在数の過半数の出席により成立する。なお、出席は委任状をもって代えることができる。</a:t>
            </a:r>
          </a:p>
          <a:p>
            <a:pPr marL="108000" indent="-108000"/>
            <a:r>
              <a:rPr lang="ja-JP" altLang="en-US" sz="1000" dirty="0">
                <a:latin typeface="ＭＳ Ｐ明朝" panose="02020600040205080304" pitchFamily="18" charset="-128"/>
                <a:ea typeface="ＭＳ Ｐ明朝" panose="02020600040205080304" pitchFamily="18" charset="-128"/>
              </a:rPr>
              <a:t>２　総会においては、第</a:t>
            </a:r>
            <a:r>
              <a:rPr lang="en-US" altLang="ja-JP" sz="1000" dirty="0">
                <a:latin typeface="ＭＳ Ｐ明朝" panose="02020600040205080304" pitchFamily="18" charset="-128"/>
                <a:ea typeface="ＭＳ Ｐ明朝" panose="02020600040205080304" pitchFamily="18" charset="-128"/>
              </a:rPr>
              <a:t>11</a:t>
            </a:r>
            <a:r>
              <a:rPr lang="ja-JP" altLang="en-US" sz="1000" dirty="0">
                <a:latin typeface="ＭＳ Ｐ明朝" panose="02020600040205080304" pitchFamily="18" charset="-128"/>
                <a:ea typeface="ＭＳ Ｐ明朝" panose="02020600040205080304" pitchFamily="18" charset="-128"/>
              </a:rPr>
              <a:t>条第３項によりあらかじめ通知された事項についてのみ議決することができる。ただし、緊急を要する事項については、この限りではない。</a:t>
            </a:r>
          </a:p>
          <a:p>
            <a:pPr marL="108000" indent="-108000"/>
            <a:r>
              <a:rPr lang="ja-JP" altLang="en-US" sz="1000" dirty="0">
                <a:latin typeface="ＭＳ Ｐ明朝" panose="02020600040205080304" pitchFamily="18" charset="-128"/>
                <a:ea typeface="ＭＳ Ｐ明朝" panose="02020600040205080304" pitchFamily="18" charset="-128"/>
              </a:rPr>
              <a:t>３　総会の議事は、出席者数の過半数で決定し、可否同数のときは、議長の決するところによる。</a:t>
            </a:r>
          </a:p>
          <a:p>
            <a:pPr marL="108000" indent="-108000"/>
            <a:r>
              <a:rPr lang="ja-JP" altLang="en-US" sz="1000" dirty="0">
                <a:latin typeface="ＭＳ Ｐ明朝" panose="02020600040205080304" pitchFamily="18" charset="-128"/>
                <a:ea typeface="ＭＳ Ｐ明朝" panose="02020600040205080304" pitchFamily="18" charset="-128"/>
              </a:rPr>
              <a:t>４　議長は、協定参加者として総会の議決に加わることができない。</a:t>
            </a:r>
          </a:p>
          <a:p>
            <a:pPr marL="108000" indent="-108000"/>
            <a:r>
              <a:rPr lang="ja-JP" altLang="en-US" sz="1000" dirty="0">
                <a:latin typeface="ＭＳ Ｐ明朝" panose="02020600040205080304" pitchFamily="18" charset="-128"/>
                <a:ea typeface="ＭＳ Ｐ明朝" panose="02020600040205080304" pitchFamily="18" charset="-128"/>
              </a:rPr>
              <a:t>５　会議により決定した事項については、決定事項を記載した書面を作成するとともに、その写しを協定参加者全員に配布等により確実に周知するものとする。</a:t>
            </a:r>
            <a:endParaRPr kumimoji="1" lang="ja-JP" altLang="en-US" sz="1000" dirty="0">
              <a:latin typeface="ＭＳ Ｐ明朝" panose="02020600040205080304" pitchFamily="18" charset="-128"/>
              <a:ea typeface="ＭＳ Ｐ明朝" panose="02020600040205080304" pitchFamily="18" charset="-128"/>
            </a:endParaRPr>
          </a:p>
        </p:txBody>
      </p:sp>
    </p:spTree>
    <p:extLst>
      <p:ext uri="{BB962C8B-B14F-4D97-AF65-F5344CB8AC3E}">
        <p14:creationId xmlns:p14="http://schemas.microsoft.com/office/powerpoint/2010/main" val="37793952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344488"/>
            <a:ext cx="6588000" cy="9288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正方形/長方形 1"/>
          <p:cNvSpPr>
            <a:spLocks noChangeArrowheads="1"/>
          </p:cNvSpPr>
          <p:nvPr/>
        </p:nvSpPr>
        <p:spPr bwMode="auto">
          <a:xfrm>
            <a:off x="144463" y="835148"/>
            <a:ext cx="6524625" cy="461963"/>
          </a:xfrm>
          <a:prstGeom prst="rect">
            <a:avLst/>
          </a:prstGeom>
          <a:noFill/>
          <a:ln w="9525">
            <a:noFill/>
            <a:miter lim="800000"/>
            <a:headEnd/>
            <a:tailEnd/>
          </a:ln>
        </p:spPr>
        <p:txBody>
          <a:bodyPr>
            <a:spAutoFit/>
          </a:bodyPr>
          <a:lstStyle/>
          <a:p>
            <a:endParaRPr lang="ja-JP" altLang="ja-JP">
              <a:solidFill>
                <a:srgbClr val="000000"/>
              </a:solidFill>
              <a:latin typeface="Calibri"/>
              <a:ea typeface="ＭＳ Ｐゴシック"/>
            </a:endParaRPr>
          </a:p>
          <a:p>
            <a:r>
              <a:rPr lang="en-US" altLang="ja-JP">
                <a:solidFill>
                  <a:srgbClr val="000000"/>
                </a:solidFill>
                <a:latin typeface="Calibri"/>
                <a:ea typeface="ＭＳ Ｐゴシック"/>
              </a:rPr>
              <a:t> </a:t>
            </a:r>
            <a:endParaRPr lang="ja-JP" altLang="ja-JP">
              <a:solidFill>
                <a:srgbClr val="000000"/>
              </a:solidFill>
              <a:latin typeface="Calibri"/>
              <a:ea typeface="ＭＳ Ｐゴシック"/>
            </a:endParaRPr>
          </a:p>
        </p:txBody>
      </p:sp>
      <p:sp>
        <p:nvSpPr>
          <p:cNvPr id="10" name="Rectangle 3"/>
          <p:cNvSpPr>
            <a:spLocks noChangeArrowheads="1"/>
          </p:cNvSpPr>
          <p:nvPr/>
        </p:nvSpPr>
        <p:spPr bwMode="auto">
          <a:xfrm>
            <a:off x="332656" y="416497"/>
            <a:ext cx="6192000" cy="9387185"/>
          </a:xfrm>
          <a:prstGeom prst="rect">
            <a:avLst/>
          </a:prstGeom>
          <a:noFill/>
          <a:ln>
            <a:noFill/>
          </a:ln>
          <a:effectLst/>
        </p:spPr>
        <p:txBody>
          <a:bodyPr lIns="0" tIns="0" rIns="0" bIns="0">
            <a:spAutoFit/>
          </a:bodyPr>
          <a:lstStyle/>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（活動の資金とその経理）</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委員会は、各団体の</a:t>
            </a:r>
            <a:r>
              <a:rPr lang="ja-JP" altLang="en-US" sz="1200" dirty="0">
                <a:solidFill>
                  <a:srgbClr val="000000"/>
                </a:solidFill>
                <a:latin typeface="ＭＳ Ｐ明朝" pitchFamily="18" charset="-128"/>
                <a:ea typeface="ＭＳ Ｐ明朝" pitchFamily="18" charset="-128"/>
              </a:rPr>
              <a:t>実施</a:t>
            </a:r>
            <a:r>
              <a:rPr lang="ja-JP" altLang="ja-JP" sz="1200" dirty="0">
                <a:solidFill>
                  <a:srgbClr val="000000"/>
                </a:solidFill>
                <a:latin typeface="ＭＳ Ｐ明朝" pitchFamily="18" charset="-128"/>
                <a:ea typeface="ＭＳ Ｐ明朝" pitchFamily="18" charset="-128"/>
              </a:rPr>
              <a:t>計画の実施に必要となる資金について、本委員会の資金から各団体に適正に配分するものとする。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委員会から配分された資金について、</a:t>
            </a:r>
            <a:r>
              <a:rPr lang="ja-JP" altLang="en-US" sz="1200" dirty="0">
                <a:solidFill>
                  <a:srgbClr val="000000"/>
                </a:solidFill>
                <a:latin typeface="ＭＳ Ｐ明朝" pitchFamily="18" charset="-128"/>
                <a:ea typeface="ＭＳ Ｐ明朝" pitchFamily="18" charset="-128"/>
              </a:rPr>
              <a:t>協定</a:t>
            </a:r>
            <a:r>
              <a:rPr lang="ja-JP" altLang="ja-JP" sz="1200" dirty="0">
                <a:solidFill>
                  <a:srgbClr val="000000"/>
                </a:solidFill>
                <a:latin typeface="ＭＳ Ｐ明朝" pitchFamily="18" charset="-128"/>
                <a:ea typeface="ＭＳ Ｐ明朝" pitchFamily="18" charset="-128"/>
              </a:rPr>
              <a:t>参加団体は適正に経理を行うものとする。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a:t>
            </a:r>
            <a:r>
              <a:rPr lang="ja-JP" altLang="en-US" sz="1200" dirty="0">
                <a:solidFill>
                  <a:srgbClr val="000000"/>
                </a:solidFill>
                <a:latin typeface="ＭＳ ゴシック" panose="020B0609070205080204" pitchFamily="49" charset="-128"/>
                <a:ea typeface="ＭＳ ゴシック" panose="020B0609070205080204" pitchFamily="49" charset="-128"/>
              </a:rPr>
              <a:t>活動</a:t>
            </a:r>
            <a:r>
              <a:rPr lang="ja-JP" altLang="ja-JP" sz="1200" dirty="0">
                <a:solidFill>
                  <a:srgbClr val="000000"/>
                </a:solidFill>
                <a:latin typeface="ＭＳ ゴシック" panose="020B0609070205080204" pitchFamily="49" charset="-128"/>
                <a:ea typeface="ＭＳ ゴシック" panose="020B0609070205080204" pitchFamily="49" charset="-128"/>
              </a:rPr>
              <a:t>の報告）</a:t>
            </a: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協定参加団体は</a:t>
            </a:r>
            <a:r>
              <a:rPr lang="ja-JP" altLang="ja-JP" dirty="0">
                <a:solidFill>
                  <a:srgbClr val="000000"/>
                </a:solidFill>
                <a:latin typeface="ＭＳ Ｐ明朝" pitchFamily="18" charset="-128"/>
                <a:ea typeface="ＭＳ Ｐ明朝" pitchFamily="18" charset="-128"/>
              </a:rPr>
              <a:t>、毎年、保全</a:t>
            </a:r>
            <a:r>
              <a:rPr lang="ja-JP" altLang="ja-JP" sz="1200" dirty="0">
                <a:solidFill>
                  <a:srgbClr val="000000"/>
                </a:solidFill>
                <a:latin typeface="ＭＳ Ｐ明朝" pitchFamily="18" charset="-128"/>
                <a:ea typeface="ＭＳ Ｐ明朝" pitchFamily="18" charset="-128"/>
              </a:rPr>
              <a:t>管理活動の</a:t>
            </a:r>
            <a:r>
              <a:rPr lang="ja-JP" altLang="en-US" sz="1200" dirty="0">
                <a:solidFill>
                  <a:srgbClr val="000000"/>
                </a:solidFill>
                <a:latin typeface="ＭＳ Ｐ明朝" pitchFamily="18" charset="-128"/>
                <a:ea typeface="ＭＳ Ｐ明朝" pitchFamily="18" charset="-128"/>
              </a:rPr>
              <a:t>活動報告</a:t>
            </a:r>
            <a:r>
              <a:rPr lang="ja-JP" altLang="ja-JP" sz="1200" dirty="0">
                <a:solidFill>
                  <a:srgbClr val="000000"/>
                </a:solidFill>
                <a:latin typeface="ＭＳ Ｐ明朝" pitchFamily="18" charset="-128"/>
                <a:ea typeface="ＭＳ Ｐ明朝" pitchFamily="18" charset="-128"/>
              </a:rPr>
              <a:t>についてとりまとめ、</a:t>
            </a:r>
            <a:r>
              <a:rPr lang="ja-JP" altLang="ja-JP" dirty="0">
                <a:solidFill>
                  <a:srgbClr val="000000"/>
                </a:solidFill>
                <a:latin typeface="ＭＳ Ｐ明朝" pitchFamily="18" charset="-128"/>
                <a:ea typeface="ＭＳ Ｐ明朝" pitchFamily="18" charset="-128"/>
              </a:rPr>
              <a:t>各団体における</a:t>
            </a:r>
            <a:r>
              <a:rPr lang="ja-JP" altLang="en-US" dirty="0">
                <a:solidFill>
                  <a:srgbClr val="000000"/>
                </a:solidFill>
                <a:latin typeface="ＭＳ Ｐ明朝" pitchFamily="18" charset="-128"/>
                <a:ea typeface="ＭＳ Ｐ明朝" pitchFamily="18" charset="-128"/>
              </a:rPr>
              <a:t>合意を得て</a:t>
            </a:r>
            <a:r>
              <a:rPr lang="ja-JP" altLang="ja-JP"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委員会に報告を行うものとする。</a:t>
            </a: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a:t>
            </a:r>
            <a:r>
              <a:rPr lang="ja-JP" altLang="en-US" sz="1200" dirty="0">
                <a:solidFill>
                  <a:srgbClr val="000000"/>
                </a:solidFill>
                <a:latin typeface="ＭＳ ゴシック" panose="020B0609070205080204" pitchFamily="49" charset="-128"/>
                <a:ea typeface="ＭＳ ゴシック" panose="020B0609070205080204" pitchFamily="49" charset="-128"/>
              </a:rPr>
              <a:t>活動報告</a:t>
            </a:r>
            <a:r>
              <a:rPr lang="ja-JP" altLang="ja-JP" sz="1200" dirty="0">
                <a:solidFill>
                  <a:srgbClr val="000000"/>
                </a:solidFill>
                <a:latin typeface="ＭＳ ゴシック" panose="020B0609070205080204" pitchFamily="49" charset="-128"/>
                <a:ea typeface="ＭＳ ゴシック" panose="020B0609070205080204" pitchFamily="49" charset="-128"/>
              </a:rPr>
              <a:t>の確認）</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en-US"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協定参加団体における</a:t>
            </a:r>
            <a:r>
              <a:rPr lang="ja-JP" altLang="en-US" sz="1200" dirty="0">
                <a:solidFill>
                  <a:srgbClr val="000000"/>
                </a:solidFill>
                <a:latin typeface="ＭＳ Ｐ明朝" pitchFamily="18" charset="-128"/>
                <a:ea typeface="ＭＳ Ｐ明朝" pitchFamily="18" charset="-128"/>
              </a:rPr>
              <a:t>多面的機能支払</a:t>
            </a:r>
            <a:r>
              <a:rPr lang="ja-JP" altLang="ja-JP" sz="1200" dirty="0">
                <a:solidFill>
                  <a:srgbClr val="000000"/>
                </a:solidFill>
                <a:latin typeface="ＭＳ Ｐ明朝" pitchFamily="18" charset="-128"/>
                <a:ea typeface="ＭＳ Ｐ明朝" pitchFamily="18" charset="-128"/>
              </a:rPr>
              <a:t>交付金に係る活動</a:t>
            </a:r>
            <a:r>
              <a:rPr lang="ja-JP" altLang="en-US" sz="1200" dirty="0">
                <a:solidFill>
                  <a:srgbClr val="000000"/>
                </a:solidFill>
                <a:latin typeface="ＭＳ Ｐ明朝" pitchFamily="18" charset="-128"/>
                <a:ea typeface="ＭＳ Ｐ明朝" pitchFamily="18" charset="-128"/>
              </a:rPr>
              <a:t>報告</a:t>
            </a:r>
            <a:r>
              <a:rPr lang="ja-JP" altLang="ja-JP" sz="1200" dirty="0">
                <a:solidFill>
                  <a:srgbClr val="000000"/>
                </a:solidFill>
                <a:latin typeface="ＭＳ Ｐ明朝" pitchFamily="18" charset="-128"/>
                <a:ea typeface="ＭＳ Ｐ明朝" pitchFamily="18" charset="-128"/>
              </a:rPr>
              <a:t>については、毎年、委員会が確認を行うものとする。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委員会は、協定参加団体における活動</a:t>
            </a:r>
            <a:r>
              <a:rPr lang="ja-JP" altLang="en-US" sz="1200" dirty="0">
                <a:solidFill>
                  <a:srgbClr val="000000"/>
                </a:solidFill>
                <a:latin typeface="ＭＳ Ｐ明朝" pitchFamily="18" charset="-128"/>
                <a:ea typeface="ＭＳ Ｐ明朝" pitchFamily="18" charset="-128"/>
              </a:rPr>
              <a:t>報告</a:t>
            </a:r>
            <a:r>
              <a:rPr lang="ja-JP" altLang="ja-JP" sz="1200" dirty="0">
                <a:solidFill>
                  <a:srgbClr val="000000"/>
                </a:solidFill>
                <a:latin typeface="ＭＳ Ｐ明朝" pitchFamily="18" charset="-128"/>
                <a:ea typeface="ＭＳ Ｐ明朝" pitchFamily="18" charset="-128"/>
              </a:rPr>
              <a:t>の確認結果について、当該団体に通知するものとする。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３　委員会は、協定参加団体における多面的機能支払交付金に係る活動報告の確認結果を踏まえて実施状況報告書等の関係書類を作成し、</a:t>
            </a:r>
            <a:r>
              <a:rPr lang="ja-JP" altLang="en-US" sz="1200" dirty="0">
                <a:latin typeface="ＭＳ Ｐ明朝" pitchFamily="18" charset="-128"/>
                <a:ea typeface="ＭＳ Ｐ明朝" pitchFamily="18" charset="-128"/>
              </a:rPr>
              <a:t>○○市長</a:t>
            </a:r>
            <a:r>
              <a:rPr lang="ja-JP" altLang="en-US" sz="1200" dirty="0">
                <a:solidFill>
                  <a:srgbClr val="000000"/>
                </a:solidFill>
                <a:latin typeface="ＭＳ Ｐ明朝" pitchFamily="18" charset="-128"/>
                <a:ea typeface="ＭＳ Ｐ明朝" pitchFamily="18" charset="-128"/>
              </a:rPr>
              <a:t>に報告を行うものとする。</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ja-JP" altLang="en-US" sz="1200" dirty="0">
                <a:solidFill>
                  <a:srgbClr val="000000"/>
                </a:solidFill>
                <a:latin typeface="ＭＳ ゴシック" panose="020B0609070205080204" pitchFamily="49" charset="-128"/>
                <a:ea typeface="ＭＳ ゴシック" panose="020B0609070205080204" pitchFamily="49" charset="-128"/>
              </a:rPr>
              <a:t>４</a:t>
            </a:r>
            <a:r>
              <a:rPr lang="ja-JP" altLang="ja-JP" sz="1200" dirty="0">
                <a:solidFill>
                  <a:srgbClr val="000000"/>
                </a:solidFill>
                <a:latin typeface="ＭＳ ゴシック" panose="020B0609070205080204" pitchFamily="49" charset="-128"/>
                <a:ea typeface="ＭＳ ゴシック" panose="020B0609070205080204" pitchFamily="49" charset="-128"/>
              </a:rPr>
              <a:t>章　事務、会計及び監査 </a:t>
            </a:r>
          </a:p>
          <a:p>
            <a:pPr marL="144000" indent="-144000"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本委員会は、第</a:t>
            </a:r>
            <a:r>
              <a:rPr lang="ja-JP" altLang="en-US" sz="1200" dirty="0">
                <a:solidFill>
                  <a:srgbClr val="000000"/>
                </a:solidFill>
                <a:latin typeface="ＭＳ Ｐ明朝" pitchFamily="18" charset="-128"/>
                <a:ea typeface="ＭＳ Ｐ明朝" pitchFamily="18" charset="-128"/>
              </a:rPr>
              <a:t>３</a:t>
            </a:r>
            <a:r>
              <a:rPr lang="ja-JP" altLang="ja-JP" sz="1200" dirty="0">
                <a:solidFill>
                  <a:srgbClr val="000000"/>
                </a:solidFill>
                <a:latin typeface="ＭＳ Ｐ明朝" pitchFamily="18" charset="-128"/>
                <a:ea typeface="ＭＳ Ｐ明朝" pitchFamily="18" charset="-128"/>
              </a:rPr>
              <a:t>条の事務所に、次の各号に掲げる書類及び帳簿を備え付けておかなければならない。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a:t>
            </a:r>
            <a:r>
              <a:rPr lang="ja-JP" altLang="ja-JP" sz="1200" dirty="0">
                <a:latin typeface="ＭＳ Ｐ明朝" panose="02020600040205080304" pitchFamily="18" charset="-128"/>
                <a:ea typeface="ＭＳ Ｐ明朝" panose="02020600040205080304" pitchFamily="18" charset="-128"/>
              </a:rPr>
              <a:t>○○○○</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a:t>
            </a:r>
            <a:r>
              <a:rPr lang="ja-JP" altLang="en-US" sz="1200" dirty="0">
                <a:solidFill>
                  <a:srgbClr val="000000"/>
                </a:solidFill>
                <a:latin typeface="ＭＳ Ｐ明朝" pitchFamily="18" charset="-128"/>
                <a:ea typeface="ＭＳ Ｐ明朝" pitchFamily="18" charset="-128"/>
              </a:rPr>
              <a:t>書</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委員会</a:t>
            </a:r>
            <a:r>
              <a:rPr lang="ja-JP" altLang="en-US" sz="1200" dirty="0">
                <a:solidFill>
                  <a:srgbClr val="000000"/>
                </a:solidFill>
                <a:latin typeface="ＭＳ Ｐ明朝" pitchFamily="18" charset="-128"/>
                <a:ea typeface="ＭＳ Ｐ明朝" pitchFamily="18" charset="-128"/>
              </a:rPr>
              <a:t>規則</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委員の氏名及び住所を記載した書面</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四　収入及び支出に関する証拠書類、帳簿及び財産管理台帳</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五　その他会長が必要と認めた書類</a:t>
            </a:r>
          </a:p>
          <a:p>
            <a:pPr marL="144000" indent="-144000" fontAlgn="base">
              <a:spcBef>
                <a:spcPct val="0"/>
              </a:spcBef>
              <a:spcAft>
                <a:spcPct val="0"/>
              </a:spcAft>
              <a:defRPr/>
            </a:pPr>
            <a:r>
              <a:rPr lang="en-US" altLang="ja-JP" sz="1000" dirty="0">
                <a:solidFill>
                  <a:srgbClr val="000000"/>
                </a:solidFill>
                <a:latin typeface="ＭＳ Ｐ明朝" pitchFamily="18" charset="-128"/>
                <a:ea typeface="ＭＳ Ｐ明朝" pitchFamily="18" charset="-128"/>
              </a:rPr>
              <a:t> </a:t>
            </a: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（資金）</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本委員会の資金は、次の各号に掲げるものとし、その会計に当たっては他の資金と区分して経理する。</a:t>
            </a:r>
          </a:p>
          <a:p>
            <a:pPr marL="144000" indent="-144000">
              <a:defRPr/>
            </a:pPr>
            <a:r>
              <a:rPr lang="ja-JP" altLang="ja-JP" dirty="0">
                <a:solidFill>
                  <a:srgbClr val="000000"/>
                </a:solidFill>
                <a:latin typeface="ＭＳ Ｐ明朝" pitchFamily="18" charset="-128"/>
                <a:ea typeface="ＭＳ Ｐ明朝" pitchFamily="18" charset="-128"/>
              </a:rPr>
              <a:t>一　</a:t>
            </a:r>
            <a:r>
              <a:rPr lang="ja-JP" altLang="en-US" dirty="0">
                <a:solidFill>
                  <a:srgbClr val="000000"/>
                </a:solidFill>
                <a:latin typeface="ＭＳ Ｐ明朝" pitchFamily="18" charset="-128"/>
                <a:ea typeface="ＭＳ Ｐ明朝" pitchFamily="18" charset="-128"/>
              </a:rPr>
              <a:t>農地維持支払交付金及び資源向上支払交付金（施設の長寿命化のための活動を除く）</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Ｐ明朝" pitchFamily="18" charset="-128"/>
                <a:ea typeface="ＭＳ Ｐ明朝" pitchFamily="18" charset="-128"/>
              </a:rPr>
              <a:t>二　</a:t>
            </a:r>
            <a:r>
              <a:rPr lang="ja-JP" altLang="en-US" dirty="0">
                <a:solidFill>
                  <a:srgbClr val="000000"/>
                </a:solidFill>
                <a:latin typeface="ＭＳ Ｐ明朝" pitchFamily="18" charset="-128"/>
                <a:ea typeface="ＭＳ Ｐ明朝" pitchFamily="18" charset="-128"/>
              </a:rPr>
              <a:t>資源向上支払交付金のうち、施設の長寿命化のための活動</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Ｐ明朝" pitchFamily="18" charset="-128"/>
                <a:ea typeface="ＭＳ Ｐ明朝" pitchFamily="18" charset="-128"/>
              </a:rPr>
              <a:t>三　その他の収入</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000" dirty="0">
              <a:solidFill>
                <a:srgbClr val="000000"/>
              </a:solidFill>
              <a:latin typeface="ＭＳ Ｐ明朝" pitchFamily="18" charset="-128"/>
              <a:ea typeface="ＭＳ Ｐ明朝" pitchFamily="18" charset="-128"/>
            </a:endParaRPr>
          </a:p>
          <a:p>
            <a:pPr marL="144000" indent="-144000">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（事務経費支弁の方法等）</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本委員会の事務に要する経費は、第</a:t>
            </a:r>
            <a:r>
              <a:rPr lang="en-US" altLang="ja-JP" dirty="0">
                <a:solidFill>
                  <a:srgbClr val="000000"/>
                </a:solidFill>
                <a:latin typeface="ＭＳ Ｐ明朝" pitchFamily="18" charset="-128"/>
                <a:ea typeface="ＭＳ Ｐ明朝" pitchFamily="18" charset="-128"/>
              </a:rPr>
              <a:t>19</a:t>
            </a:r>
            <a:r>
              <a:rPr lang="ja-JP" altLang="ja-JP" dirty="0">
                <a:solidFill>
                  <a:srgbClr val="000000"/>
                </a:solidFill>
                <a:latin typeface="ＭＳ Ｐ明朝" pitchFamily="18" charset="-128"/>
                <a:ea typeface="ＭＳ Ｐ明朝" pitchFamily="18" charset="-128"/>
              </a:rPr>
              <a:t>条の資金をもって充てる｡</a:t>
            </a:r>
          </a:p>
          <a:p>
            <a:pPr marL="144000" indent="-144000">
              <a:defRPr/>
            </a:pPr>
            <a:endParaRPr lang="ja-JP" altLang="ja-JP" sz="1000" dirty="0">
              <a:solidFill>
                <a:srgbClr val="000000"/>
              </a:solidFill>
              <a:latin typeface="ＭＳ Ｐ明朝" pitchFamily="18" charset="-128"/>
              <a:ea typeface="ＭＳ Ｐ明朝" pitchFamily="18" charset="-128"/>
            </a:endParaRPr>
          </a:p>
          <a:p>
            <a:pPr marL="144000" indent="-144000">
              <a:defRPr/>
            </a:pP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ゴシック" panose="020B0609070205080204" pitchFamily="49" charset="-128"/>
                <a:ea typeface="ＭＳ ゴシック" panose="020B0609070205080204" pitchFamily="49" charset="-128"/>
              </a:rPr>
              <a:t>（活動計画の作成）</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活動計画は、委員会の議決を得てこれを定める。</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（資金の支出）</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22</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本委員会の資金の支出者は、会長とする｡</a:t>
            </a:r>
            <a:endParaRPr lang="ja-JP" altLang="ja-JP" sz="1000" dirty="0">
              <a:solidFill>
                <a:srgbClr val="000000"/>
              </a:solidFill>
              <a:latin typeface="ＭＳ Ｐ明朝" pitchFamily="18" charset="-128"/>
              <a:ea typeface="ＭＳ Ｐ明朝" pitchFamily="18" charset="-128"/>
            </a:endParaRPr>
          </a:p>
        </p:txBody>
      </p:sp>
      <p:sp>
        <p:nvSpPr>
          <p:cNvPr id="11" name="テキスト ボックス 18"/>
          <p:cNvSpPr txBox="1">
            <a:spLocks noChangeArrowheads="1"/>
          </p:cNvSpPr>
          <p:nvPr/>
        </p:nvSpPr>
        <p:spPr bwMode="auto">
          <a:xfrm>
            <a:off x="2348673" y="344488"/>
            <a:ext cx="4104183" cy="246221"/>
          </a:xfrm>
          <a:prstGeom prst="rect">
            <a:avLst/>
          </a:prstGeom>
          <a:solidFill>
            <a:schemeClr val="bg1"/>
          </a:solidFill>
          <a:ln w="9525">
            <a:solidFill>
              <a:srgbClr val="FF0000"/>
            </a:solidFill>
            <a:miter lim="800000"/>
            <a:headEnd/>
            <a:tailEnd/>
          </a:ln>
        </p:spPr>
        <p:txBody>
          <a:bodyPr wrap="square">
            <a:spAutoFit/>
          </a:bodyPr>
          <a:lstStyle/>
          <a:p>
            <a:pPr eaLnBrk="0" fontAlgn="base" hangingPunct="0">
              <a:spcBef>
                <a:spcPct val="0"/>
              </a:spcBef>
              <a:spcAft>
                <a:spcPct val="0"/>
              </a:spcAft>
            </a:pPr>
            <a:r>
              <a:rPr lang="ja-JP" altLang="en-US" sz="1000" u="sng" dirty="0"/>
              <a:t>各団体への資金配分を行わない場合</a:t>
            </a:r>
            <a:r>
              <a:rPr lang="ja-JP" altLang="en-US" sz="1000" dirty="0"/>
              <a:t>は、</a:t>
            </a:r>
            <a:r>
              <a:rPr lang="ja-JP" altLang="en-US" sz="1000" u="sng" dirty="0"/>
              <a:t>第</a:t>
            </a:r>
            <a:r>
              <a:rPr lang="en-US" altLang="ja-JP" sz="1000" u="sng" dirty="0">
                <a:latin typeface="+mj-ea"/>
                <a:ea typeface="+mj-ea"/>
              </a:rPr>
              <a:t>13</a:t>
            </a:r>
            <a:r>
              <a:rPr lang="ja-JP" altLang="en-US" sz="1000" u="sng" dirty="0">
                <a:latin typeface="+mj-ea"/>
                <a:ea typeface="+mj-ea"/>
              </a:rPr>
              <a:t>条</a:t>
            </a:r>
            <a:r>
              <a:rPr lang="ja-JP" altLang="en-US" sz="1000" u="sng" dirty="0"/>
              <a:t>を削除</a:t>
            </a:r>
            <a:r>
              <a:rPr lang="ja-JP" altLang="en-US" sz="1000" dirty="0"/>
              <a:t>して下さい。</a:t>
            </a:r>
            <a:endParaRPr lang="en-US" altLang="ja-JP" sz="1000" dirty="0">
              <a:latin typeface="ＭＳ Ｐ明朝" charset="-128"/>
              <a:ea typeface="ＭＳ Ｐ明朝" charset="-128"/>
              <a:cs typeface="Arial" charset="0"/>
            </a:endParaRPr>
          </a:p>
        </p:txBody>
      </p: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cxnSp>
        <p:nvCxnSpPr>
          <p:cNvPr id="9" name="直線矢印コネクタ 8"/>
          <p:cNvCxnSpPr>
            <a:stCxn id="11" idx="1"/>
          </p:cNvCxnSpPr>
          <p:nvPr/>
        </p:nvCxnSpPr>
        <p:spPr>
          <a:xfrm flipH="1">
            <a:off x="2060641" y="467599"/>
            <a:ext cx="288032" cy="12311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16340" y="7257257"/>
            <a:ext cx="5848963" cy="36197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1844824" y="6575000"/>
            <a:ext cx="3240000" cy="234286"/>
          </a:xfrm>
          <a:prstGeom prst="rect">
            <a:avLst/>
          </a:prstGeom>
          <a:solidFill>
            <a:schemeClr val="bg1"/>
          </a:solidFill>
          <a:ln w="12700">
            <a:solidFill>
              <a:srgbClr val="FF0000"/>
            </a:solidFill>
            <a:miter lim="800000"/>
            <a:headEnd/>
            <a:tailEnd/>
          </a:ln>
        </p:spPr>
        <p:txBody>
          <a:bodyPr wrap="square" lIns="72000" tIns="36000" rIns="72000" bIns="36000" anchor="ctr">
            <a:spAutoFit/>
          </a:bodyPr>
          <a:lstStyle/>
          <a:p>
            <a:pPr defTabSz="936625" fontAlgn="base">
              <a:spcBef>
                <a:spcPct val="0"/>
              </a:spcBef>
              <a:spcAft>
                <a:spcPct val="0"/>
              </a:spcAft>
            </a:pPr>
            <a:r>
              <a:rPr lang="ja-JP" altLang="en-US" sz="1050" dirty="0">
                <a:solidFill>
                  <a:srgbClr val="000000"/>
                </a:solidFill>
              </a:rPr>
              <a:t>交付を受ける交付金の内容に応じて記載します。</a:t>
            </a:r>
            <a:endParaRPr lang="ja-JP" altLang="en-US" sz="1050" dirty="0">
              <a:solidFill>
                <a:srgbClr val="000000"/>
              </a:solidFill>
              <a:latin typeface="ＭＳ Ｐ明朝" panose="02020600040205080304" pitchFamily="18" charset="-128"/>
              <a:ea typeface="ＭＳ Ｐ明朝" panose="02020600040205080304" pitchFamily="18" charset="-128"/>
            </a:endParaRPr>
          </a:p>
        </p:txBody>
      </p:sp>
      <p:sp>
        <p:nvSpPr>
          <p:cNvPr id="17" name="フリーフォーム 16"/>
          <p:cNvSpPr/>
          <p:nvPr/>
        </p:nvSpPr>
        <p:spPr>
          <a:xfrm>
            <a:off x="1409700" y="6705600"/>
            <a:ext cx="419100" cy="533400"/>
          </a:xfrm>
          <a:custGeom>
            <a:avLst/>
            <a:gdLst>
              <a:gd name="connsiteX0" fmla="*/ 419100 w 419100"/>
              <a:gd name="connsiteY0" fmla="*/ 0 h 533400"/>
              <a:gd name="connsiteX1" fmla="*/ 76200 w 419100"/>
              <a:gd name="connsiteY1" fmla="*/ 152400 h 533400"/>
              <a:gd name="connsiteX2" fmla="*/ 0 w 419100"/>
              <a:gd name="connsiteY2" fmla="*/ 533400 h 533400"/>
            </a:gdLst>
            <a:ahLst/>
            <a:cxnLst>
              <a:cxn ang="0">
                <a:pos x="connsiteX0" y="connsiteY0"/>
              </a:cxn>
              <a:cxn ang="0">
                <a:pos x="connsiteX1" y="connsiteY1"/>
              </a:cxn>
              <a:cxn ang="0">
                <a:pos x="connsiteX2" y="connsiteY2"/>
              </a:cxn>
            </a:cxnLst>
            <a:rect l="l" t="t" r="r" b="b"/>
            <a:pathLst>
              <a:path w="419100" h="533400">
                <a:moveTo>
                  <a:pt x="419100" y="0"/>
                </a:moveTo>
                <a:cubicBezTo>
                  <a:pt x="282575" y="31750"/>
                  <a:pt x="146050" y="63500"/>
                  <a:pt x="76200" y="152400"/>
                </a:cubicBezTo>
                <a:cubicBezTo>
                  <a:pt x="6350" y="241300"/>
                  <a:pt x="3175" y="387350"/>
                  <a:pt x="0" y="5334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a:off x="2277782" y="7632700"/>
            <a:ext cx="4391305" cy="94986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50" u="sng" dirty="0"/>
              <a:t>これまで</a:t>
            </a:r>
            <a:r>
              <a:rPr lang="ja-JP" altLang="en-US" sz="950" dirty="0"/>
              <a:t>資源向上支払（長寿命化）を実施する場合で、農地維持支払及び資源向上支払（共同）との</a:t>
            </a:r>
            <a:r>
              <a:rPr lang="ja-JP" altLang="en-US" sz="950" u="sng" dirty="0"/>
              <a:t>経理を区分しない場合</a:t>
            </a:r>
            <a:r>
              <a:rPr lang="ja-JP" altLang="en-US" sz="950" dirty="0"/>
              <a:t>は、</a:t>
            </a:r>
            <a:r>
              <a:rPr lang="ja-JP" altLang="en-US" sz="950" u="sng" dirty="0"/>
              <a:t>一及び二を区分せずに</a:t>
            </a:r>
            <a:r>
              <a:rPr lang="ja-JP" altLang="en-US" sz="950" dirty="0"/>
              <a:t>「農地維持支払交付金及び資源向上支払交付金の収支決算に関すること」と</a:t>
            </a:r>
            <a:r>
              <a:rPr lang="ja-JP" altLang="en-US" sz="950" u="sng" dirty="0"/>
              <a:t>記載するようにしていましたが、</a:t>
            </a:r>
            <a:r>
              <a:rPr lang="ja-JP" altLang="en-US" sz="950" u="sng" dirty="0">
                <a:solidFill>
                  <a:srgbClr val="FF0000"/>
                </a:solidFill>
              </a:rPr>
              <a:t>令和元年度からの金銭出納簿では、農地維持支払・資源向上支払（共同）と資源向上支払（長寿命化）双方の交付金の収支が１つの様式把握できるようになったため、規約の変更は必須ではなくなりました。</a:t>
            </a:r>
            <a:endParaRPr lang="en-US" altLang="ja-JP" sz="950" dirty="0">
              <a:solidFill>
                <a:srgbClr val="000000"/>
              </a:solidFill>
            </a:endParaRPr>
          </a:p>
        </p:txBody>
      </p:sp>
    </p:spTree>
    <p:extLst>
      <p:ext uri="{BB962C8B-B14F-4D97-AF65-F5344CB8AC3E}">
        <p14:creationId xmlns:p14="http://schemas.microsoft.com/office/powerpoint/2010/main" val="4440730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395286"/>
            <a:ext cx="6588000" cy="9310669"/>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9" name="Rectangle 3"/>
          <p:cNvSpPr>
            <a:spLocks noChangeArrowheads="1"/>
          </p:cNvSpPr>
          <p:nvPr/>
        </p:nvSpPr>
        <p:spPr bwMode="auto">
          <a:xfrm>
            <a:off x="260648" y="518398"/>
            <a:ext cx="6192000" cy="8863965"/>
          </a:xfrm>
          <a:prstGeom prst="rect">
            <a:avLst/>
          </a:prstGeom>
          <a:noFill/>
          <a:ln>
            <a:noFill/>
          </a:ln>
          <a:effectLst/>
        </p:spPr>
        <p:txBody>
          <a:bodyPr lIns="0" tIns="0" rIns="0" bIns="0" anchor="t">
            <a:spAutoFit/>
          </a:bodyPr>
          <a:lstStyle/>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（金銭出納の明確化）</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（金銭の収納）</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金銭を収納したときは、領収証を発行しなければならない｡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（財産の管理） </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活動の実施により、新たに取得した施設等については、財産管理台帳に記録し、協定に基づき、適正に管理するものとする。 </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本委員会が購入又は借り入れした器具、備品及び資材については、滅失及びき損のないよう、適正に管理するものとする。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en-US" sz="1200" dirty="0">
                <a:solidFill>
                  <a:srgbClr val="000000"/>
                </a:solidFill>
                <a:latin typeface="+mn-ea"/>
                <a:ea typeface="+mn-ea"/>
              </a:rPr>
              <a:t>　</a:t>
            </a:r>
            <a:r>
              <a:rPr lang="ja-JP" altLang="en-US" sz="1200" dirty="0">
                <a:solidFill>
                  <a:srgbClr val="000000"/>
                </a:solidFill>
                <a:latin typeface="ＭＳ ゴシック" panose="020B0609070205080204" pitchFamily="49" charset="-128"/>
                <a:ea typeface="ＭＳ ゴシック" panose="020B0609070205080204" pitchFamily="49" charset="-128"/>
              </a:rPr>
              <a:t>（決算及び監査）</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en-US" dirty="0">
                <a:solidFill>
                  <a:srgbClr val="000000"/>
                </a:solidFill>
                <a:latin typeface="+mn-ea"/>
                <a:ea typeface="+mn-ea"/>
              </a:rPr>
              <a:t>第</a:t>
            </a:r>
            <a:r>
              <a:rPr lang="en-US" altLang="ja-JP" dirty="0">
                <a:solidFill>
                  <a:srgbClr val="000000"/>
                </a:solidFill>
                <a:latin typeface="+mn-ea"/>
                <a:ea typeface="+mn-ea"/>
              </a:rPr>
              <a:t>29</a:t>
            </a:r>
            <a:r>
              <a:rPr lang="ja-JP" altLang="en-US" dirty="0">
                <a:solidFill>
                  <a:srgbClr val="000000"/>
                </a:solidFill>
                <a:latin typeface="+mn-ea"/>
                <a:ea typeface="+mn-ea"/>
              </a:rPr>
              <a:t>条　</a:t>
            </a:r>
            <a:r>
              <a:rPr lang="ja-JP" altLang="en-US" dirty="0">
                <a:solidFill>
                  <a:srgbClr val="000000"/>
                </a:solidFill>
                <a:latin typeface="ＭＳ Ｐ明朝" pitchFamily="18" charset="-128"/>
                <a:ea typeface="ＭＳ Ｐ明朝" pitchFamily="18" charset="-128"/>
              </a:rPr>
              <a:t>本委員会の決算については、会長が事業年度終了後、金銭出納簿、事業報告書及び財産管理台帳を、</a:t>
            </a:r>
            <a:r>
              <a:rPr lang="ja-JP" altLang="en-US" u="sng" dirty="0">
                <a:solidFill>
                  <a:srgbClr val="000000"/>
                </a:solidFill>
                <a:uFill>
                  <a:solidFill>
                    <a:srgbClr val="FF0000"/>
                  </a:solidFill>
                </a:uFill>
                <a:latin typeface="ＭＳ Ｐ明朝" pitchFamily="18" charset="-128"/>
                <a:ea typeface="ＭＳ Ｐ明朝" pitchFamily="18" charset="-128"/>
              </a:rPr>
              <a:t>委員会</a:t>
            </a:r>
            <a:r>
              <a:rPr lang="ja-JP" altLang="en-US" dirty="0">
                <a:solidFill>
                  <a:srgbClr val="000000"/>
                </a:solidFill>
                <a:latin typeface="ＭＳ Ｐ明朝" pitchFamily="18" charset="-128"/>
                <a:ea typeface="ＭＳ Ｐ明朝" pitchFamily="18" charset="-128"/>
              </a:rPr>
              <a:t>の開催の日の</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日前までに監査役に提出しなければならない。</a:t>
            </a:r>
            <a:endParaRPr lang="en-US" altLang="ja-JP" dirty="0">
              <a:latin typeface="ＭＳ Ｐ明朝" pitchFamily="18" charset="-128"/>
              <a:ea typeface="ＭＳ Ｐ明朝" pitchFamily="18" charset="-128"/>
            </a:endParaRPr>
          </a:p>
          <a:p>
            <a:pPr marL="144000" indent="-144000">
              <a:defRPr/>
            </a:pPr>
            <a:r>
              <a:rPr lang="ja-JP" altLang="en-US" sz="1200" dirty="0">
                <a:latin typeface="ＭＳ Ｐ明朝" pitchFamily="18" charset="-128"/>
                <a:ea typeface="ＭＳ Ｐ明朝" pitchFamily="18" charset="-128"/>
              </a:rPr>
              <a:t>２　監査役は、前項の書類を受領したときは、これを監査し、監査報告書を作成して会長に報告し、会長は監査について、毎会計年度終了後</a:t>
            </a:r>
            <a:r>
              <a:rPr lang="ja-JP" altLang="ja-JP" dirty="0">
                <a:latin typeface="ＭＳ Ｐ明朝" pitchFamily="18" charset="-128"/>
                <a:ea typeface="ＭＳ Ｐ明朝" pitchFamily="18" charset="-128"/>
              </a:rPr>
              <a:t>○</a:t>
            </a:r>
            <a:r>
              <a:rPr lang="ja-JP" altLang="en-US" dirty="0">
                <a:solidFill>
                  <a:srgbClr val="000000"/>
                </a:solidFill>
                <a:latin typeface="ＭＳ Ｐ明朝" pitchFamily="18" charset="-128"/>
                <a:ea typeface="ＭＳ Ｐ明朝" pitchFamily="18" charset="-128"/>
              </a:rPr>
              <a:t>日以内に</a:t>
            </a:r>
            <a:r>
              <a:rPr lang="ja-JP" altLang="en-US" u="sng" dirty="0">
                <a:solidFill>
                  <a:srgbClr val="000000"/>
                </a:solidFill>
                <a:uFill>
                  <a:solidFill>
                    <a:srgbClr val="FF0000"/>
                  </a:solidFill>
                </a:uFill>
                <a:latin typeface="ＭＳ Ｐ明朝" pitchFamily="18" charset="-128"/>
                <a:ea typeface="ＭＳ Ｐ明朝" pitchFamily="18" charset="-128"/>
              </a:rPr>
              <a:t>委員会</a:t>
            </a:r>
            <a:r>
              <a:rPr lang="ja-JP" altLang="en-US" dirty="0">
                <a:solidFill>
                  <a:srgbClr val="000000"/>
                </a:solidFill>
                <a:latin typeface="ＭＳ Ｐ明朝" pitchFamily="18" charset="-128"/>
                <a:ea typeface="ＭＳ Ｐ明朝" pitchFamily="18" charset="-128"/>
              </a:rPr>
              <a:t>の承認を受けなければならない。</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ja-JP" altLang="en-US" dirty="0">
                <a:solidFill>
                  <a:srgbClr val="000000"/>
                </a:solidFill>
                <a:latin typeface="ＭＳ ゴシック" panose="020B0609070205080204" pitchFamily="49" charset="-128"/>
                <a:ea typeface="ＭＳ ゴシック" panose="020B0609070205080204" pitchFamily="49" charset="-128"/>
              </a:rPr>
              <a:t>５</a:t>
            </a:r>
            <a:r>
              <a:rPr lang="ja-JP" altLang="ja-JP" dirty="0">
                <a:solidFill>
                  <a:srgbClr val="000000"/>
                </a:solidFill>
                <a:latin typeface="ＭＳ ゴシック" panose="020B0609070205080204" pitchFamily="49" charset="-128"/>
                <a:ea typeface="ＭＳ ゴシック" panose="020B0609070205080204" pitchFamily="49" charset="-128"/>
              </a:rPr>
              <a:t>章　雑則 </a:t>
            </a:r>
          </a:p>
          <a:p>
            <a:pPr marL="144000" indent="-144000">
              <a:defRPr/>
            </a:pPr>
            <a:r>
              <a:rPr lang="en-US" altLang="ja-JP" dirty="0">
                <a:solidFill>
                  <a:srgbClr val="000000"/>
                </a:solidFill>
                <a:latin typeface="ＭＳ ゴシック" panose="020B0609070205080204" pitchFamily="49" charset="-128"/>
                <a:ea typeface="ＭＳ ゴシック" panose="020B0609070205080204" pitchFamily="49" charset="-128"/>
              </a:rPr>
              <a:t> </a:t>
            </a:r>
            <a:endParaRPr lang="ja-JP" altLang="ja-JP"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a:t>
            </a:r>
            <a:r>
              <a:rPr lang="ja-JP" altLang="en-US" dirty="0">
                <a:solidFill>
                  <a:srgbClr val="000000"/>
                </a:solidFill>
                <a:latin typeface="ＭＳ ゴシック" panose="020B0609070205080204" pitchFamily="49" charset="-128"/>
                <a:ea typeface="ＭＳ ゴシック" panose="020B0609070205080204" pitchFamily="49" charset="-128"/>
              </a:rPr>
              <a:t>規則</a:t>
            </a:r>
            <a:r>
              <a:rPr lang="ja-JP" altLang="ja-JP" dirty="0">
                <a:solidFill>
                  <a:srgbClr val="000000"/>
                </a:solidFill>
                <a:latin typeface="ＭＳ ゴシック" panose="020B0609070205080204" pitchFamily="49" charset="-128"/>
                <a:ea typeface="ＭＳ ゴシック" panose="020B0609070205080204" pitchFamily="49" charset="-128"/>
              </a:rPr>
              <a:t>の変更）</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30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を変更した場合は、</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市</a:t>
            </a:r>
            <a:r>
              <a:rPr lang="ja-JP" altLang="ja-JP" dirty="0">
                <a:latin typeface="ＭＳ Ｐ明朝" pitchFamily="18" charset="-128"/>
                <a:ea typeface="ＭＳ Ｐ明朝" pitchFamily="18" charset="-128"/>
              </a:rPr>
              <a:t>長</a:t>
            </a:r>
            <a:r>
              <a:rPr lang="ja-JP" altLang="ja-JP" dirty="0">
                <a:solidFill>
                  <a:srgbClr val="000000"/>
                </a:solidFill>
                <a:latin typeface="ＭＳ Ｐ明朝" pitchFamily="18" charset="-128"/>
                <a:ea typeface="ＭＳ Ｐ明朝" pitchFamily="18" charset="-128"/>
              </a:rPr>
              <a:t>に報告をしなければならない｡</a:t>
            </a:r>
          </a:p>
          <a:p>
            <a:pPr marL="144000" indent="-144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en-US" dirty="0">
                <a:solidFill>
                  <a:srgbClr val="000000"/>
                </a:solidFill>
                <a:latin typeface="ＭＳ ゴシック" panose="020B0609070205080204" pitchFamily="49" charset="-128"/>
                <a:ea typeface="ＭＳ ゴシック" panose="020B0609070205080204" pitchFamily="49" charset="-128"/>
              </a:rPr>
              <a:t>（</a:t>
            </a:r>
            <a:r>
              <a:rPr lang="ja-JP" altLang="ja-JP" dirty="0">
                <a:solidFill>
                  <a:srgbClr val="000000"/>
                </a:solidFill>
                <a:latin typeface="ＭＳ ゴシック" panose="020B0609070205080204" pitchFamily="49" charset="-128"/>
                <a:ea typeface="ＭＳ ゴシック" panose="020B0609070205080204" pitchFamily="49" charset="-128"/>
              </a:rPr>
              <a:t>細則）</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31</a:t>
            </a:r>
            <a:r>
              <a:rPr lang="ja-JP" altLang="ja-JP" dirty="0">
                <a:solidFill>
                  <a:srgbClr val="000000"/>
                </a:solidFill>
                <a:latin typeface="ＭＳ ゴシック" panose="020B0609070205080204" pitchFamily="49" charset="-128"/>
                <a:ea typeface="ＭＳ ゴシック" panose="020B0609070205080204" pitchFamily="49" charset="-128"/>
              </a:rPr>
              <a:t>条　</a:t>
            </a:r>
            <a:r>
              <a:rPr lang="ja-JP" altLang="en-US" dirty="0">
                <a:solidFill>
                  <a:srgbClr val="000000"/>
                </a:solidFill>
                <a:latin typeface="ＭＳ Ｐ明朝" pitchFamily="18" charset="-128"/>
                <a:ea typeface="ＭＳ Ｐ明朝" pitchFamily="18" charset="-128"/>
              </a:rPr>
              <a:t>多面的機能支払</a:t>
            </a:r>
            <a:r>
              <a:rPr lang="ja-JP" altLang="ja-JP" dirty="0">
                <a:solidFill>
                  <a:srgbClr val="000000"/>
                </a:solidFill>
                <a:latin typeface="ＭＳ Ｐ明朝" pitchFamily="18" charset="-128"/>
                <a:ea typeface="ＭＳ Ｐ明朝" pitchFamily="18" charset="-128"/>
              </a:rPr>
              <a:t>交付金実施要綱、</a:t>
            </a:r>
            <a:r>
              <a:rPr lang="ja-JP" altLang="en-US" dirty="0">
                <a:solidFill>
                  <a:srgbClr val="000000"/>
                </a:solidFill>
                <a:latin typeface="ＭＳ Ｐ明朝" pitchFamily="18" charset="-128"/>
                <a:ea typeface="ＭＳ Ｐ明朝" pitchFamily="18" charset="-128"/>
              </a:rPr>
              <a:t>多面的機能支払</a:t>
            </a:r>
            <a:r>
              <a:rPr lang="ja-JP" altLang="ja-JP" dirty="0">
                <a:solidFill>
                  <a:srgbClr val="000000"/>
                </a:solidFill>
                <a:latin typeface="ＭＳ Ｐ明朝" pitchFamily="18" charset="-128"/>
                <a:ea typeface="ＭＳ Ｐ明朝" pitchFamily="18" charset="-128"/>
              </a:rPr>
              <a:t>交付金実施要領、その他この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に定めるもののほか、本委員会の事務の運営上必要な細則は、</a:t>
            </a:r>
            <a:r>
              <a:rPr lang="ja-JP" altLang="en-US" dirty="0">
                <a:solidFill>
                  <a:srgbClr val="000000"/>
                </a:solidFill>
                <a:latin typeface="ＭＳ Ｐ明朝" pitchFamily="18" charset="-128"/>
                <a:ea typeface="ＭＳ Ｐ明朝" pitchFamily="18" charset="-128"/>
              </a:rPr>
              <a:t>会長</a:t>
            </a:r>
            <a:r>
              <a:rPr lang="ja-JP" altLang="ja-JP" dirty="0">
                <a:solidFill>
                  <a:srgbClr val="000000"/>
                </a:solidFill>
                <a:latin typeface="ＭＳ Ｐ明朝" pitchFamily="18" charset="-128"/>
                <a:ea typeface="ＭＳ Ｐ明朝" pitchFamily="18" charset="-128"/>
              </a:rPr>
              <a:t>が別に定める。</a:t>
            </a:r>
          </a:p>
          <a:p>
            <a:pPr marL="144000" indent="-144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　　附　則</a:t>
            </a:r>
          </a:p>
          <a:p>
            <a:pPr marL="144000" indent="-144000">
              <a:defRPr/>
            </a:pPr>
            <a:r>
              <a:rPr lang="ja-JP" altLang="ja-JP" dirty="0">
                <a:solidFill>
                  <a:srgbClr val="000000"/>
                </a:solidFill>
                <a:latin typeface="ＭＳ Ｐ明朝" pitchFamily="18" charset="-128"/>
                <a:ea typeface="ＭＳ Ｐ明朝" pitchFamily="18" charset="-128"/>
              </a:rPr>
              <a:t>１　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は、</a:t>
            </a:r>
            <a:r>
              <a:rPr lang="ja-JP" altLang="en-US" dirty="0">
                <a:solidFill>
                  <a:srgbClr val="000000"/>
                </a:solidFill>
                <a:latin typeface="ＭＳ Ｐ明朝" pitchFamily="18" charset="-128"/>
                <a:ea typeface="ＭＳ Ｐ明朝" pitchFamily="18" charset="-128"/>
              </a:rPr>
              <a:t>令和</a:t>
            </a:r>
            <a:r>
              <a:rPr lang="ja-JP" altLang="ja-JP" dirty="0">
                <a:latin typeface="ＭＳ Ｐ明朝" pitchFamily="18" charset="-128"/>
                <a:ea typeface="ＭＳ Ｐ明朝" pitchFamily="18" charset="-128"/>
              </a:rPr>
              <a:t>○○年○</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○日から施</a:t>
            </a:r>
            <a:r>
              <a:rPr lang="ja-JP" altLang="ja-JP" dirty="0">
                <a:solidFill>
                  <a:srgbClr val="000000"/>
                </a:solidFill>
                <a:latin typeface="ＭＳ Ｐ明朝" pitchFamily="18" charset="-128"/>
                <a:ea typeface="ＭＳ Ｐ明朝" pitchFamily="18" charset="-128"/>
              </a:rPr>
              <a:t>行する。</a:t>
            </a:r>
          </a:p>
          <a:p>
            <a:pPr marL="144000" indent="-144000">
              <a:defRPr/>
            </a:pPr>
            <a:r>
              <a:rPr lang="ja-JP" altLang="ja-JP" dirty="0">
                <a:solidFill>
                  <a:srgbClr val="000000"/>
                </a:solidFill>
                <a:latin typeface="ＭＳ Ｐ明朝" pitchFamily="18" charset="-128"/>
                <a:ea typeface="ＭＳ Ｐ明朝" pitchFamily="18" charset="-128"/>
              </a:rPr>
              <a:t>２　設立初年度の</a:t>
            </a:r>
            <a:r>
              <a:rPr lang="ja-JP" altLang="en-US" dirty="0">
                <a:solidFill>
                  <a:srgbClr val="000000"/>
                </a:solidFill>
                <a:latin typeface="ＭＳ Ｐ明朝" pitchFamily="18" charset="-128"/>
                <a:ea typeface="ＭＳ Ｐ明朝" pitchFamily="18" charset="-128"/>
              </a:rPr>
              <a:t>役員</a:t>
            </a:r>
            <a:r>
              <a:rPr lang="ja-JP" altLang="ja-JP" dirty="0">
                <a:solidFill>
                  <a:srgbClr val="000000"/>
                </a:solidFill>
                <a:latin typeface="ＭＳ Ｐ明朝" pitchFamily="18" charset="-128"/>
                <a:ea typeface="ＭＳ Ｐ明朝" pitchFamily="18" charset="-128"/>
              </a:rPr>
              <a:t>の選任については、第</a:t>
            </a:r>
            <a:r>
              <a:rPr lang="ja-JP" altLang="en-US" dirty="0">
                <a:solidFill>
                  <a:srgbClr val="000000"/>
                </a:solidFill>
                <a:latin typeface="ＭＳ Ｐ明朝" pitchFamily="18" charset="-128"/>
                <a:ea typeface="ＭＳ Ｐ明朝" pitchFamily="18" charset="-128"/>
              </a:rPr>
              <a:t>５</a:t>
            </a:r>
            <a:r>
              <a:rPr lang="ja-JP" altLang="ja-JP" dirty="0">
                <a:solidFill>
                  <a:srgbClr val="000000"/>
                </a:solidFill>
                <a:latin typeface="ＭＳ Ｐ明朝" pitchFamily="18" charset="-128"/>
                <a:ea typeface="ＭＳ Ｐ明朝" pitchFamily="18" charset="-128"/>
              </a:rPr>
              <a:t>条第</a:t>
            </a:r>
            <a:r>
              <a:rPr lang="ja-JP" altLang="en-US" dirty="0">
                <a:solidFill>
                  <a:srgbClr val="000000"/>
                </a:solidFill>
                <a:latin typeface="ＭＳ Ｐ明朝" pitchFamily="18" charset="-128"/>
                <a:ea typeface="ＭＳ Ｐ明朝" pitchFamily="18" charset="-128"/>
              </a:rPr>
              <a:t>２</a:t>
            </a:r>
            <a:r>
              <a:rPr lang="ja-JP" altLang="ja-JP" dirty="0">
                <a:solidFill>
                  <a:srgbClr val="000000"/>
                </a:solidFill>
                <a:latin typeface="ＭＳ Ｐ明朝" pitchFamily="18" charset="-128"/>
                <a:ea typeface="ＭＳ Ｐ明朝" pitchFamily="18" charset="-128"/>
              </a:rPr>
              <a:t>項中「</a:t>
            </a:r>
            <a:r>
              <a:rPr lang="ja-JP" altLang="en-US" dirty="0">
                <a:solidFill>
                  <a:srgbClr val="000000"/>
                </a:solidFill>
                <a:latin typeface="ＭＳ Ｐ明朝" pitchFamily="18" charset="-128"/>
                <a:ea typeface="ＭＳ Ｐ明朝" pitchFamily="18" charset="-128"/>
              </a:rPr>
              <a:t>委員会</a:t>
            </a:r>
            <a:r>
              <a:rPr lang="ja-JP" altLang="ja-JP" dirty="0">
                <a:solidFill>
                  <a:srgbClr val="000000"/>
                </a:solidFill>
                <a:latin typeface="ＭＳ Ｐ明朝" pitchFamily="18" charset="-128"/>
                <a:ea typeface="ＭＳ Ｐ明朝" pitchFamily="18" charset="-128"/>
              </a:rPr>
              <a:t>」とあるのは、「設立</a:t>
            </a:r>
            <a:r>
              <a:rPr lang="ja-JP" altLang="en-US" dirty="0">
                <a:solidFill>
                  <a:srgbClr val="000000"/>
                </a:solidFill>
                <a:latin typeface="ＭＳ Ｐ明朝" pitchFamily="18" charset="-128"/>
                <a:ea typeface="ＭＳ Ｐ明朝" pitchFamily="18" charset="-128"/>
              </a:rPr>
              <a:t>委員会</a:t>
            </a:r>
            <a:r>
              <a:rPr lang="ja-JP" altLang="ja-JP" dirty="0">
                <a:solidFill>
                  <a:srgbClr val="000000"/>
                </a:solidFill>
                <a:latin typeface="ＭＳ Ｐ明朝" pitchFamily="18" charset="-128"/>
                <a:ea typeface="ＭＳ Ｐ明朝" pitchFamily="18" charset="-128"/>
              </a:rPr>
              <a:t>」と読み替えるものとし、その任期については、第</a:t>
            </a:r>
            <a:r>
              <a:rPr lang="ja-JP" altLang="en-US" dirty="0">
                <a:solidFill>
                  <a:srgbClr val="000000"/>
                </a:solidFill>
                <a:latin typeface="ＭＳ Ｐ明朝" pitchFamily="18" charset="-128"/>
                <a:ea typeface="ＭＳ Ｐ明朝" pitchFamily="18" charset="-128"/>
              </a:rPr>
              <a:t>６</a:t>
            </a:r>
            <a:r>
              <a:rPr lang="ja-JP" altLang="ja-JP" dirty="0">
                <a:solidFill>
                  <a:srgbClr val="000000"/>
                </a:solidFill>
                <a:latin typeface="ＭＳ Ｐ明朝" pitchFamily="18" charset="-128"/>
                <a:ea typeface="ＭＳ Ｐ明朝" pitchFamily="18" charset="-128"/>
              </a:rPr>
              <a:t>条の規定にかかわらず、</a:t>
            </a:r>
            <a:r>
              <a:rPr lang="ja-JP" altLang="en-US" dirty="0">
                <a:solidFill>
                  <a:srgbClr val="000000"/>
                </a:solidFill>
                <a:latin typeface="ＭＳ Ｐ明朝" pitchFamily="18" charset="-128"/>
                <a:ea typeface="ＭＳ Ｐ明朝" pitchFamily="18" charset="-128"/>
              </a:rPr>
              <a:t>令和</a:t>
            </a:r>
            <a:r>
              <a:rPr lang="ja-JP" altLang="ja-JP" dirty="0">
                <a:latin typeface="ＭＳ Ｐ明朝" pitchFamily="18" charset="-128"/>
                <a:ea typeface="ＭＳ Ｐ明朝" pitchFamily="18" charset="-128"/>
              </a:rPr>
              <a:t>○○年</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○日</a:t>
            </a:r>
            <a:r>
              <a:rPr lang="ja-JP" altLang="ja-JP" dirty="0">
                <a:solidFill>
                  <a:srgbClr val="000000"/>
                </a:solidFill>
                <a:latin typeface="ＭＳ Ｐ明朝" pitchFamily="18" charset="-128"/>
                <a:ea typeface="ＭＳ Ｐ明朝" pitchFamily="18" charset="-128"/>
              </a:rPr>
              <a:t>までとする。</a:t>
            </a:r>
          </a:p>
          <a:p>
            <a:pPr marL="144000" indent="-144000">
              <a:defRPr/>
            </a:pPr>
            <a:r>
              <a:rPr lang="ja-JP" altLang="ja-JP" dirty="0">
                <a:solidFill>
                  <a:srgbClr val="000000"/>
                </a:solidFill>
                <a:latin typeface="ＭＳ Ｐ明朝" pitchFamily="18" charset="-128"/>
                <a:ea typeface="ＭＳ Ｐ明朝" pitchFamily="18" charset="-128"/>
              </a:rPr>
              <a:t>３　設立初年度の会計年度については、第</a:t>
            </a:r>
            <a:r>
              <a:rPr lang="en-US" altLang="ja-JP" dirty="0">
                <a:solidFill>
                  <a:srgbClr val="000000"/>
                </a:solidFill>
                <a:latin typeface="ＭＳ Ｐ明朝" pitchFamily="18" charset="-128"/>
                <a:ea typeface="ＭＳ Ｐ明朝" pitchFamily="18" charset="-128"/>
              </a:rPr>
              <a:t>18</a:t>
            </a:r>
            <a:r>
              <a:rPr lang="ja-JP" altLang="ja-JP" dirty="0">
                <a:solidFill>
                  <a:srgbClr val="000000"/>
                </a:solidFill>
                <a:latin typeface="ＭＳ Ｐ明朝" pitchFamily="18" charset="-128"/>
                <a:ea typeface="ＭＳ Ｐ明朝" pitchFamily="18" charset="-128"/>
              </a:rPr>
              <a:t>条の規定にかかわらず、この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の施行の日から</a:t>
            </a:r>
            <a:r>
              <a:rPr lang="ja-JP" altLang="en-US" dirty="0">
                <a:solidFill>
                  <a:srgbClr val="000000"/>
                </a:solidFill>
                <a:latin typeface="ＭＳ Ｐ明朝" pitchFamily="18" charset="-128"/>
                <a:ea typeface="ＭＳ Ｐ明朝" pitchFamily="18" charset="-128"/>
              </a:rPr>
              <a:t>設立初年度の</a:t>
            </a:r>
            <a:r>
              <a:rPr lang="ja-JP" altLang="ja-JP" dirty="0">
                <a:solidFill>
                  <a:srgbClr val="000000"/>
                </a:solidFill>
                <a:latin typeface="ＭＳ Ｐ明朝" pitchFamily="18" charset="-128"/>
                <a:ea typeface="ＭＳ Ｐ明朝" pitchFamily="18" charset="-128"/>
              </a:rPr>
              <a:t>３月</a:t>
            </a:r>
            <a:r>
              <a:rPr lang="en-US" altLang="ja-JP" dirty="0">
                <a:solidFill>
                  <a:srgbClr val="000000"/>
                </a:solidFill>
                <a:latin typeface="ＭＳ Ｐ明朝" pitchFamily="18" charset="-128"/>
                <a:ea typeface="ＭＳ Ｐ明朝" pitchFamily="18" charset="-128"/>
              </a:rPr>
              <a:t>31</a:t>
            </a:r>
            <a:r>
              <a:rPr lang="ja-JP" altLang="ja-JP" dirty="0">
                <a:solidFill>
                  <a:srgbClr val="000000"/>
                </a:solidFill>
                <a:latin typeface="ＭＳ Ｐ明朝" pitchFamily="18" charset="-128"/>
                <a:ea typeface="ＭＳ Ｐ明朝" pitchFamily="18" charset="-128"/>
              </a:rPr>
              <a:t>日までとする。</a:t>
            </a:r>
            <a:endParaRPr lang="ja-JP" altLang="en-US" sz="1200" dirty="0">
              <a:solidFill>
                <a:srgbClr val="000000"/>
              </a:solidFill>
              <a:latin typeface="ＭＳ Ｐ明朝" pitchFamily="18" charset="-128"/>
              <a:ea typeface="ＭＳ Ｐ明朝" pitchFamily="18" charset="-128"/>
            </a:endParaRP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13" name="正方形/長方形 12"/>
          <p:cNvSpPr/>
          <p:nvPr/>
        </p:nvSpPr>
        <p:spPr>
          <a:xfrm>
            <a:off x="201614" y="7280623"/>
            <a:ext cx="6263734" cy="5760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8"/>
          <p:cNvSpPr txBox="1">
            <a:spLocks noChangeArrowheads="1"/>
          </p:cNvSpPr>
          <p:nvPr/>
        </p:nvSpPr>
        <p:spPr bwMode="auto">
          <a:xfrm>
            <a:off x="2276872" y="6321152"/>
            <a:ext cx="4364222" cy="534368"/>
          </a:xfrm>
          <a:prstGeom prst="rect">
            <a:avLst/>
          </a:prstGeom>
          <a:noFill/>
          <a:ln w="9525">
            <a:solidFill>
              <a:srgbClr val="FF0000"/>
            </a:solidFill>
            <a:miter lim="800000"/>
            <a:headEnd/>
            <a:tailEnd/>
          </a:ln>
        </p:spPr>
        <p:txBody>
          <a:bodyPr wrap="square" lIns="36000" tIns="36000" rIns="36000" bIns="36000">
            <a:spAutoFit/>
          </a:bodyPr>
          <a:lstStyle>
            <a:lvl1pPr indent="88900"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defTabSz="936625"/>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a:off x="1700808" y="5196147"/>
            <a:ext cx="1006724" cy="533400"/>
          </a:xfrm>
          <a:custGeom>
            <a:avLst/>
            <a:gdLst>
              <a:gd name="connsiteX0" fmla="*/ 419100 w 419100"/>
              <a:gd name="connsiteY0" fmla="*/ 0 h 533400"/>
              <a:gd name="connsiteX1" fmla="*/ 76200 w 419100"/>
              <a:gd name="connsiteY1" fmla="*/ 152400 h 533400"/>
              <a:gd name="connsiteX2" fmla="*/ 0 w 419100"/>
              <a:gd name="connsiteY2" fmla="*/ 533400 h 533400"/>
            </a:gdLst>
            <a:ahLst/>
            <a:cxnLst>
              <a:cxn ang="0">
                <a:pos x="connsiteX0" y="connsiteY0"/>
              </a:cxn>
              <a:cxn ang="0">
                <a:pos x="connsiteX1" y="connsiteY1"/>
              </a:cxn>
              <a:cxn ang="0">
                <a:pos x="connsiteX2" y="connsiteY2"/>
              </a:cxn>
            </a:cxnLst>
            <a:rect l="l" t="t" r="r" b="b"/>
            <a:pathLst>
              <a:path w="419100" h="533400">
                <a:moveTo>
                  <a:pt x="419100" y="0"/>
                </a:moveTo>
                <a:cubicBezTo>
                  <a:pt x="282575" y="31750"/>
                  <a:pt x="146050" y="63500"/>
                  <a:pt x="76200" y="152400"/>
                </a:cubicBezTo>
                <a:cubicBezTo>
                  <a:pt x="6350" y="241300"/>
                  <a:pt x="3175" y="387350"/>
                  <a:pt x="0" y="5334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5373216" y="6855520"/>
            <a:ext cx="292735" cy="425103"/>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4149080" y="5386388"/>
            <a:ext cx="292735" cy="711796"/>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8"/>
          <p:cNvSpPr txBox="1">
            <a:spLocks noChangeArrowheads="1"/>
          </p:cNvSpPr>
          <p:nvPr/>
        </p:nvSpPr>
        <p:spPr bwMode="auto">
          <a:xfrm>
            <a:off x="1987452" y="3774792"/>
            <a:ext cx="4320480" cy="1611586"/>
          </a:xfrm>
          <a:prstGeom prst="rect">
            <a:avLst/>
          </a:prstGeom>
          <a:solidFill>
            <a:schemeClr val="bg1"/>
          </a:solidFill>
          <a:ln w="9525">
            <a:solidFill>
              <a:srgbClr val="FF0000"/>
            </a:solidFill>
            <a:miter lim="800000"/>
            <a:headEnd/>
            <a:tailEnd/>
          </a:ln>
        </p:spPr>
        <p:txBody>
          <a:bodyPr wrap="square" lIns="36000" tIns="36000" rIns="36000" bIns="36000">
            <a:spAutoFit/>
          </a:bodyPr>
          <a:lstStyle>
            <a:lvl1pPr indent="88900"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indent="0">
              <a:defRPr/>
            </a:pPr>
            <a:r>
              <a:rPr lang="ja-JP" altLang="en-US" sz="1000" dirty="0">
                <a:latin typeface="+mn-ea"/>
                <a:ea typeface="+mn-ea"/>
              </a:rPr>
              <a:t>集落の</a:t>
            </a:r>
            <a:r>
              <a:rPr lang="ja-JP" altLang="en-US" sz="1000" u="sng" dirty="0">
                <a:latin typeface="+mn-ea"/>
                <a:ea typeface="+mn-ea"/>
              </a:rPr>
              <a:t>構成員（個人）及びその他団体の代表者を協定参加者とする場合</a:t>
            </a:r>
            <a:r>
              <a:rPr lang="ja-JP" altLang="en-US" sz="1000" dirty="0">
                <a:latin typeface="+mn-ea"/>
                <a:ea typeface="+mn-ea"/>
              </a:rPr>
              <a:t>は、上記第</a:t>
            </a:r>
            <a:r>
              <a:rPr lang="en-US" altLang="ja-JP" sz="1000" dirty="0">
                <a:latin typeface="+mn-ea"/>
                <a:ea typeface="+mn-ea"/>
              </a:rPr>
              <a:t>29</a:t>
            </a:r>
            <a:r>
              <a:rPr lang="ja-JP" altLang="en-US" sz="1000" dirty="0">
                <a:latin typeface="+mn-ea"/>
                <a:ea typeface="+mn-ea"/>
              </a:rPr>
              <a:t>条の規定に代え、</a:t>
            </a:r>
            <a:r>
              <a:rPr lang="ja-JP" altLang="en-US" sz="1000" u="sng" dirty="0">
                <a:latin typeface="+mn-ea"/>
                <a:ea typeface="+mn-ea"/>
              </a:rPr>
              <a:t>以下の内容</a:t>
            </a:r>
            <a:r>
              <a:rPr lang="ja-JP" altLang="en-US" sz="1000" dirty="0">
                <a:latin typeface="+mn-ea"/>
                <a:ea typeface="+mn-ea"/>
              </a:rPr>
              <a:t>の規定として下さい。</a:t>
            </a:r>
            <a:endParaRPr lang="en-US" altLang="ja-JP" sz="1000" dirty="0">
              <a:latin typeface="+mn-ea"/>
              <a:ea typeface="+mn-ea"/>
            </a:endParaRPr>
          </a:p>
          <a:p>
            <a:pPr indent="0">
              <a:defRPr/>
            </a:pPr>
            <a:endParaRPr lang="ja-JP" altLang="en-US" sz="1000" dirty="0">
              <a:latin typeface="+mn-ea"/>
              <a:ea typeface="+mn-ea"/>
            </a:endParaRPr>
          </a:p>
          <a:p>
            <a:pPr indent="0">
              <a:defRPr/>
            </a:pPr>
            <a:r>
              <a:rPr lang="ja-JP" altLang="en-US" sz="1000" dirty="0">
                <a:latin typeface="+mn-ea"/>
                <a:ea typeface="+mn-ea"/>
              </a:rPr>
              <a:t>（決算及び監査）</a:t>
            </a:r>
          </a:p>
          <a:p>
            <a:pPr indent="0">
              <a:defRPr/>
            </a:pPr>
            <a:r>
              <a:rPr lang="ja-JP" altLang="en-US" sz="1000" dirty="0">
                <a:latin typeface="+mn-ea"/>
                <a:ea typeface="+mn-ea"/>
              </a:rPr>
              <a:t>第</a:t>
            </a:r>
            <a:r>
              <a:rPr lang="en-US" altLang="ja-JP" sz="1000" dirty="0">
                <a:latin typeface="+mn-ea"/>
                <a:ea typeface="+mn-ea"/>
              </a:rPr>
              <a:t>29</a:t>
            </a:r>
            <a:r>
              <a:rPr lang="ja-JP" altLang="en-US" sz="1000" dirty="0">
                <a:latin typeface="+mn-ea"/>
                <a:ea typeface="+mn-ea"/>
              </a:rPr>
              <a:t>条　本委員会の決算については、会長が事業年度終了後、金銭出納簿、事</a:t>
            </a:r>
            <a:endParaRPr lang="en-US" altLang="ja-JP" sz="1000" dirty="0">
              <a:latin typeface="+mn-ea"/>
              <a:ea typeface="+mn-ea"/>
            </a:endParaRPr>
          </a:p>
          <a:p>
            <a:pPr indent="0">
              <a:defRPr/>
            </a:pPr>
            <a:r>
              <a:rPr lang="ja-JP" altLang="en-US" sz="1000" dirty="0">
                <a:latin typeface="+mn-ea"/>
                <a:ea typeface="+mn-ea"/>
              </a:rPr>
              <a:t>　業報告書及び財産管理台帳を、通常総会の開催の日の○日前までに監査役</a:t>
            </a:r>
            <a:endParaRPr lang="en-US" altLang="ja-JP" sz="1000" dirty="0">
              <a:latin typeface="+mn-ea"/>
              <a:ea typeface="+mn-ea"/>
            </a:endParaRPr>
          </a:p>
          <a:p>
            <a:pPr indent="0">
              <a:defRPr/>
            </a:pPr>
            <a:r>
              <a:rPr lang="ja-JP" altLang="en-US" sz="1000" dirty="0">
                <a:latin typeface="+mn-ea"/>
                <a:ea typeface="+mn-ea"/>
              </a:rPr>
              <a:t>　に提出しなければならない。</a:t>
            </a:r>
          </a:p>
          <a:p>
            <a:pPr indent="0">
              <a:defRPr/>
            </a:pPr>
            <a:r>
              <a:rPr lang="en-US" altLang="ja-JP" sz="1000" dirty="0">
                <a:latin typeface="+mn-ea"/>
                <a:ea typeface="+mn-ea"/>
              </a:rPr>
              <a:t>2</a:t>
            </a:r>
            <a:r>
              <a:rPr lang="ja-JP" altLang="en-US" sz="1000" dirty="0">
                <a:latin typeface="+mn-ea"/>
                <a:ea typeface="+mn-ea"/>
              </a:rPr>
              <a:t>　監査役は、前項の書類を受領したときは、これを監査し、監査報告書を作成し　</a:t>
            </a:r>
            <a:endParaRPr lang="en-US" altLang="ja-JP" sz="1000" dirty="0">
              <a:latin typeface="+mn-ea"/>
              <a:ea typeface="+mn-ea"/>
            </a:endParaRPr>
          </a:p>
          <a:p>
            <a:pPr indent="0">
              <a:defRPr/>
            </a:pPr>
            <a:r>
              <a:rPr lang="ja-JP" altLang="en-US" sz="1000" dirty="0">
                <a:latin typeface="+mn-ea"/>
                <a:ea typeface="+mn-ea"/>
              </a:rPr>
              <a:t>　て委員会に報告するとともに、会長は監査について、毎会計年度終了後○日</a:t>
            </a:r>
            <a:endParaRPr lang="en-US" altLang="ja-JP" sz="1000" dirty="0">
              <a:latin typeface="+mn-ea"/>
              <a:ea typeface="+mn-ea"/>
            </a:endParaRPr>
          </a:p>
          <a:p>
            <a:pPr indent="0">
              <a:defRPr/>
            </a:pPr>
            <a:r>
              <a:rPr lang="ja-JP" altLang="en-US" sz="1000" dirty="0">
                <a:latin typeface="+mn-ea"/>
                <a:ea typeface="+mn-ea"/>
              </a:rPr>
              <a:t>　以内に総会の承認を受けなければならない。</a:t>
            </a:r>
          </a:p>
        </p:txBody>
      </p:sp>
    </p:spTree>
    <p:extLst>
      <p:ext uri="{BB962C8B-B14F-4D97-AF65-F5344CB8AC3E}">
        <p14:creationId xmlns:p14="http://schemas.microsoft.com/office/powerpoint/2010/main" val="16843527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5" name="図 4">
            <a:extLst>
              <a:ext uri="{FF2B5EF4-FFF2-40B4-BE49-F238E27FC236}">
                <a16:creationId xmlns:a16="http://schemas.microsoft.com/office/drawing/2014/main" id="{239466D8-D02A-4604-B984-9749EAC38774}"/>
              </a:ext>
            </a:extLst>
          </p:cNvPr>
          <p:cNvPicPr>
            <a:picLocks noChangeAspect="1"/>
          </p:cNvPicPr>
          <p:nvPr/>
        </p:nvPicPr>
        <p:blipFill>
          <a:blip r:embed="rId3"/>
          <a:stretch>
            <a:fillRect/>
          </a:stretch>
        </p:blipFill>
        <p:spPr>
          <a:xfrm>
            <a:off x="597808" y="2838599"/>
            <a:ext cx="5998774" cy="6276329"/>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4" name="図 3">
            <a:extLst>
              <a:ext uri="{FF2B5EF4-FFF2-40B4-BE49-F238E27FC236}">
                <a16:creationId xmlns:a16="http://schemas.microsoft.com/office/drawing/2014/main" id="{754E589B-5831-445C-A436-0C6E6DEDAE6E}"/>
              </a:ext>
            </a:extLst>
          </p:cNvPr>
          <p:cNvPicPr>
            <a:picLocks noChangeAspect="1"/>
          </p:cNvPicPr>
          <p:nvPr/>
        </p:nvPicPr>
        <p:blipFill>
          <a:blip r:embed="rId4"/>
          <a:stretch>
            <a:fillRect/>
          </a:stretch>
        </p:blipFill>
        <p:spPr>
          <a:xfrm>
            <a:off x="7318139" y="3154060"/>
            <a:ext cx="5464688" cy="5627161"/>
          </a:xfrm>
          <a:prstGeom prst="rect">
            <a:avLst/>
          </a:prstGeom>
        </p:spPr>
      </p:pic>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５．事業計画（案）の作成</a:t>
            </a:r>
          </a:p>
        </p:txBody>
      </p:sp>
      <p:sp>
        <p:nvSpPr>
          <p:cNvPr id="19" name="Rectangle 65"/>
          <p:cNvSpPr>
            <a:spLocks noChangeArrowheads="1"/>
          </p:cNvSpPr>
          <p:nvPr/>
        </p:nvSpPr>
        <p:spPr bwMode="auto">
          <a:xfrm>
            <a:off x="3105150" y="4951530"/>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8740" y="5618243"/>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04776" y="680902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03461" y="4944745"/>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4908" y="556732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42419254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934221"/>
            <a:ext cx="6444000" cy="5627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25E5BA88-F021-FE08-2D4F-A28368A31861}"/>
              </a:ext>
            </a:extLst>
          </p:cNvPr>
          <p:cNvPicPr>
            <a:picLocks noChangeAspect="1"/>
          </p:cNvPicPr>
          <p:nvPr/>
        </p:nvPicPr>
        <p:blipFill>
          <a:blip r:embed="rId3"/>
          <a:stretch>
            <a:fillRect/>
          </a:stretch>
        </p:blipFill>
        <p:spPr>
          <a:xfrm>
            <a:off x="1628800" y="3948635"/>
            <a:ext cx="3947812" cy="561287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5000" y="377202"/>
            <a:ext cx="5508000" cy="3449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15" name="Rectangle 65"/>
          <p:cNvSpPr>
            <a:spLocks noChangeArrowheads="1"/>
          </p:cNvSpPr>
          <p:nvPr/>
        </p:nvSpPr>
        <p:spPr bwMode="auto">
          <a:xfrm>
            <a:off x="587241" y="4658678"/>
            <a:ext cx="3057783" cy="21120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本様式に上記様式（様式第１－２号）を添付し提出して下さい。</a:t>
            </a:r>
            <a:endParaRPr lang="en-US" altLang="ja-JP" sz="900" dirty="0"/>
          </a:p>
        </p:txBody>
      </p:sp>
      <p:sp>
        <p:nvSpPr>
          <p:cNvPr id="17" name="Rectangle 65"/>
          <p:cNvSpPr>
            <a:spLocks noChangeArrowheads="1"/>
          </p:cNvSpPr>
          <p:nvPr/>
        </p:nvSpPr>
        <p:spPr bwMode="auto">
          <a:xfrm>
            <a:off x="4222831" y="7178487"/>
            <a:ext cx="1728000" cy="349702"/>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900" dirty="0"/>
              <a:t>多面的機能支払交付金にのみ取り組む場合の記載例です。　　　</a:t>
            </a:r>
            <a:endParaRPr lang="ja-JP" altLang="en-US" sz="900" dirty="0">
              <a:solidFill>
                <a:srgbClr val="000000"/>
              </a:solidFill>
            </a:endParaRPr>
          </a:p>
        </p:txBody>
      </p:sp>
      <p:sp>
        <p:nvSpPr>
          <p:cNvPr id="18" name="右中かっこ 17"/>
          <p:cNvSpPr/>
          <p:nvPr/>
        </p:nvSpPr>
        <p:spPr>
          <a:xfrm>
            <a:off x="4077508" y="7116921"/>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BB1B5031-DD3E-42C6-8AFB-8698C8F35AFF}"/>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775822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4114812"/>
            <a:ext cx="5832000" cy="5504867"/>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07CB7C93-4326-41E4-8532-5FE2682CCFCC}"/>
              </a:ext>
            </a:extLst>
          </p:cNvPr>
          <p:cNvPicPr>
            <a:picLocks noChangeAspect="1"/>
          </p:cNvPicPr>
          <p:nvPr/>
        </p:nvPicPr>
        <p:blipFill>
          <a:blip r:embed="rId3"/>
          <a:stretch>
            <a:fillRect/>
          </a:stretch>
        </p:blipFill>
        <p:spPr>
          <a:xfrm>
            <a:off x="1305294" y="4022362"/>
            <a:ext cx="4247412" cy="5469729"/>
          </a:xfrm>
          <a:prstGeom prst="rect">
            <a:avLst/>
          </a:prstGeom>
        </p:spPr>
      </p:pic>
      <p:sp>
        <p:nvSpPr>
          <p:cNvPr id="23" name="角丸四角形 22"/>
          <p:cNvSpPr/>
          <p:nvPr/>
        </p:nvSpPr>
        <p:spPr>
          <a:xfrm>
            <a:off x="468000" y="803601"/>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14" name="テキスト ボックス 1"/>
          <p:cNvSpPr txBox="1">
            <a:spLocks noChangeArrowheads="1"/>
          </p:cNvSpPr>
          <p:nvPr/>
        </p:nvSpPr>
        <p:spPr bwMode="auto">
          <a:xfrm>
            <a:off x="360000" y="367348"/>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６．活動計画（案）の作成</a:t>
            </a:r>
          </a:p>
        </p:txBody>
      </p:sp>
      <p:sp>
        <p:nvSpPr>
          <p:cNvPr id="6" name="テキスト ボックス 4"/>
          <p:cNvSpPr txBox="1">
            <a:spLocks noChangeArrowheads="1"/>
          </p:cNvSpPr>
          <p:nvPr/>
        </p:nvSpPr>
        <p:spPr bwMode="auto">
          <a:xfrm>
            <a:off x="576000" y="881433"/>
            <a:ext cx="5832000" cy="1523494"/>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pic>
        <p:nvPicPr>
          <p:cNvPr id="8" name="図 7">
            <a:extLst>
              <a:ext uri="{FF2B5EF4-FFF2-40B4-BE49-F238E27FC236}">
                <a16:creationId xmlns:a16="http://schemas.microsoft.com/office/drawing/2014/main" id="{A7CAFB7B-74BB-480A-A56A-C63D96239C5B}"/>
              </a:ext>
            </a:extLst>
          </p:cNvPr>
          <p:cNvPicPr>
            <a:picLocks noChangeAspect="1"/>
          </p:cNvPicPr>
          <p:nvPr/>
        </p:nvPicPr>
        <p:blipFill>
          <a:blip r:embed="rId4"/>
          <a:stretch>
            <a:fillRect/>
          </a:stretch>
        </p:blipFill>
        <p:spPr>
          <a:xfrm>
            <a:off x="7101408" y="4180875"/>
            <a:ext cx="4345610" cy="5226634"/>
          </a:xfrm>
          <a:prstGeom prst="rect">
            <a:avLst/>
          </a:prstGeom>
        </p:spPr>
      </p:pic>
      <p:sp>
        <p:nvSpPr>
          <p:cNvPr id="29" name="Rectangle 65"/>
          <p:cNvSpPr>
            <a:spLocks noChangeArrowheads="1"/>
          </p:cNvSpPr>
          <p:nvPr/>
        </p:nvSpPr>
        <p:spPr bwMode="auto">
          <a:xfrm>
            <a:off x="3727326" y="7010920"/>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917156" y="8487694"/>
            <a:ext cx="3096344" cy="180818"/>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3007246" y="7154936"/>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18602"/>
            <a:ext cx="521241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168751"/>
            <a:ext cx="6012000" cy="568782"/>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241938"/>
            <a:ext cx="5724000" cy="63094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solidFill>
                  <a:prstClr val="black"/>
                </a:solidFill>
                <a:latin typeface="HG丸ｺﾞｼｯｸM-PRO" pitchFamily="50" charset="-128"/>
                <a:ea typeface="HG丸ｺﾞｼｯｸM-PRO" pitchFamily="50" charset="-128"/>
              </a:rPr>
              <a:t>　</a:t>
            </a:r>
            <a:endParaRPr lang="en-US" altLang="ja-JP" dirty="0">
              <a:solidFill>
                <a:prstClr val="black"/>
              </a:solidFill>
              <a:latin typeface="HG丸ｺﾞｼｯｸM-PRO" pitchFamily="50" charset="-128"/>
              <a:ea typeface="HG丸ｺﾞｼｯｸM-PRO" pitchFamily="50" charset="-128"/>
            </a:endParaRPr>
          </a:p>
        </p:txBody>
      </p:sp>
      <p:sp>
        <p:nvSpPr>
          <p:cNvPr id="18" name="正方形/長方形 17">
            <a:extLst>
              <a:ext uri="{FF2B5EF4-FFF2-40B4-BE49-F238E27FC236}">
                <a16:creationId xmlns:a16="http://schemas.microsoft.com/office/drawing/2014/main" id="{90C0FF4C-AA95-470D-BB35-8127BF11B6D3}"/>
              </a:ext>
            </a:extLst>
          </p:cNvPr>
          <p:cNvSpPr/>
          <p:nvPr/>
        </p:nvSpPr>
        <p:spPr>
          <a:xfrm>
            <a:off x="3762747" y="6312740"/>
            <a:ext cx="468238" cy="22141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210332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2315080"/>
            <a:ext cx="5832000" cy="2146902"/>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0EA20C40-1C71-1439-8C1E-17B07EA42D07}"/>
              </a:ext>
            </a:extLst>
          </p:cNvPr>
          <p:cNvPicPr>
            <a:picLocks noChangeAspect="1"/>
          </p:cNvPicPr>
          <p:nvPr/>
        </p:nvPicPr>
        <p:blipFill>
          <a:blip r:embed="rId3"/>
          <a:stretch>
            <a:fillRect/>
          </a:stretch>
        </p:blipFill>
        <p:spPr>
          <a:xfrm>
            <a:off x="764704" y="2485940"/>
            <a:ext cx="4110358" cy="1990050"/>
          </a:xfrm>
          <a:prstGeom prst="rect">
            <a:avLst/>
          </a:prstGeom>
        </p:spPr>
      </p:pic>
      <p:pic>
        <p:nvPicPr>
          <p:cNvPr id="409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6794" y="8695837"/>
            <a:ext cx="4032000" cy="937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1350"/>
          <a:stretch/>
        </p:blipFill>
        <p:spPr bwMode="auto">
          <a:xfrm>
            <a:off x="688025" y="6590134"/>
            <a:ext cx="4032000" cy="2127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V="1">
            <a:off x="4426792" y="6980378"/>
            <a:ext cx="139868" cy="534370"/>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83930" y="796090"/>
            <a:ext cx="6120000" cy="134273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576000" y="1180881"/>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476218" y="805914"/>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sp>
        <p:nvSpPr>
          <p:cNvPr id="31" name="フリーフォーム 30"/>
          <p:cNvSpPr/>
          <p:nvPr/>
        </p:nvSpPr>
        <p:spPr>
          <a:xfrm flipH="1">
            <a:off x="3356992" y="3927243"/>
            <a:ext cx="514350" cy="266496"/>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
        <p:nvSpPr>
          <p:cNvPr id="38" name="Rectangle 65"/>
          <p:cNvSpPr>
            <a:spLocks noChangeArrowheads="1"/>
          </p:cNvSpPr>
          <p:nvPr/>
        </p:nvSpPr>
        <p:spPr bwMode="auto">
          <a:xfrm>
            <a:off x="4467036" y="2683162"/>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sp>
        <p:nvSpPr>
          <p:cNvPr id="40" name="フリーフォーム 39"/>
          <p:cNvSpPr/>
          <p:nvPr/>
        </p:nvSpPr>
        <p:spPr>
          <a:xfrm rot="2319140" flipH="1" flipV="1">
            <a:off x="3836551" y="2533100"/>
            <a:ext cx="546784" cy="45977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a:off x="1680063" y="7501037"/>
            <a:ext cx="2088232" cy="1052363"/>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a:t>
            </a:r>
            <a:r>
              <a:rPr lang="ja-JP" altLang="en-US" sz="1000" dirty="0" err="1">
                <a:latin typeface="+mj-ea"/>
                <a:ea typeface="+mj-ea"/>
              </a:rPr>
              <a:t>、</a:t>
            </a:r>
            <a:r>
              <a:rPr lang="en-US" altLang="ja-JP" sz="1000" dirty="0">
                <a:latin typeface="+mj-ea"/>
                <a:ea typeface="+mj-ea"/>
              </a:rPr>
              <a:t>500</a:t>
            </a:r>
            <a:r>
              <a:rPr lang="ja-JP" altLang="en-US" sz="1000" dirty="0"/>
              <a:t>程度以上の縮尺図面の図測による算定を基本とします。詳細については市町村に確認してください。</a:t>
            </a:r>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763912" y="6393160"/>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
        <p:nvSpPr>
          <p:cNvPr id="49" name="フリーフォーム 48"/>
          <p:cNvSpPr/>
          <p:nvPr/>
        </p:nvSpPr>
        <p:spPr>
          <a:xfrm rot="16200000" flipV="1">
            <a:off x="3689408" y="8523111"/>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678291"/>
            <a:ext cx="2688353" cy="79809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72854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179069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5" name="テキスト ボックス 4"/>
          <p:cNvSpPr txBox="1">
            <a:spLocks noChangeArrowheads="1"/>
          </p:cNvSpPr>
          <p:nvPr/>
        </p:nvSpPr>
        <p:spPr bwMode="auto">
          <a:xfrm>
            <a:off x="332656" y="776536"/>
            <a:ext cx="5926622" cy="8998169"/>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広域活動組織の設立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設立のねらい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規模・構成員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広域協定書（案）の作成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広域協定運営委員会規則（案）の作成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７　設立委員会の開催　・・・・・・・・・・・・・・・・・・・・</a:t>
            </a:r>
            <a:endParaRPr lang="en-US" altLang="ja-JP" sz="1400" dirty="0">
              <a:latin typeface="ＭＳ ゴシック" panose="020B0609070205080204" pitchFamily="49" charset="-128"/>
              <a:ea typeface="ＭＳ ゴシック" panose="020B0609070205080204" pitchFamily="49" charset="-128"/>
            </a:endParaRPr>
          </a:p>
          <a:p>
            <a:pPr marL="180000" lvl="0">
              <a:lnSpc>
                <a:spcPct val="150000"/>
              </a:lnSpc>
              <a:defRPr/>
            </a:pPr>
            <a:r>
              <a:rPr lang="ja-JP" altLang="en-US" sz="1400" dirty="0">
                <a:solidFill>
                  <a:prstClr val="black"/>
                </a:solidFill>
                <a:latin typeface="ＭＳ ゴシック" panose="020B0609070205080204" pitchFamily="49" charset="-128"/>
                <a:ea typeface="ＭＳ ゴシック" panose="020B0609070205080204" pitchFamily="49" charset="-128"/>
              </a:rPr>
              <a:t>８　広域協定運営委員会の開催　・・・・・・・・・・・・・・・・</a:t>
            </a:r>
            <a:endParaRPr lang="en-US" altLang="ja-JP" sz="1400" dirty="0">
              <a:solidFill>
                <a:prstClr val="black"/>
              </a:solidFill>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地域資源保全管理構想</a:t>
            </a:r>
            <a:r>
              <a:rPr lang="ja-JP" altLang="en-US" sz="1400" dirty="0">
                <a:latin typeface="ＭＳ ゴシック" panose="020B0609070205080204" pitchFamily="49" charset="-128"/>
                <a:ea typeface="ＭＳ ゴシック" panose="020B0609070205080204" pitchFamily="49" charset="-128"/>
              </a:rPr>
              <a:t>　・・・・・・・・・・・・・・・・・・・</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取組番号表</a:t>
            </a:r>
            <a:r>
              <a:rPr lang="ja-JP" altLang="en-US" sz="1400" dirty="0">
                <a:latin typeface="ＭＳ ゴシック" panose="020B0609070205080204" pitchFamily="49" charset="-128"/>
                <a:ea typeface="ＭＳ ゴシック" panose="020B0609070205080204" pitchFamily="49" charset="-128"/>
              </a:rPr>
              <a:t>　・・・・・・・・・・・・・・・・・・・・・・・・</a:t>
            </a: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6" name="テキスト ボックス 4"/>
          <p:cNvSpPr txBox="1">
            <a:spLocks noChangeArrowheads="1"/>
          </p:cNvSpPr>
          <p:nvPr/>
        </p:nvSpPr>
        <p:spPr bwMode="auto">
          <a:xfrm>
            <a:off x="6345563" y="776536"/>
            <a:ext cx="179600" cy="8675004"/>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６</a:t>
            </a:r>
            <a:endParaRPr lang="en-US" altLang="ja-JP" sz="1400" dirty="0">
              <a:latin typeface="+mn-ea"/>
              <a:ea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ja-JP" altLang="en-US" sz="1400" dirty="0">
                <a:latin typeface="+mn-ea"/>
              </a:rPr>
              <a:t>８</a:t>
            </a:r>
            <a:endParaRPr lang="en-US" altLang="ja-JP" sz="1400" dirty="0">
              <a:latin typeface="+mn-ea"/>
            </a:endParaRPr>
          </a:p>
          <a:p>
            <a:pPr algn="r" eaLnBrk="1" hangingPunct="1">
              <a:lnSpc>
                <a:spcPct val="150000"/>
              </a:lnSpc>
              <a:defRPr/>
            </a:pPr>
            <a:r>
              <a:rPr lang="en-US" altLang="ja-JP" sz="1400" dirty="0">
                <a:latin typeface="+mn-ea"/>
              </a:rPr>
              <a:t>17</a:t>
            </a:r>
          </a:p>
          <a:p>
            <a:pPr algn="r" eaLnBrk="1" hangingPunct="1">
              <a:lnSpc>
                <a:spcPct val="150000"/>
              </a:lnSpc>
              <a:defRPr/>
            </a:pPr>
            <a:r>
              <a:rPr lang="en-US" altLang="ja-JP" sz="1400" dirty="0">
                <a:latin typeface="+mn-ea"/>
              </a:rPr>
              <a:t>21</a:t>
            </a:r>
          </a:p>
          <a:p>
            <a:pPr algn="r" eaLnBrk="1" hangingPunct="1">
              <a:lnSpc>
                <a:spcPct val="150000"/>
              </a:lnSpc>
              <a:defRPr/>
            </a:pPr>
            <a:r>
              <a:rPr lang="en-US" altLang="ja-JP" sz="1400" dirty="0">
                <a:latin typeface="+mn-ea"/>
              </a:rPr>
              <a:t>22</a:t>
            </a:r>
          </a:p>
          <a:p>
            <a:pPr algn="r" eaLnBrk="1" hangingPunct="1">
              <a:lnSpc>
                <a:spcPct val="150000"/>
              </a:lnSpc>
              <a:defRPr/>
            </a:pPr>
            <a:r>
              <a:rPr lang="en-US" altLang="ja-JP" sz="1400" dirty="0">
                <a:latin typeface="+mn-ea"/>
              </a:rPr>
              <a:t>38</a:t>
            </a:r>
          </a:p>
          <a:p>
            <a:pPr algn="r" eaLnBrk="1" hangingPunct="1">
              <a:lnSpc>
                <a:spcPct val="150000"/>
              </a:lnSpc>
              <a:defRPr/>
            </a:pPr>
            <a:r>
              <a:rPr lang="en-US" altLang="ja-JP" sz="1400" dirty="0">
                <a:latin typeface="+mn-ea"/>
                <a:ea typeface="+mn-ea"/>
              </a:rPr>
              <a:t>40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41</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69</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77</a:t>
            </a:r>
          </a:p>
          <a:p>
            <a:pPr algn="r" eaLnBrk="1" hangingPunct="1">
              <a:lnSpc>
                <a:spcPct val="150000"/>
              </a:lnSpc>
              <a:defRPr/>
            </a:pPr>
            <a:r>
              <a:rPr lang="en-US" altLang="ja-JP" sz="1400" dirty="0">
                <a:latin typeface="+mn-ea"/>
                <a:ea typeface="+mn-ea"/>
              </a:rPr>
              <a:t>82</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sp>
        <p:nvSpPr>
          <p:cNvPr id="75" name="正方形/長方形 74"/>
          <p:cNvSpPr/>
          <p:nvPr/>
        </p:nvSpPr>
        <p:spPr>
          <a:xfrm>
            <a:off x="188640" y="1807789"/>
            <a:ext cx="6444000"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id="{C0CB8F33-9DA7-4423-9E33-C648C0FCA6CB}"/>
              </a:ext>
            </a:extLst>
          </p:cNvPr>
          <p:cNvPicPr>
            <a:picLocks noChangeAspect="1"/>
          </p:cNvPicPr>
          <p:nvPr/>
        </p:nvPicPr>
        <p:blipFill>
          <a:blip r:embed="rId2"/>
          <a:stretch>
            <a:fillRect/>
          </a:stretch>
        </p:blipFill>
        <p:spPr>
          <a:xfrm rot="16200000">
            <a:off x="-3402145" y="5192075"/>
            <a:ext cx="7848407" cy="689201"/>
          </a:xfrm>
          <a:prstGeom prst="rect">
            <a:avLst/>
          </a:prstGeom>
        </p:spPr>
      </p:pic>
      <p:pic>
        <p:nvPicPr>
          <p:cNvPr id="277" name="図 276"/>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30969" y="2868442"/>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 name="グループ化 277"/>
          <p:cNvGrpSpPr/>
          <p:nvPr/>
        </p:nvGrpSpPr>
        <p:grpSpPr>
          <a:xfrm>
            <a:off x="4220485" y="3649728"/>
            <a:ext cx="944100" cy="871155"/>
            <a:chOff x="7199366" y="4537905"/>
            <a:chExt cx="944100" cy="871155"/>
          </a:xfrm>
        </p:grpSpPr>
        <p:sp>
          <p:nvSpPr>
            <p:cNvPr id="279" name="フリーフォーム 278"/>
            <p:cNvSpPr/>
            <p:nvPr/>
          </p:nvSpPr>
          <p:spPr>
            <a:xfrm rot="16200000">
              <a:off x="7243983" y="4501422"/>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0" name="フリーフォーム 279"/>
            <p:cNvSpPr/>
            <p:nvPr/>
          </p:nvSpPr>
          <p:spPr>
            <a:xfrm rot="16200000">
              <a:off x="7235849" y="4509577"/>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grpSp>
        <p:nvGrpSpPr>
          <p:cNvPr id="281" name="グループ化 280"/>
          <p:cNvGrpSpPr>
            <a:grpSpLocks/>
          </p:cNvGrpSpPr>
          <p:nvPr/>
        </p:nvGrpSpPr>
        <p:grpSpPr bwMode="auto">
          <a:xfrm rot="16200000">
            <a:off x="1314455" y="2121640"/>
            <a:ext cx="364540" cy="379730"/>
            <a:chOff x="12525375" y="809625"/>
            <a:chExt cx="720000" cy="720000"/>
          </a:xfrm>
        </p:grpSpPr>
        <p:sp>
          <p:nvSpPr>
            <p:cNvPr id="282" name="円/楕円 281"/>
            <p:cNvSpPr/>
            <p:nvPr/>
          </p:nvSpPr>
          <p:spPr>
            <a:xfrm>
              <a:off x="12525375" y="809625"/>
              <a:ext cx="720000" cy="72000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3" name="二等辺三角形 282"/>
            <p:cNvSpPr/>
            <p:nvPr/>
          </p:nvSpPr>
          <p:spPr>
            <a:xfrm>
              <a:off x="12729699" y="809625"/>
              <a:ext cx="321081" cy="6816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sp>
        <p:nvSpPr>
          <p:cNvPr id="284" name="フリーフォーム 283"/>
          <p:cNvSpPr/>
          <p:nvPr/>
        </p:nvSpPr>
        <p:spPr>
          <a:xfrm rot="16200000">
            <a:off x="1223387" y="452493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5" name="フリーフォーム 284"/>
          <p:cNvSpPr/>
          <p:nvPr/>
        </p:nvSpPr>
        <p:spPr>
          <a:xfrm rot="16200000">
            <a:off x="1300942" y="398794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6" name="フリーフォーム 285"/>
          <p:cNvSpPr/>
          <p:nvPr/>
        </p:nvSpPr>
        <p:spPr>
          <a:xfrm rot="16200000">
            <a:off x="1972436" y="427467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7" name="フリーフォーム 286"/>
          <p:cNvSpPr/>
          <p:nvPr/>
        </p:nvSpPr>
        <p:spPr>
          <a:xfrm rot="16200000">
            <a:off x="2292277" y="493619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8" name="フリーフォーム 287"/>
          <p:cNvSpPr/>
          <p:nvPr/>
        </p:nvSpPr>
        <p:spPr>
          <a:xfrm rot="16200000">
            <a:off x="1806511" y="358074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9" name="フリーフォーム 288"/>
          <p:cNvSpPr/>
          <p:nvPr/>
        </p:nvSpPr>
        <p:spPr>
          <a:xfrm rot="16200000">
            <a:off x="2561199" y="332773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0" name="フリーフォーム 289"/>
          <p:cNvSpPr/>
          <p:nvPr/>
        </p:nvSpPr>
        <p:spPr>
          <a:xfrm rot="16200000">
            <a:off x="2876265" y="389913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1" name="フリーフォーム 290"/>
          <p:cNvSpPr/>
          <p:nvPr/>
        </p:nvSpPr>
        <p:spPr>
          <a:xfrm rot="16200000">
            <a:off x="2768495" y="464080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2" name="フリーフォーム 291"/>
          <p:cNvSpPr/>
          <p:nvPr/>
        </p:nvSpPr>
        <p:spPr>
          <a:xfrm rot="16200000">
            <a:off x="3753090" y="380149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3" name="フリーフォーム 292"/>
          <p:cNvSpPr/>
          <p:nvPr/>
        </p:nvSpPr>
        <p:spPr>
          <a:xfrm rot="16200000">
            <a:off x="3300976" y="314030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4" name="フリーフォーム 293"/>
          <p:cNvSpPr/>
          <p:nvPr/>
        </p:nvSpPr>
        <p:spPr>
          <a:xfrm rot="16200000">
            <a:off x="3921316" y="313469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5" name="フリーフォーム 294"/>
          <p:cNvSpPr/>
          <p:nvPr/>
        </p:nvSpPr>
        <p:spPr>
          <a:xfrm rot="16200000">
            <a:off x="4712864" y="413954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6" name="フリーフォーム 295"/>
          <p:cNvSpPr/>
          <p:nvPr/>
        </p:nvSpPr>
        <p:spPr>
          <a:xfrm rot="16200000">
            <a:off x="4975594" y="486527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7" name="フリーフォーム 296"/>
          <p:cNvSpPr/>
          <p:nvPr/>
        </p:nvSpPr>
        <p:spPr>
          <a:xfrm rot="10231231">
            <a:off x="4856297" y="442694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8" name="フリーフォーム 297"/>
          <p:cNvSpPr/>
          <p:nvPr/>
        </p:nvSpPr>
        <p:spPr>
          <a:xfrm rot="16200000">
            <a:off x="4809072" y="493108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9" name="フリーフォーム 298"/>
          <p:cNvSpPr/>
          <p:nvPr/>
        </p:nvSpPr>
        <p:spPr>
          <a:xfrm rot="620941">
            <a:off x="5000639" y="522273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0" name="フリーフォーム 299"/>
          <p:cNvSpPr/>
          <p:nvPr/>
        </p:nvSpPr>
        <p:spPr>
          <a:xfrm rot="620941">
            <a:off x="4725372" y="531911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1" name="フリーフォーム 300"/>
          <p:cNvSpPr/>
          <p:nvPr/>
        </p:nvSpPr>
        <p:spPr>
          <a:xfrm rot="620941">
            <a:off x="4137361" y="615711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2" name="フリーフォーム 301"/>
          <p:cNvSpPr/>
          <p:nvPr/>
        </p:nvSpPr>
        <p:spPr>
          <a:xfrm rot="620941">
            <a:off x="5049943" y="626471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3" name="フリーフォーム 302"/>
          <p:cNvSpPr/>
          <p:nvPr/>
        </p:nvSpPr>
        <p:spPr>
          <a:xfrm rot="620941">
            <a:off x="4828391" y="729138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4" name="フリーフォーム 303"/>
          <p:cNvSpPr/>
          <p:nvPr/>
        </p:nvSpPr>
        <p:spPr>
          <a:xfrm rot="620941">
            <a:off x="4158724" y="702338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5" name="フリーフォーム 304"/>
          <p:cNvSpPr/>
          <p:nvPr/>
        </p:nvSpPr>
        <p:spPr>
          <a:xfrm rot="16200000">
            <a:off x="4380717" y="585185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6" name="フリーフォーム 305"/>
          <p:cNvSpPr/>
          <p:nvPr/>
        </p:nvSpPr>
        <p:spPr>
          <a:xfrm rot="16200000">
            <a:off x="4202099" y="596768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7" name="フリーフォーム 306"/>
          <p:cNvSpPr/>
          <p:nvPr/>
        </p:nvSpPr>
        <p:spPr>
          <a:xfrm rot="16200000">
            <a:off x="3750893" y="636224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8" name="フリーフォーム 307"/>
          <p:cNvSpPr/>
          <p:nvPr/>
        </p:nvSpPr>
        <p:spPr>
          <a:xfrm rot="16200000">
            <a:off x="3490145" y="641034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9" name="フリーフォーム 308"/>
          <p:cNvSpPr/>
          <p:nvPr/>
        </p:nvSpPr>
        <p:spPr>
          <a:xfrm rot="620941">
            <a:off x="4776250" y="636179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0" name="フリーフォーム 309"/>
          <p:cNvSpPr/>
          <p:nvPr/>
        </p:nvSpPr>
        <p:spPr>
          <a:xfrm rot="16200000">
            <a:off x="3412932" y="410675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1" name="フリーフォーム 310"/>
          <p:cNvSpPr/>
          <p:nvPr/>
        </p:nvSpPr>
        <p:spPr>
          <a:xfrm rot="16200000">
            <a:off x="4600176" y="289776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2" name="フリーフォーム 311"/>
          <p:cNvSpPr/>
          <p:nvPr/>
        </p:nvSpPr>
        <p:spPr>
          <a:xfrm rot="16200000">
            <a:off x="3254031" y="331694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3" name="フリーフォーム 312"/>
          <p:cNvSpPr/>
          <p:nvPr/>
        </p:nvSpPr>
        <p:spPr>
          <a:xfrm rot="16200000">
            <a:off x="3037584" y="260685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4" name="フリーフォーム 313"/>
          <p:cNvSpPr/>
          <p:nvPr/>
        </p:nvSpPr>
        <p:spPr>
          <a:xfrm rot="16200000">
            <a:off x="4294066" y="604044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5" name="フリーフォーム 314"/>
          <p:cNvSpPr/>
          <p:nvPr/>
        </p:nvSpPr>
        <p:spPr>
          <a:xfrm rot="16200000">
            <a:off x="4661560" y="282835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6" name="フリーフォーム 315"/>
          <p:cNvSpPr/>
          <p:nvPr/>
        </p:nvSpPr>
        <p:spPr>
          <a:xfrm rot="16200000">
            <a:off x="1135944" y="445595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7" name="フリーフォーム 316"/>
          <p:cNvSpPr/>
          <p:nvPr/>
        </p:nvSpPr>
        <p:spPr>
          <a:xfrm rot="16200000">
            <a:off x="1444535" y="330737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8" name="フリーフォーム 317"/>
          <p:cNvSpPr/>
          <p:nvPr/>
        </p:nvSpPr>
        <p:spPr>
          <a:xfrm rot="16200000">
            <a:off x="2104051" y="489644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9" name="フリーフォーム 318"/>
          <p:cNvSpPr/>
          <p:nvPr/>
        </p:nvSpPr>
        <p:spPr>
          <a:xfrm rot="16200000">
            <a:off x="1208156" y="382280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0" name="フリーフォーム 319"/>
          <p:cNvSpPr/>
          <p:nvPr/>
        </p:nvSpPr>
        <p:spPr>
          <a:xfrm rot="16200000">
            <a:off x="2593402" y="519488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1" name="フリーフォーム 320"/>
          <p:cNvSpPr/>
          <p:nvPr/>
        </p:nvSpPr>
        <p:spPr>
          <a:xfrm rot="16200000">
            <a:off x="1892575" y="422221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2" name="フリーフォーム 321"/>
          <p:cNvSpPr/>
          <p:nvPr/>
        </p:nvSpPr>
        <p:spPr>
          <a:xfrm rot="16200000">
            <a:off x="3030805" y="542070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3" name="フリーフォーム 322"/>
          <p:cNvSpPr/>
          <p:nvPr/>
        </p:nvSpPr>
        <p:spPr>
          <a:xfrm rot="16200000">
            <a:off x="3933400" y="432540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4" name="フリーフォーム 323"/>
          <p:cNvSpPr/>
          <p:nvPr/>
        </p:nvSpPr>
        <p:spPr>
          <a:xfrm rot="16200000">
            <a:off x="3691317" y="509134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5" name="フリーフォーム 324"/>
          <p:cNvSpPr/>
          <p:nvPr/>
        </p:nvSpPr>
        <p:spPr>
          <a:xfrm rot="16200000">
            <a:off x="4276363" y="475338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6" name="フリーフォーム 325"/>
          <p:cNvSpPr/>
          <p:nvPr/>
        </p:nvSpPr>
        <p:spPr>
          <a:xfrm rot="16200000">
            <a:off x="4386729" y="585411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7" name="フリーフォーム 326"/>
          <p:cNvSpPr/>
          <p:nvPr/>
        </p:nvSpPr>
        <p:spPr>
          <a:xfrm rot="16200000">
            <a:off x="4283466" y="607789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8" name="フリーフォーム 327"/>
          <p:cNvSpPr/>
          <p:nvPr/>
        </p:nvSpPr>
        <p:spPr>
          <a:xfrm rot="16200000">
            <a:off x="4260165" y="553511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9" name="フリーフォーム 328"/>
          <p:cNvSpPr/>
          <p:nvPr/>
        </p:nvSpPr>
        <p:spPr>
          <a:xfrm rot="16200000">
            <a:off x="3669817" y="701050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0" name="フリーフォーム 329"/>
          <p:cNvSpPr/>
          <p:nvPr/>
        </p:nvSpPr>
        <p:spPr>
          <a:xfrm rot="16200000">
            <a:off x="3624214" y="678876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1" name="フリーフォーム 330"/>
          <p:cNvSpPr/>
          <p:nvPr/>
        </p:nvSpPr>
        <p:spPr>
          <a:xfrm rot="16200000">
            <a:off x="4255101" y="647381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2" name="フリーフォーム 331"/>
          <p:cNvSpPr/>
          <p:nvPr/>
        </p:nvSpPr>
        <p:spPr>
          <a:xfrm rot="16200000">
            <a:off x="3817629" y="609006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3" name="フリーフォーム 332"/>
          <p:cNvSpPr/>
          <p:nvPr/>
        </p:nvSpPr>
        <p:spPr>
          <a:xfrm rot="16200000">
            <a:off x="3936143" y="617611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4" name="フリーフォーム 333"/>
          <p:cNvSpPr/>
          <p:nvPr/>
        </p:nvSpPr>
        <p:spPr>
          <a:xfrm rot="16200000">
            <a:off x="3328499" y="594523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5" name="フリーフォーム 334"/>
          <p:cNvSpPr/>
          <p:nvPr/>
        </p:nvSpPr>
        <p:spPr>
          <a:xfrm rot="16200000">
            <a:off x="3031259" y="258177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6" name="フリーフォーム 335"/>
          <p:cNvSpPr/>
          <p:nvPr/>
        </p:nvSpPr>
        <p:spPr>
          <a:xfrm rot="16200000">
            <a:off x="4225289" y="273902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7" name="フリーフォーム 336"/>
          <p:cNvSpPr/>
          <p:nvPr/>
        </p:nvSpPr>
        <p:spPr>
          <a:xfrm rot="16200000">
            <a:off x="4447705" y="309296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8" name="フリーフォーム 337"/>
          <p:cNvSpPr/>
          <p:nvPr/>
        </p:nvSpPr>
        <p:spPr>
          <a:xfrm rot="16200000">
            <a:off x="4317097" y="413445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9" name="フリーフォーム 338"/>
          <p:cNvSpPr/>
          <p:nvPr/>
        </p:nvSpPr>
        <p:spPr>
          <a:xfrm rot="16200000">
            <a:off x="4765920" y="417975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0" name="フリーフォーム 339"/>
          <p:cNvSpPr/>
          <p:nvPr/>
        </p:nvSpPr>
        <p:spPr>
          <a:xfrm rot="16200000">
            <a:off x="4847872" y="487324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フリーフォーム 340"/>
          <p:cNvSpPr/>
          <p:nvPr/>
        </p:nvSpPr>
        <p:spPr>
          <a:xfrm rot="16200000">
            <a:off x="4580575" y="372196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2" name="フリーフォーム 341"/>
          <p:cNvSpPr/>
          <p:nvPr/>
        </p:nvSpPr>
        <p:spPr>
          <a:xfrm rot="16200000">
            <a:off x="4269120" y="418857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3" name="フリーフォーム 342"/>
          <p:cNvSpPr/>
          <p:nvPr/>
        </p:nvSpPr>
        <p:spPr>
          <a:xfrm rot="16200000">
            <a:off x="3612724" y="353387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4" name="フリーフォーム 343"/>
          <p:cNvSpPr/>
          <p:nvPr/>
        </p:nvSpPr>
        <p:spPr>
          <a:xfrm rot="16200000">
            <a:off x="2911066" y="373597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5" name="フリーフォーム 344"/>
          <p:cNvSpPr/>
          <p:nvPr/>
        </p:nvSpPr>
        <p:spPr>
          <a:xfrm rot="16200000">
            <a:off x="2793433" y="309920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6" name="フリーフォーム 345"/>
          <p:cNvSpPr/>
          <p:nvPr/>
        </p:nvSpPr>
        <p:spPr>
          <a:xfrm rot="16200000">
            <a:off x="3550331" y="290267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7" name="フリーフォーム 346"/>
          <p:cNvSpPr/>
          <p:nvPr/>
        </p:nvSpPr>
        <p:spPr>
          <a:xfrm rot="16200000">
            <a:off x="2028881" y="337269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8" name="フリーフォーム 347"/>
          <p:cNvSpPr/>
          <p:nvPr/>
        </p:nvSpPr>
        <p:spPr>
          <a:xfrm rot="16200000">
            <a:off x="4702597" y="647998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9" name="フリーフォーム 348"/>
          <p:cNvSpPr/>
          <p:nvPr/>
        </p:nvSpPr>
        <p:spPr>
          <a:xfrm rot="16200000">
            <a:off x="5744615" y="634116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0" name="フリーフォーム 349"/>
          <p:cNvSpPr/>
          <p:nvPr/>
        </p:nvSpPr>
        <p:spPr>
          <a:xfrm rot="16200000">
            <a:off x="5703114" y="688700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1" name="フリーフォーム 350"/>
          <p:cNvSpPr/>
          <p:nvPr/>
        </p:nvSpPr>
        <p:spPr>
          <a:xfrm rot="16200000">
            <a:off x="3869294" y="654976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2" name="フリーフォーム 351"/>
          <p:cNvSpPr/>
          <p:nvPr/>
        </p:nvSpPr>
        <p:spPr>
          <a:xfrm rot="16200000">
            <a:off x="5415051" y="494940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3" name="フリーフォーム 352"/>
          <p:cNvSpPr/>
          <p:nvPr/>
        </p:nvSpPr>
        <p:spPr>
          <a:xfrm rot="16200000">
            <a:off x="4987319" y="526973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4" name="フリーフォーム 353"/>
          <p:cNvSpPr/>
          <p:nvPr/>
        </p:nvSpPr>
        <p:spPr>
          <a:xfrm rot="16200000">
            <a:off x="4375087" y="677101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5" name="フリーフォーム 354"/>
          <p:cNvSpPr/>
          <p:nvPr/>
        </p:nvSpPr>
        <p:spPr>
          <a:xfrm rot="16200000">
            <a:off x="5750730" y="623788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6" name="フリーフォーム 355"/>
          <p:cNvSpPr/>
          <p:nvPr/>
        </p:nvSpPr>
        <p:spPr>
          <a:xfrm rot="16200000">
            <a:off x="5907684" y="629357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7" name="フリーフォーム 356"/>
          <p:cNvSpPr/>
          <p:nvPr/>
        </p:nvSpPr>
        <p:spPr>
          <a:xfrm rot="16200000">
            <a:off x="3758431" y="689760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8" name="フリーフォーム 357"/>
          <p:cNvSpPr/>
          <p:nvPr/>
        </p:nvSpPr>
        <p:spPr>
          <a:xfrm rot="16200000">
            <a:off x="3245476" y="653255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9" name="フリーフォーム 358"/>
          <p:cNvSpPr/>
          <p:nvPr/>
        </p:nvSpPr>
        <p:spPr>
          <a:xfrm rot="16200000">
            <a:off x="3647485" y="653965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0" name="フリーフォーム 359"/>
          <p:cNvSpPr/>
          <p:nvPr/>
        </p:nvSpPr>
        <p:spPr>
          <a:xfrm rot="16200000">
            <a:off x="3887465" y="647990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1" name="フリーフォーム 360"/>
          <p:cNvSpPr/>
          <p:nvPr/>
        </p:nvSpPr>
        <p:spPr>
          <a:xfrm rot="1646507">
            <a:off x="4383872" y="512743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2" name="フリーフォーム 361"/>
          <p:cNvSpPr/>
          <p:nvPr/>
        </p:nvSpPr>
        <p:spPr>
          <a:xfrm rot="1646507">
            <a:off x="4089339" y="591355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3" name="フリーフォーム 362"/>
          <p:cNvSpPr/>
          <p:nvPr/>
        </p:nvSpPr>
        <p:spPr>
          <a:xfrm rot="1646507">
            <a:off x="4252463" y="569748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4" name="フリーフォーム 363"/>
          <p:cNvSpPr/>
          <p:nvPr/>
        </p:nvSpPr>
        <p:spPr>
          <a:xfrm rot="1646507">
            <a:off x="4301345" y="556247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5" name="フリーフォーム 364"/>
          <p:cNvSpPr/>
          <p:nvPr/>
        </p:nvSpPr>
        <p:spPr>
          <a:xfrm rot="1646507">
            <a:off x="4273725" y="542433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6" name="フリーフォーム 365"/>
          <p:cNvSpPr/>
          <p:nvPr/>
        </p:nvSpPr>
        <p:spPr>
          <a:xfrm rot="1646507">
            <a:off x="4334713" y="532181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7" name="フリーフォーム 366"/>
          <p:cNvSpPr/>
          <p:nvPr/>
        </p:nvSpPr>
        <p:spPr>
          <a:xfrm rot="1646507">
            <a:off x="4231742" y="532344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8" name="フリーフォーム 367"/>
          <p:cNvSpPr/>
          <p:nvPr/>
        </p:nvSpPr>
        <p:spPr>
          <a:xfrm rot="1646507">
            <a:off x="4107430" y="517793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9" name="フリーフォーム 368"/>
          <p:cNvSpPr/>
          <p:nvPr/>
        </p:nvSpPr>
        <p:spPr>
          <a:xfrm rot="1646507">
            <a:off x="4035060" y="506363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0" name="フリーフォーム 369"/>
          <p:cNvSpPr/>
          <p:nvPr/>
        </p:nvSpPr>
        <p:spPr>
          <a:xfrm rot="1646507">
            <a:off x="4008858" y="498999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1" name="フリーフォーム 370"/>
          <p:cNvSpPr/>
          <p:nvPr/>
        </p:nvSpPr>
        <p:spPr>
          <a:xfrm rot="1646507">
            <a:off x="3634188" y="481137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371"/>
          <p:cNvSpPr/>
          <p:nvPr/>
        </p:nvSpPr>
        <p:spPr>
          <a:xfrm rot="1646507">
            <a:off x="3754318" y="486710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3" name="フリーフォーム 372"/>
          <p:cNvSpPr/>
          <p:nvPr/>
        </p:nvSpPr>
        <p:spPr>
          <a:xfrm rot="16200000">
            <a:off x="3399885" y="535543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4" name="フリーフォーム 373"/>
          <p:cNvSpPr/>
          <p:nvPr/>
        </p:nvSpPr>
        <p:spPr>
          <a:xfrm rot="16200000">
            <a:off x="3448662" y="454826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5" name="フリーフォーム 374"/>
          <p:cNvSpPr/>
          <p:nvPr/>
        </p:nvSpPr>
        <p:spPr>
          <a:xfrm rot="16200000">
            <a:off x="3409233" y="496504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6" name="フリーフォーム 375"/>
          <p:cNvSpPr/>
          <p:nvPr/>
        </p:nvSpPr>
        <p:spPr>
          <a:xfrm rot="16200000">
            <a:off x="1446093" y="332664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7" name="フリーフォーム 376"/>
          <p:cNvSpPr/>
          <p:nvPr/>
        </p:nvSpPr>
        <p:spPr>
          <a:xfrm rot="16200000">
            <a:off x="1779667" y="374882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8" name="フリーフォーム 377"/>
          <p:cNvSpPr/>
          <p:nvPr/>
        </p:nvSpPr>
        <p:spPr>
          <a:xfrm rot="16200000">
            <a:off x="1606095" y="511247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79" name="フリーフォーム 378"/>
          <p:cNvSpPr/>
          <p:nvPr/>
        </p:nvSpPr>
        <p:spPr>
          <a:xfrm rot="16200000">
            <a:off x="1820340" y="499011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0" name="フリーフォーム 379"/>
          <p:cNvSpPr/>
          <p:nvPr/>
        </p:nvSpPr>
        <p:spPr>
          <a:xfrm rot="16200000">
            <a:off x="1142193" y="444570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1" name="フリーフォーム 380"/>
          <p:cNvSpPr/>
          <p:nvPr/>
        </p:nvSpPr>
        <p:spPr>
          <a:xfrm rot="16200000">
            <a:off x="1990894" y="4514755"/>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2" name="フリーフォーム 381"/>
          <p:cNvSpPr/>
          <p:nvPr/>
        </p:nvSpPr>
        <p:spPr>
          <a:xfrm rot="16200000">
            <a:off x="2925919" y="372129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3" name="フリーフォーム 382"/>
          <p:cNvSpPr/>
          <p:nvPr/>
        </p:nvSpPr>
        <p:spPr>
          <a:xfrm rot="16200000">
            <a:off x="4711042" y="412210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4" name="フリーフォーム 383"/>
          <p:cNvSpPr/>
          <p:nvPr/>
        </p:nvSpPr>
        <p:spPr>
          <a:xfrm rot="16200000">
            <a:off x="4406836" y="404951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5" name="フリーフォーム 384"/>
          <p:cNvSpPr/>
          <p:nvPr/>
        </p:nvSpPr>
        <p:spPr>
          <a:xfrm rot="16200000">
            <a:off x="4082010" y="607985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6" name="フリーフォーム 385"/>
          <p:cNvSpPr/>
          <p:nvPr/>
        </p:nvSpPr>
        <p:spPr>
          <a:xfrm rot="16200000">
            <a:off x="5320937" y="576183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7" name="フリーフォーム 386"/>
          <p:cNvSpPr/>
          <p:nvPr/>
        </p:nvSpPr>
        <p:spPr>
          <a:xfrm rot="16200000">
            <a:off x="3551652" y="627520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8" name="フリーフォーム 387"/>
          <p:cNvSpPr/>
          <p:nvPr/>
        </p:nvSpPr>
        <p:spPr>
          <a:xfrm rot="16200000">
            <a:off x="4499603" y="670969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9" name="フリーフォーム 388"/>
          <p:cNvSpPr/>
          <p:nvPr/>
        </p:nvSpPr>
        <p:spPr>
          <a:xfrm rot="16200000">
            <a:off x="3790285" y="645307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0" name="フリーフォーム 389"/>
          <p:cNvSpPr/>
          <p:nvPr/>
        </p:nvSpPr>
        <p:spPr>
          <a:xfrm rot="16200000">
            <a:off x="3659355" y="652973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1" name="フリーフォーム 390"/>
          <p:cNvSpPr/>
          <p:nvPr/>
        </p:nvSpPr>
        <p:spPr>
          <a:xfrm rot="16200000">
            <a:off x="4037345" y="614777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2" name="円/楕円 124"/>
          <p:cNvSpPr/>
          <p:nvPr/>
        </p:nvSpPr>
        <p:spPr>
          <a:xfrm rot="16200000">
            <a:off x="970938" y="302064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cxnSp>
        <p:nvCxnSpPr>
          <p:cNvPr id="393" name="直線コネクタ 392"/>
          <p:cNvCxnSpPr>
            <a:endCxn id="439" idx="0"/>
          </p:cNvCxnSpPr>
          <p:nvPr/>
        </p:nvCxnSpPr>
        <p:spPr>
          <a:xfrm flipV="1">
            <a:off x="3421665" y="2580524"/>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94" name="グループ化 393"/>
          <p:cNvGrpSpPr/>
          <p:nvPr/>
        </p:nvGrpSpPr>
        <p:grpSpPr>
          <a:xfrm>
            <a:off x="1544718" y="7289176"/>
            <a:ext cx="2364662" cy="1786003"/>
            <a:chOff x="3550168" y="5385045"/>
            <a:chExt cx="2364662" cy="1786003"/>
          </a:xfrm>
        </p:grpSpPr>
        <p:sp>
          <p:nvSpPr>
            <p:cNvPr id="395" name="Rectangle 108"/>
            <p:cNvSpPr>
              <a:spLocks noChangeArrowheads="1"/>
            </p:cNvSpPr>
            <p:nvPr/>
          </p:nvSpPr>
          <p:spPr bwMode="auto">
            <a:xfrm rot="16200000">
              <a:off x="3839498" y="5095718"/>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396" name="Rectangle 109"/>
            <p:cNvSpPr>
              <a:spLocks noChangeArrowheads="1"/>
            </p:cNvSpPr>
            <p:nvPr/>
          </p:nvSpPr>
          <p:spPr bwMode="auto">
            <a:xfrm rot="16200000">
              <a:off x="3050787"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7" name="Rectangle 110"/>
            <p:cNvSpPr>
              <a:spLocks noChangeArrowheads="1"/>
            </p:cNvSpPr>
            <p:nvPr/>
          </p:nvSpPr>
          <p:spPr bwMode="auto">
            <a:xfrm rot="16200000">
              <a:off x="357561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8" name="Rectangle 111"/>
            <p:cNvSpPr>
              <a:spLocks noChangeArrowheads="1"/>
            </p:cNvSpPr>
            <p:nvPr/>
          </p:nvSpPr>
          <p:spPr bwMode="auto">
            <a:xfrm rot="16200000">
              <a:off x="4100439"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9" name="Rectangle 112"/>
            <p:cNvSpPr>
              <a:spLocks noChangeArrowheads="1"/>
            </p:cNvSpPr>
            <p:nvPr/>
          </p:nvSpPr>
          <p:spPr bwMode="auto">
            <a:xfrm rot="16200000">
              <a:off x="462526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400" name="Line 113"/>
            <p:cNvSpPr>
              <a:spLocks noChangeShapeType="1"/>
            </p:cNvSpPr>
            <p:nvPr/>
          </p:nvSpPr>
          <p:spPr bwMode="auto">
            <a:xfrm rot="16200000">
              <a:off x="4863706" y="5375757"/>
              <a:ext cx="0" cy="2102248"/>
            </a:xfrm>
            <a:prstGeom prst="line">
              <a:avLst/>
            </a:prstGeom>
            <a:noFill/>
            <a:ln w="12700">
              <a:solidFill>
                <a:srgbClr val="000000"/>
              </a:solidFill>
              <a:round/>
              <a:headEnd/>
              <a:tailEnd/>
            </a:ln>
          </p:spPr>
          <p:txBody>
            <a:bodyPr/>
            <a:lstStyle/>
            <a:p>
              <a:endParaRPr lang="ja-JP" altLang="en-US"/>
            </a:p>
          </p:txBody>
        </p:sp>
        <p:sp>
          <p:nvSpPr>
            <p:cNvPr id="401" name="AutoShape 114"/>
            <p:cNvSpPr>
              <a:spLocks noChangeArrowheads="1"/>
            </p:cNvSpPr>
            <p:nvPr/>
          </p:nvSpPr>
          <p:spPr bwMode="auto">
            <a:xfrm rot="16200000">
              <a:off x="3646121" y="6736904"/>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02" name="AutoShape 115"/>
            <p:cNvSpPr>
              <a:spLocks noChangeArrowheads="1"/>
            </p:cNvSpPr>
            <p:nvPr/>
          </p:nvSpPr>
          <p:spPr bwMode="auto">
            <a:xfrm rot="16200000">
              <a:off x="4695771" y="6736904"/>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03" name="AutoShape 116" descr="ひし形 (枠のみ)"/>
            <p:cNvSpPr>
              <a:spLocks noChangeArrowheads="1"/>
            </p:cNvSpPr>
            <p:nvPr/>
          </p:nvSpPr>
          <p:spPr bwMode="auto">
            <a:xfrm rot="16200000">
              <a:off x="4958185" y="6736904"/>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04" name="AutoShape 117" descr="ひし形 (枠のみ)"/>
            <p:cNvSpPr>
              <a:spLocks noChangeArrowheads="1"/>
            </p:cNvSpPr>
            <p:nvPr/>
          </p:nvSpPr>
          <p:spPr bwMode="auto">
            <a:xfrm rot="16200000">
              <a:off x="5220597" y="6736904"/>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05" name="Line 119"/>
            <p:cNvSpPr>
              <a:spLocks noChangeShapeType="1"/>
            </p:cNvSpPr>
            <p:nvPr/>
          </p:nvSpPr>
          <p:spPr bwMode="auto">
            <a:xfrm rot="16200000">
              <a:off x="3908534" y="6795421"/>
              <a:ext cx="595333" cy="0"/>
            </a:xfrm>
            <a:prstGeom prst="line">
              <a:avLst/>
            </a:prstGeom>
            <a:noFill/>
            <a:ln w="31750">
              <a:solidFill>
                <a:srgbClr val="0000FF"/>
              </a:solidFill>
              <a:round/>
              <a:headEnd/>
              <a:tailEnd/>
            </a:ln>
          </p:spPr>
          <p:txBody>
            <a:bodyPr/>
            <a:lstStyle/>
            <a:p>
              <a:endParaRPr lang="ja-JP" altLang="en-US"/>
            </a:p>
          </p:txBody>
        </p:sp>
        <p:sp>
          <p:nvSpPr>
            <p:cNvPr id="406" name="Line 120"/>
            <p:cNvSpPr>
              <a:spLocks noChangeShapeType="1"/>
            </p:cNvSpPr>
            <p:nvPr/>
          </p:nvSpPr>
          <p:spPr bwMode="auto">
            <a:xfrm rot="16200000">
              <a:off x="4170946" y="6795421"/>
              <a:ext cx="595333" cy="0"/>
            </a:xfrm>
            <a:prstGeom prst="line">
              <a:avLst/>
            </a:prstGeom>
            <a:noFill/>
            <a:ln w="25400">
              <a:solidFill>
                <a:srgbClr val="FF0000"/>
              </a:solidFill>
              <a:prstDash val="sysDot"/>
              <a:round/>
              <a:headEnd/>
              <a:tailEnd/>
            </a:ln>
          </p:spPr>
          <p:txBody>
            <a:bodyPr/>
            <a:lstStyle/>
            <a:p>
              <a:endParaRPr lang="ja-JP" altLang="en-US"/>
            </a:p>
          </p:txBody>
        </p:sp>
        <p:sp>
          <p:nvSpPr>
            <p:cNvPr id="407" name="Line 121"/>
            <p:cNvSpPr>
              <a:spLocks noChangeShapeType="1"/>
            </p:cNvSpPr>
            <p:nvPr/>
          </p:nvSpPr>
          <p:spPr bwMode="auto">
            <a:xfrm rot="16200000">
              <a:off x="4433360" y="6795421"/>
              <a:ext cx="595333" cy="0"/>
            </a:xfrm>
            <a:prstGeom prst="line">
              <a:avLst/>
            </a:prstGeom>
            <a:noFill/>
            <a:ln w="25400">
              <a:solidFill>
                <a:srgbClr val="993300"/>
              </a:solidFill>
              <a:round/>
              <a:headEnd/>
              <a:tailEnd/>
            </a:ln>
          </p:spPr>
          <p:txBody>
            <a:bodyPr/>
            <a:lstStyle/>
            <a:p>
              <a:endParaRPr lang="ja-JP" altLang="en-US"/>
            </a:p>
          </p:txBody>
        </p:sp>
        <p:sp>
          <p:nvSpPr>
            <p:cNvPr id="408" name="AutoShape 122"/>
            <p:cNvSpPr>
              <a:spLocks noChangeArrowheads="1"/>
            </p:cNvSpPr>
            <p:nvPr/>
          </p:nvSpPr>
          <p:spPr bwMode="auto">
            <a:xfrm rot="16200000">
              <a:off x="2795725" y="6160225"/>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409" name="AutoShape 123"/>
            <p:cNvSpPr>
              <a:spLocks noChangeArrowheads="1"/>
            </p:cNvSpPr>
            <p:nvPr/>
          </p:nvSpPr>
          <p:spPr bwMode="auto">
            <a:xfrm rot="16200000">
              <a:off x="3443342"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410" name="AutoShape 124"/>
            <p:cNvSpPr>
              <a:spLocks noChangeArrowheads="1"/>
            </p:cNvSpPr>
            <p:nvPr/>
          </p:nvSpPr>
          <p:spPr bwMode="auto">
            <a:xfrm rot="16200000">
              <a:off x="3705755"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411" name="AutoShape 125"/>
            <p:cNvSpPr>
              <a:spLocks noChangeArrowheads="1"/>
            </p:cNvSpPr>
            <p:nvPr/>
          </p:nvSpPr>
          <p:spPr bwMode="auto">
            <a:xfrm rot="16200000">
              <a:off x="3958327"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412" name="AutoShape 126"/>
            <p:cNvSpPr>
              <a:spLocks noChangeArrowheads="1"/>
            </p:cNvSpPr>
            <p:nvPr/>
          </p:nvSpPr>
          <p:spPr bwMode="auto">
            <a:xfrm rot="16200000">
              <a:off x="4220740"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413" name="AutoShape 127"/>
            <p:cNvSpPr>
              <a:spLocks noChangeArrowheads="1"/>
            </p:cNvSpPr>
            <p:nvPr/>
          </p:nvSpPr>
          <p:spPr bwMode="auto">
            <a:xfrm rot="16200000">
              <a:off x="4483153"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414" name="AutoShape 128"/>
            <p:cNvSpPr>
              <a:spLocks noChangeArrowheads="1"/>
            </p:cNvSpPr>
            <p:nvPr/>
          </p:nvSpPr>
          <p:spPr bwMode="auto">
            <a:xfrm rot="16200000">
              <a:off x="4745566"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415" name="AutoShape 129"/>
            <p:cNvSpPr>
              <a:spLocks noChangeArrowheads="1"/>
            </p:cNvSpPr>
            <p:nvPr/>
          </p:nvSpPr>
          <p:spPr bwMode="auto">
            <a:xfrm rot="16200000">
              <a:off x="5007978"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416" name="Rectangle 112"/>
            <p:cNvSpPr>
              <a:spLocks noChangeArrowheads="1"/>
            </p:cNvSpPr>
            <p:nvPr/>
          </p:nvSpPr>
          <p:spPr bwMode="auto">
            <a:xfrm rot="16200000">
              <a:off x="4890622" y="6146839"/>
              <a:ext cx="1786000" cy="262412"/>
            </a:xfrm>
            <a:prstGeom prst="rect">
              <a:avLst/>
            </a:prstGeom>
            <a:noFill/>
            <a:ln w="12700">
              <a:solidFill>
                <a:srgbClr val="000000"/>
              </a:solidFill>
              <a:miter lim="800000"/>
              <a:headEnd/>
              <a:tailEnd/>
            </a:ln>
          </p:spPr>
          <p:txBody>
            <a:bodyPr/>
            <a:lstStyle/>
            <a:p>
              <a:endParaRPr lang="ja-JP" altLang="en-US"/>
            </a:p>
          </p:txBody>
        </p:sp>
        <p:sp>
          <p:nvSpPr>
            <p:cNvPr id="417" name="AutoShape 129"/>
            <p:cNvSpPr>
              <a:spLocks noChangeArrowheads="1"/>
            </p:cNvSpPr>
            <p:nvPr/>
          </p:nvSpPr>
          <p:spPr bwMode="auto">
            <a:xfrm rot="16200000">
              <a:off x="5269137" y="5791421"/>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418" name="正方形/長方形 417"/>
            <p:cNvSpPr/>
            <p:nvPr/>
          </p:nvSpPr>
          <p:spPr>
            <a:xfrm>
              <a:off x="5708964" y="6497754"/>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9" name="角丸四角形 418"/>
          <p:cNvSpPr/>
          <p:nvPr/>
        </p:nvSpPr>
        <p:spPr>
          <a:xfrm rot="5157381">
            <a:off x="3758543" y="6301507"/>
            <a:ext cx="181013" cy="93526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角丸四角形 419"/>
          <p:cNvSpPr/>
          <p:nvPr/>
        </p:nvSpPr>
        <p:spPr>
          <a:xfrm rot="21281244">
            <a:off x="4538651" y="7629743"/>
            <a:ext cx="191467" cy="439362"/>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Rectangle 53"/>
          <p:cNvSpPr>
            <a:spLocks noChangeArrowheads="1"/>
          </p:cNvSpPr>
          <p:nvPr/>
        </p:nvSpPr>
        <p:spPr bwMode="auto">
          <a:xfrm rot="16200000">
            <a:off x="2114532" y="639984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422" name="直線コネクタ 421"/>
          <p:cNvCxnSpPr>
            <a:stCxn id="421" idx="2"/>
            <a:endCxn id="419" idx="3"/>
          </p:cNvCxnSpPr>
          <p:nvPr/>
        </p:nvCxnSpPr>
        <p:spPr>
          <a:xfrm>
            <a:off x="2975517" y="6561844"/>
            <a:ext cx="879915" cy="29757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3" name="直線コネクタ 422"/>
          <p:cNvCxnSpPr>
            <a:stCxn id="430" idx="2"/>
            <a:endCxn id="432" idx="0"/>
          </p:cNvCxnSpPr>
          <p:nvPr/>
        </p:nvCxnSpPr>
        <p:spPr>
          <a:xfrm>
            <a:off x="5729582" y="8189706"/>
            <a:ext cx="471762" cy="279418"/>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4" name="直線コネクタ 423"/>
          <p:cNvCxnSpPr>
            <a:stCxn id="420" idx="2"/>
            <a:endCxn id="433" idx="0"/>
          </p:cNvCxnSpPr>
          <p:nvPr/>
        </p:nvCxnSpPr>
        <p:spPr>
          <a:xfrm>
            <a:off x="4654725" y="8068161"/>
            <a:ext cx="183551" cy="730502"/>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7" name="直線コネクタ 426"/>
          <p:cNvCxnSpPr/>
          <p:nvPr/>
        </p:nvCxnSpPr>
        <p:spPr>
          <a:xfrm flipV="1">
            <a:off x="1326690" y="4102817"/>
            <a:ext cx="510729" cy="148754"/>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28" name="直線コネクタ 427"/>
          <p:cNvCxnSpPr/>
          <p:nvPr/>
        </p:nvCxnSpPr>
        <p:spPr>
          <a:xfrm flipV="1">
            <a:off x="1896780" y="3373174"/>
            <a:ext cx="2601580" cy="739599"/>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29" name="直線コネクタ 428"/>
          <p:cNvCxnSpPr/>
          <p:nvPr/>
        </p:nvCxnSpPr>
        <p:spPr>
          <a:xfrm flipV="1">
            <a:off x="1403528" y="4202085"/>
            <a:ext cx="2886637" cy="813833"/>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430" name="角丸四角形 429"/>
          <p:cNvSpPr/>
          <p:nvPr/>
        </p:nvSpPr>
        <p:spPr>
          <a:xfrm rot="21281244">
            <a:off x="5547149" y="6320968"/>
            <a:ext cx="191467" cy="187276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正方形/長方形 430"/>
          <p:cNvSpPr/>
          <p:nvPr/>
        </p:nvSpPr>
        <p:spPr>
          <a:xfrm>
            <a:off x="837343" y="198180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Rectangle 53"/>
          <p:cNvSpPr>
            <a:spLocks noChangeArrowheads="1"/>
          </p:cNvSpPr>
          <p:nvPr/>
        </p:nvSpPr>
        <p:spPr bwMode="auto">
          <a:xfrm rot="16200000">
            <a:off x="5664359" y="830712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L=1.00km</a:t>
            </a:r>
            <a:endParaRPr lang="ja-JP" altLang="en-US" sz="800" dirty="0">
              <a:solidFill>
                <a:srgbClr val="000000"/>
              </a:solidFill>
              <a:latin typeface="+mj-ea"/>
              <a:ea typeface="+mj-ea"/>
            </a:endParaRPr>
          </a:p>
        </p:txBody>
      </p:sp>
      <p:sp>
        <p:nvSpPr>
          <p:cNvPr id="433" name="Rectangle 53"/>
          <p:cNvSpPr>
            <a:spLocks noChangeArrowheads="1"/>
          </p:cNvSpPr>
          <p:nvPr/>
        </p:nvSpPr>
        <p:spPr bwMode="auto">
          <a:xfrm rot="16200000">
            <a:off x="4516924" y="8577646"/>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土水路からコンクリート水路への更新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L=0.18km</a:t>
            </a:r>
            <a:endParaRPr lang="ja-JP" altLang="en-US" sz="800" dirty="0">
              <a:solidFill>
                <a:srgbClr val="000000"/>
              </a:solidFill>
              <a:latin typeface="+mj-ea"/>
              <a:ea typeface="+mj-ea"/>
            </a:endParaRPr>
          </a:p>
        </p:txBody>
      </p:sp>
      <p:sp>
        <p:nvSpPr>
          <p:cNvPr id="435" name="フリーフォーム 434"/>
          <p:cNvSpPr/>
          <p:nvPr/>
        </p:nvSpPr>
        <p:spPr>
          <a:xfrm>
            <a:off x="4473280" y="2981147"/>
            <a:ext cx="304800" cy="676275"/>
          </a:xfrm>
          <a:custGeom>
            <a:avLst/>
            <a:gdLst>
              <a:gd name="connsiteX0" fmla="*/ 304800 w 304800"/>
              <a:gd name="connsiteY0" fmla="*/ 676275 h 676275"/>
              <a:gd name="connsiteX1" fmla="*/ 261937 w 304800"/>
              <a:gd name="connsiteY1" fmla="*/ 490538 h 676275"/>
              <a:gd name="connsiteX2" fmla="*/ 166687 w 304800"/>
              <a:gd name="connsiteY2" fmla="*/ 257175 h 676275"/>
              <a:gd name="connsiteX3" fmla="*/ 0 w 304800"/>
              <a:gd name="connsiteY3" fmla="*/ 0 h 676275"/>
            </a:gdLst>
            <a:ahLst/>
            <a:cxnLst>
              <a:cxn ang="0">
                <a:pos x="connsiteX0" y="connsiteY0"/>
              </a:cxn>
              <a:cxn ang="0">
                <a:pos x="connsiteX1" y="connsiteY1"/>
              </a:cxn>
              <a:cxn ang="0">
                <a:pos x="connsiteX2" y="connsiteY2"/>
              </a:cxn>
              <a:cxn ang="0">
                <a:pos x="connsiteX3" y="connsiteY3"/>
              </a:cxn>
            </a:cxnLst>
            <a:rect l="l" t="t" r="r" b="b"/>
            <a:pathLst>
              <a:path w="304800" h="676275">
                <a:moveTo>
                  <a:pt x="304800" y="676275"/>
                </a:moveTo>
                <a:lnTo>
                  <a:pt x="261937" y="490538"/>
                </a:lnTo>
                <a:lnTo>
                  <a:pt x="166687" y="257175"/>
                </a:lnTo>
                <a:lnTo>
                  <a:pt x="0" y="0"/>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rot="16200000">
            <a:off x="3575956" y="342706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437" name="直線コネクタ 436"/>
          <p:cNvCxnSpPr>
            <a:endCxn id="447" idx="1"/>
          </p:cNvCxnSpPr>
          <p:nvPr/>
        </p:nvCxnSpPr>
        <p:spPr>
          <a:xfrm flipV="1">
            <a:off x="4997637" y="296234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直線コネクタ 437"/>
          <p:cNvCxnSpPr>
            <a:endCxn id="447" idx="1"/>
          </p:cNvCxnSpPr>
          <p:nvPr/>
        </p:nvCxnSpPr>
        <p:spPr>
          <a:xfrm flipV="1">
            <a:off x="4808840" y="296234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9" name="Rectangle 53"/>
          <p:cNvSpPr>
            <a:spLocks noChangeArrowheads="1"/>
          </p:cNvSpPr>
          <p:nvPr/>
        </p:nvSpPr>
        <p:spPr bwMode="auto">
          <a:xfrm rot="16200000">
            <a:off x="3659874" y="248261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440" name="直線コネクタ 439"/>
          <p:cNvCxnSpPr>
            <a:stCxn id="441" idx="2"/>
            <a:endCxn id="439" idx="2"/>
          </p:cNvCxnSpPr>
          <p:nvPr/>
        </p:nvCxnSpPr>
        <p:spPr>
          <a:xfrm flipH="1" flipV="1">
            <a:off x="4260210" y="2580524"/>
            <a:ext cx="362481" cy="2389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1" name="円/楕円 440"/>
          <p:cNvSpPr/>
          <p:nvPr/>
        </p:nvSpPr>
        <p:spPr>
          <a:xfrm>
            <a:off x="4622691" y="2648575"/>
            <a:ext cx="341756" cy="34175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Rectangle 53"/>
          <p:cNvSpPr>
            <a:spLocks noChangeArrowheads="1"/>
          </p:cNvSpPr>
          <p:nvPr/>
        </p:nvSpPr>
        <p:spPr bwMode="auto">
          <a:xfrm rot="16200000">
            <a:off x="4931557" y="3009029"/>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stCxn id="442" idx="0"/>
            <a:endCxn id="447" idx="2"/>
          </p:cNvCxnSpPr>
          <p:nvPr/>
        </p:nvCxnSpPr>
        <p:spPr>
          <a:xfrm flipH="1" flipV="1">
            <a:off x="5427176" y="2656342"/>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4" name="Rectangle 53"/>
          <p:cNvSpPr>
            <a:spLocks noChangeArrowheads="1"/>
          </p:cNvSpPr>
          <p:nvPr/>
        </p:nvSpPr>
        <p:spPr bwMode="auto">
          <a:xfrm rot="16200000">
            <a:off x="5146182" y="4376580"/>
            <a:ext cx="1004857" cy="324000"/>
          </a:xfrm>
          <a:prstGeom prst="rect">
            <a:avLst/>
          </a:prstGeom>
          <a:solidFill>
            <a:schemeClr val="bg1"/>
          </a:solidFill>
          <a:ln w="1270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水質モニタリングの実施・記録管理</a:t>
            </a:r>
          </a:p>
        </p:txBody>
      </p:sp>
      <p:cxnSp>
        <p:nvCxnSpPr>
          <p:cNvPr id="445" name="直線コネクタ 444"/>
          <p:cNvCxnSpPr>
            <a:stCxn id="446" idx="6"/>
            <a:endCxn id="444" idx="3"/>
          </p:cNvCxnSpPr>
          <p:nvPr/>
        </p:nvCxnSpPr>
        <p:spPr>
          <a:xfrm>
            <a:off x="5248453" y="3960335"/>
            <a:ext cx="400158" cy="758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6" name="円/楕円 445"/>
          <p:cNvSpPr/>
          <p:nvPr/>
        </p:nvSpPr>
        <p:spPr>
          <a:xfrm>
            <a:off x="5041417" y="3856817"/>
            <a:ext cx="207036" cy="20703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Rectangle 53"/>
          <p:cNvSpPr>
            <a:spLocks noChangeArrowheads="1"/>
          </p:cNvSpPr>
          <p:nvPr/>
        </p:nvSpPr>
        <p:spPr bwMode="auto">
          <a:xfrm rot="16200000">
            <a:off x="4959176" y="249434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2.5ha</a:t>
            </a:r>
            <a:r>
              <a:rPr lang="ja-JP" altLang="en-US" sz="800" dirty="0">
                <a:solidFill>
                  <a:srgbClr val="000000"/>
                </a:solidFill>
                <a:latin typeface="+mj-ea"/>
                <a:ea typeface="+mj-ea"/>
              </a:rPr>
              <a:t>）</a:t>
            </a:r>
          </a:p>
        </p:txBody>
      </p:sp>
      <p:sp>
        <p:nvSpPr>
          <p:cNvPr id="448" name="フリーフォーム 447"/>
          <p:cNvSpPr/>
          <p:nvPr/>
        </p:nvSpPr>
        <p:spPr>
          <a:xfrm>
            <a:off x="1289767" y="3714649"/>
            <a:ext cx="3302000" cy="914400"/>
          </a:xfrm>
          <a:custGeom>
            <a:avLst/>
            <a:gdLst>
              <a:gd name="connsiteX0" fmla="*/ 0 w 3302000"/>
              <a:gd name="connsiteY0" fmla="*/ 914400 h 914400"/>
              <a:gd name="connsiteX1" fmla="*/ 3302000 w 3302000"/>
              <a:gd name="connsiteY1" fmla="*/ 0 h 914400"/>
            </a:gdLst>
            <a:ahLst/>
            <a:cxnLst>
              <a:cxn ang="0">
                <a:pos x="connsiteX0" y="connsiteY0"/>
              </a:cxn>
              <a:cxn ang="0">
                <a:pos x="connsiteX1" y="connsiteY1"/>
              </a:cxn>
            </a:cxnLst>
            <a:rect l="l" t="t" r="r" b="b"/>
            <a:pathLst>
              <a:path w="3302000" h="914400">
                <a:moveTo>
                  <a:pt x="0" y="914400"/>
                </a:moveTo>
                <a:lnTo>
                  <a:pt x="3302000"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Rectangle 53"/>
          <p:cNvSpPr>
            <a:spLocks noChangeArrowheads="1"/>
          </p:cNvSpPr>
          <p:nvPr/>
        </p:nvSpPr>
        <p:spPr bwMode="auto">
          <a:xfrm rot="16200000">
            <a:off x="-930946" y="5483836"/>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図面は複数枚になっても構いません。対象農</a:t>
            </a:r>
            <a:r>
              <a:rPr lang="ja-JP" altLang="en-US" sz="1000" dirty="0">
                <a:solidFill>
                  <a:srgbClr val="000000"/>
                </a:solidFill>
              </a:rPr>
              <a:t>用地や対象施設が隠れないように旗揚げをして下さい。</a:t>
            </a:r>
          </a:p>
        </p:txBody>
      </p:sp>
      <p:sp>
        <p:nvSpPr>
          <p:cNvPr id="450" name="Rectangle 53"/>
          <p:cNvSpPr>
            <a:spLocks noChangeArrowheads="1"/>
          </p:cNvSpPr>
          <p:nvPr/>
        </p:nvSpPr>
        <p:spPr bwMode="auto">
          <a:xfrm rot="16200000">
            <a:off x="1842931" y="2973428"/>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451" name="直線コネクタ 450"/>
          <p:cNvCxnSpPr>
            <a:stCxn id="285" idx="7"/>
            <a:endCxn id="284" idx="22"/>
          </p:cNvCxnSpPr>
          <p:nvPr/>
        </p:nvCxnSpPr>
        <p:spPr>
          <a:xfrm>
            <a:off x="1190122" y="4384704"/>
            <a:ext cx="296942" cy="1006453"/>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452" name="フリーフォーム 451"/>
          <p:cNvSpPr/>
          <p:nvPr/>
        </p:nvSpPr>
        <p:spPr>
          <a:xfrm>
            <a:off x="1474524" y="4984120"/>
            <a:ext cx="1425575" cy="403225"/>
          </a:xfrm>
          <a:custGeom>
            <a:avLst/>
            <a:gdLst>
              <a:gd name="connsiteX0" fmla="*/ 0 w 1425575"/>
              <a:gd name="connsiteY0" fmla="*/ 403225 h 403225"/>
              <a:gd name="connsiteX1" fmla="*/ 1425575 w 1425575"/>
              <a:gd name="connsiteY1" fmla="*/ 0 h 403225"/>
            </a:gdLst>
            <a:ahLst/>
            <a:cxnLst>
              <a:cxn ang="0">
                <a:pos x="connsiteX0" y="connsiteY0"/>
              </a:cxn>
              <a:cxn ang="0">
                <a:pos x="connsiteX1" y="connsiteY1"/>
              </a:cxn>
            </a:cxnLst>
            <a:rect l="l" t="t" r="r" b="b"/>
            <a:pathLst>
              <a:path w="1425575" h="403225">
                <a:moveTo>
                  <a:pt x="0" y="403225"/>
                </a:moveTo>
                <a:lnTo>
                  <a:pt x="1425575"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sp>
        <p:nvSpPr>
          <p:cNvPr id="187" name="角丸四角形 186"/>
          <p:cNvSpPr/>
          <p:nvPr/>
        </p:nvSpPr>
        <p:spPr>
          <a:xfrm rot="5157381">
            <a:off x="4431868" y="6614605"/>
            <a:ext cx="181013" cy="76440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角丸四角形 187"/>
          <p:cNvSpPr/>
          <p:nvPr/>
        </p:nvSpPr>
        <p:spPr>
          <a:xfrm rot="5157381">
            <a:off x="5284900" y="5671093"/>
            <a:ext cx="181013" cy="135703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角丸四角形 188"/>
          <p:cNvSpPr/>
          <p:nvPr/>
        </p:nvSpPr>
        <p:spPr>
          <a:xfrm rot="5157381">
            <a:off x="5293627" y="4699097"/>
            <a:ext cx="181013" cy="118091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0" name="直線コネクタ 189"/>
          <p:cNvCxnSpPr>
            <a:endCxn id="187" idx="2"/>
          </p:cNvCxnSpPr>
          <p:nvPr/>
        </p:nvCxnSpPr>
        <p:spPr>
          <a:xfrm>
            <a:off x="2975517" y="6550656"/>
            <a:ext cx="1165606" cy="473104"/>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p:cNvCxnSpPr>
            <a:stCxn id="421" idx="2"/>
            <a:endCxn id="188" idx="2"/>
          </p:cNvCxnSpPr>
          <p:nvPr/>
        </p:nvCxnSpPr>
        <p:spPr>
          <a:xfrm flipV="1">
            <a:off x="2975517" y="6397457"/>
            <a:ext cx="1723062" cy="16438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p:cNvCxnSpPr>
            <a:endCxn id="189" idx="2"/>
          </p:cNvCxnSpPr>
          <p:nvPr/>
        </p:nvCxnSpPr>
        <p:spPr>
          <a:xfrm flipV="1">
            <a:off x="2975517" y="5331191"/>
            <a:ext cx="1819629" cy="1222935"/>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8601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1994AF07-4DAD-4D0A-BBD2-020D0510D4C5}"/>
              </a:ext>
            </a:extLst>
          </p:cNvPr>
          <p:cNvPicPr>
            <a:picLocks noChangeAspect="1"/>
          </p:cNvPicPr>
          <p:nvPr/>
        </p:nvPicPr>
        <p:blipFill>
          <a:blip r:embed="rId3"/>
          <a:stretch>
            <a:fillRect/>
          </a:stretch>
        </p:blipFill>
        <p:spPr>
          <a:xfrm>
            <a:off x="609182" y="7766159"/>
            <a:ext cx="5584123" cy="1671626"/>
          </a:xfrm>
          <a:prstGeom prst="rect">
            <a:avLst/>
          </a:prstGeom>
        </p:spPr>
      </p:pic>
      <p:sp>
        <p:nvSpPr>
          <p:cNvPr id="22" name="Rectangle 65"/>
          <p:cNvSpPr>
            <a:spLocks noChangeArrowheads="1"/>
          </p:cNvSpPr>
          <p:nvPr/>
        </p:nvSpPr>
        <p:spPr bwMode="auto">
          <a:xfrm>
            <a:off x="3054399" y="8043213"/>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58945"/>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a:extLst>
              <a:ext uri="{FF2B5EF4-FFF2-40B4-BE49-F238E27FC236}">
                <a16:creationId xmlns:a16="http://schemas.microsoft.com/office/drawing/2014/main" id="{448E920E-2EAA-4546-ABD2-B3685E9EBFA8}"/>
              </a:ext>
            </a:extLst>
          </p:cNvPr>
          <p:cNvPicPr>
            <a:picLocks noChangeAspect="1"/>
          </p:cNvPicPr>
          <p:nvPr/>
        </p:nvPicPr>
        <p:blipFill>
          <a:blip r:embed="rId4"/>
          <a:stretch>
            <a:fillRect/>
          </a:stretch>
        </p:blipFill>
        <p:spPr>
          <a:xfrm>
            <a:off x="8980284" y="6886391"/>
            <a:ext cx="4436892" cy="4800889"/>
          </a:xfrm>
          <a:prstGeom prst="rect">
            <a:avLst/>
          </a:prstGeom>
        </p:spPr>
      </p:pic>
      <p:pic>
        <p:nvPicPr>
          <p:cNvPr id="4" name="図 3">
            <a:extLst>
              <a:ext uri="{FF2B5EF4-FFF2-40B4-BE49-F238E27FC236}">
                <a16:creationId xmlns:a16="http://schemas.microsoft.com/office/drawing/2014/main" id="{55F50472-F83F-4ACD-BA25-BD1D1AB1F3EB}"/>
              </a:ext>
            </a:extLst>
          </p:cNvPr>
          <p:cNvPicPr>
            <a:picLocks noChangeAspect="1"/>
          </p:cNvPicPr>
          <p:nvPr/>
        </p:nvPicPr>
        <p:blipFill>
          <a:blip r:embed="rId5"/>
          <a:stretch>
            <a:fillRect/>
          </a:stretch>
        </p:blipFill>
        <p:spPr>
          <a:xfrm>
            <a:off x="8829600" y="1289327"/>
            <a:ext cx="4580403" cy="4800850"/>
          </a:xfrm>
          <a:prstGeom prst="rect">
            <a:avLst/>
          </a:prstGeom>
        </p:spPr>
      </p:pic>
      <p:sp>
        <p:nvSpPr>
          <p:cNvPr id="27" name="Rectangle 65"/>
          <p:cNvSpPr>
            <a:spLocks noChangeArrowheads="1"/>
          </p:cNvSpPr>
          <p:nvPr/>
        </p:nvSpPr>
        <p:spPr bwMode="auto">
          <a:xfrm>
            <a:off x="10458330" y="6445408"/>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0458330" y="7480119"/>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7648757" y="3352752"/>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7651390" y="2836241"/>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Rectangle 65"/>
          <p:cNvSpPr>
            <a:spLocks noChangeArrowheads="1"/>
          </p:cNvSpPr>
          <p:nvPr/>
        </p:nvSpPr>
        <p:spPr bwMode="auto">
          <a:xfrm>
            <a:off x="7041820" y="170411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7633726" y="2119130"/>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576001" y="7905547"/>
            <a:ext cx="1628864" cy="719861"/>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04576" y="9181524"/>
            <a:ext cx="5661311" cy="38570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
        <p:nvSpPr>
          <p:cNvPr id="2" name="正方形/長方形 1"/>
          <p:cNvSpPr/>
          <p:nvPr/>
        </p:nvSpPr>
        <p:spPr>
          <a:xfrm>
            <a:off x="7778824" y="5173823"/>
            <a:ext cx="804155" cy="1724882"/>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12339356" y="7875866"/>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7864160" y="4447883"/>
            <a:ext cx="1116124" cy="141710"/>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4"/>
          <p:cNvSpPr txBox="1">
            <a:spLocks noChangeArrowheads="1"/>
          </p:cNvSpPr>
          <p:nvPr/>
        </p:nvSpPr>
        <p:spPr bwMode="auto">
          <a:xfrm>
            <a:off x="576000" y="659158"/>
            <a:ext cx="5832000" cy="3693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itchFamily="50" charset="-128"/>
                <a:ea typeface="HG丸ｺﾞｼｯｸM-PRO" pitchFamily="50" charset="-128"/>
              </a:rPr>
              <a:t>広域活動組織において「組織構成員一覧」は、実施要領の別記５－１「広域協定参加同意書」に代えることができます。</a:t>
            </a:r>
            <a:endParaRPr lang="en-US" altLang="ja-JP" dirty="0">
              <a:latin typeface="HG丸ｺﾞｼｯｸM-PRO" pitchFamily="50" charset="-128"/>
              <a:ea typeface="HG丸ｺﾞｼｯｸM-PRO" pitchFamily="50" charset="-128"/>
            </a:endParaRPr>
          </a:p>
        </p:txBody>
      </p:sp>
      <p:sp>
        <p:nvSpPr>
          <p:cNvPr id="34" name="テキスト ボックス 4">
            <a:extLst>
              <a:ext uri="{FF2B5EF4-FFF2-40B4-BE49-F238E27FC236}">
                <a16:creationId xmlns:a16="http://schemas.microsoft.com/office/drawing/2014/main" id="{CCE445C9-3623-40A9-B43E-0D62DB9764E0}"/>
              </a:ext>
            </a:extLst>
          </p:cNvPr>
          <p:cNvSpPr txBox="1">
            <a:spLocks noChangeArrowheads="1"/>
          </p:cNvSpPr>
          <p:nvPr/>
        </p:nvSpPr>
        <p:spPr bwMode="auto">
          <a:xfrm>
            <a:off x="7173416" y="251510"/>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itchFamily="50" charset="-128"/>
                <a:ea typeface="HG丸ｺﾞｼｯｸM-PRO" pitchFamily="50" charset="-128"/>
              </a:rPr>
              <a:t>広域活動組織において「組織構成員一覧」は、実施要領の別記５－１「広域協定参加同意書」に代えることができます。</a:t>
            </a:r>
            <a:endParaRPr lang="en-US" altLang="ja-JP" dirty="0">
              <a:latin typeface="HG丸ｺﾞｼｯｸM-PRO" pitchFamily="50" charset="-128"/>
              <a:ea typeface="HG丸ｺﾞｼｯｸM-PRO" pitchFamily="50" charset="-128"/>
            </a:endParaRPr>
          </a:p>
        </p:txBody>
      </p:sp>
      <p:pic>
        <p:nvPicPr>
          <p:cNvPr id="6" name="図 5">
            <a:extLst>
              <a:ext uri="{FF2B5EF4-FFF2-40B4-BE49-F238E27FC236}">
                <a16:creationId xmlns:a16="http://schemas.microsoft.com/office/drawing/2014/main" id="{ECBAC011-4714-49C6-B3DE-F5F0B462ACF6}"/>
              </a:ext>
            </a:extLst>
          </p:cNvPr>
          <p:cNvPicPr>
            <a:picLocks noChangeAspect="1"/>
          </p:cNvPicPr>
          <p:nvPr/>
        </p:nvPicPr>
        <p:blipFill>
          <a:blip r:embed="rId6"/>
          <a:stretch>
            <a:fillRect/>
          </a:stretch>
        </p:blipFill>
        <p:spPr>
          <a:xfrm>
            <a:off x="1903030" y="1703215"/>
            <a:ext cx="3051939" cy="4593416"/>
          </a:xfrm>
          <a:prstGeom prst="rect">
            <a:avLst/>
          </a:prstGeom>
        </p:spPr>
      </p:pic>
      <p:sp>
        <p:nvSpPr>
          <p:cNvPr id="9" name="テキスト ボックス 8">
            <a:extLst>
              <a:ext uri="{FF2B5EF4-FFF2-40B4-BE49-F238E27FC236}">
                <a16:creationId xmlns:a16="http://schemas.microsoft.com/office/drawing/2014/main" id="{BACEBE4D-5A7F-402E-BF86-E5E38BBC1269}"/>
              </a:ext>
            </a:extLst>
          </p:cNvPr>
          <p:cNvSpPr txBox="1"/>
          <p:nvPr/>
        </p:nvSpPr>
        <p:spPr>
          <a:xfrm>
            <a:off x="4290908" y="1976640"/>
            <a:ext cx="152505" cy="104573"/>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267319046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3016499"/>
            <a:ext cx="5986477" cy="6588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p:cNvPicPr>
            <a:picLocks noChangeAspect="1"/>
          </p:cNvPicPr>
          <p:nvPr/>
        </p:nvPicPr>
        <p:blipFill>
          <a:blip r:embed="rId3"/>
          <a:stretch>
            <a:fillRect/>
          </a:stretch>
        </p:blipFill>
        <p:spPr>
          <a:xfrm>
            <a:off x="834613" y="3031215"/>
            <a:ext cx="5441365" cy="6620990"/>
          </a:xfrm>
          <a:prstGeom prst="rect">
            <a:avLst/>
          </a:prstGeom>
        </p:spPr>
      </p:pic>
      <p:sp>
        <p:nvSpPr>
          <p:cNvPr id="5" name="角丸四角形 4"/>
          <p:cNvSpPr/>
          <p:nvPr/>
        </p:nvSpPr>
        <p:spPr>
          <a:xfrm>
            <a:off x="468000" y="1293529"/>
            <a:ext cx="6120000" cy="158674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576000" y="158156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36</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38</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7" name="テキスト ボックス 6"/>
          <p:cNvSpPr txBox="1"/>
          <p:nvPr/>
        </p:nvSpPr>
        <p:spPr>
          <a:xfrm>
            <a:off x="3751312" y="3852440"/>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
        <p:nvSpPr>
          <p:cNvPr id="9" name="角丸四角形 8"/>
          <p:cNvSpPr/>
          <p:nvPr/>
        </p:nvSpPr>
        <p:spPr>
          <a:xfrm>
            <a:off x="468000" y="1295850"/>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ＭＳ Ｐゴシック" panose="020B0600070205080204" pitchFamily="50" charset="-128"/>
                <a:ea typeface="ＭＳ Ｐゴシック" panose="020B0600070205080204" pitchFamily="50" charset="-128"/>
              </a:rPr>
              <a:t>（１</a:t>
            </a:r>
            <a:r>
              <a:rPr lang="zh-TW" altLang="en-US" dirty="0">
                <a:solidFill>
                  <a:schemeClr val="tx1"/>
                </a:solidFill>
                <a:latin typeface="ＭＳ Ｐゴシック" panose="020B0600070205080204" pitchFamily="50" charset="-128"/>
                <a:ea typeface="ＭＳ Ｐゴシック" panose="020B0600070205080204" pitchFamily="50" charset="-128"/>
              </a:rPr>
              <a:t>）交付金額</a:t>
            </a:r>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4644528"/>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8" name="フリーフォーム 17"/>
          <p:cNvSpPr/>
          <p:nvPr/>
        </p:nvSpPr>
        <p:spPr>
          <a:xfrm rot="16200000" flipV="1">
            <a:off x="4023175" y="3253419"/>
            <a:ext cx="45719" cy="85044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4471260" y="3512334"/>
            <a:ext cx="1910499" cy="22659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広域活動組織は「○」記載します。</a:t>
            </a:r>
            <a:endParaRPr lang="en-US" altLang="ja-JP" sz="1000" dirty="0"/>
          </a:p>
        </p:txBody>
      </p:sp>
      <p:sp>
        <p:nvSpPr>
          <p:cNvPr id="20" name="テキスト ボックス 19"/>
          <p:cNvSpPr txBox="1"/>
          <p:nvPr/>
        </p:nvSpPr>
        <p:spPr>
          <a:xfrm>
            <a:off x="58768" y="9112788"/>
            <a:ext cx="2879581"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広域活動組織の資源向上支払（長寿命化）は、ここの金額が交付上限額になります。</a:t>
            </a:r>
            <a:endParaRPr lang="en-US" altLang="ja-JP" sz="1000" dirty="0"/>
          </a:p>
          <a:p>
            <a:pPr fontAlgn="base">
              <a:spcBef>
                <a:spcPct val="0"/>
              </a:spcBef>
              <a:spcAft>
                <a:spcPct val="0"/>
              </a:spcAft>
            </a:pPr>
            <a:r>
              <a:rPr lang="ja-JP" altLang="en-US" sz="1000" dirty="0"/>
              <a:t>この交付上限額以内で施設の長寿命化のための活動に必要な金額により交付申請を行うものとします。</a:t>
            </a:r>
            <a:endParaRPr lang="en-US" altLang="ja-JP" sz="1000" dirty="0"/>
          </a:p>
        </p:txBody>
      </p:sp>
      <p:sp>
        <p:nvSpPr>
          <p:cNvPr id="22" name="テキスト ボックス 21">
            <a:extLst>
              <a:ext uri="{FF2B5EF4-FFF2-40B4-BE49-F238E27FC236}">
                <a16:creationId xmlns:a16="http://schemas.microsoft.com/office/drawing/2014/main" id="{4D2649B3-2925-46AA-9E16-B653271C32E0}"/>
              </a:ext>
            </a:extLst>
          </p:cNvPr>
          <p:cNvSpPr txBox="1"/>
          <p:nvPr/>
        </p:nvSpPr>
        <p:spPr>
          <a:xfrm>
            <a:off x="4487906" y="8119138"/>
            <a:ext cx="1605390" cy="38039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広域活動組織の場合は、ここに「○」を付けないこと。</a:t>
            </a:r>
            <a:endParaRPr lang="en-US" altLang="ja-JP" sz="1000" dirty="0">
              <a:solidFill>
                <a:srgbClr val="FF0000"/>
              </a:solidFill>
            </a:endParaRPr>
          </a:p>
        </p:txBody>
      </p:sp>
      <p:sp>
        <p:nvSpPr>
          <p:cNvPr id="23" name="角丸四角形 37">
            <a:extLst>
              <a:ext uri="{FF2B5EF4-FFF2-40B4-BE49-F238E27FC236}">
                <a16:creationId xmlns:a16="http://schemas.microsoft.com/office/drawing/2014/main" id="{D649AA1D-776D-4CB5-B1B1-97229783344A}"/>
              </a:ext>
            </a:extLst>
          </p:cNvPr>
          <p:cNvSpPr/>
          <p:nvPr/>
        </p:nvSpPr>
        <p:spPr>
          <a:xfrm>
            <a:off x="5831434" y="8965850"/>
            <a:ext cx="290438" cy="29387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37">
            <a:extLst>
              <a:ext uri="{FF2B5EF4-FFF2-40B4-BE49-F238E27FC236}">
                <a16:creationId xmlns:a16="http://schemas.microsoft.com/office/drawing/2014/main" id="{5FA19A0D-516E-4DA0-9F34-561A0F56D579}"/>
              </a:ext>
            </a:extLst>
          </p:cNvPr>
          <p:cNvSpPr/>
          <p:nvPr/>
        </p:nvSpPr>
        <p:spPr>
          <a:xfrm>
            <a:off x="3031278" y="9303848"/>
            <a:ext cx="829770" cy="2391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9">
            <a:extLst>
              <a:ext uri="{FF2B5EF4-FFF2-40B4-BE49-F238E27FC236}">
                <a16:creationId xmlns:a16="http://schemas.microsoft.com/office/drawing/2014/main" id="{796B30F1-E2CA-415F-AB00-ED4C26FD9A5F}"/>
              </a:ext>
            </a:extLst>
          </p:cNvPr>
          <p:cNvSpPr/>
          <p:nvPr/>
        </p:nvSpPr>
        <p:spPr>
          <a:xfrm rot="19954377" flipH="1">
            <a:off x="5530240" y="8384602"/>
            <a:ext cx="289387" cy="75241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id="{796B30F1-E2CA-415F-AB00-ED4C26FD9A5F}"/>
              </a:ext>
            </a:extLst>
          </p:cNvPr>
          <p:cNvSpPr/>
          <p:nvPr/>
        </p:nvSpPr>
        <p:spPr>
          <a:xfrm rot="15868688" flipH="1">
            <a:off x="3021614" y="9408951"/>
            <a:ext cx="55705" cy="250587"/>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37">
            <a:extLst>
              <a:ext uri="{FF2B5EF4-FFF2-40B4-BE49-F238E27FC236}">
                <a16:creationId xmlns:a16="http://schemas.microsoft.com/office/drawing/2014/main" id="{5FA19A0D-516E-4DA0-9F34-561A0F56D579}"/>
              </a:ext>
            </a:extLst>
          </p:cNvPr>
          <p:cNvSpPr/>
          <p:nvPr/>
        </p:nvSpPr>
        <p:spPr>
          <a:xfrm>
            <a:off x="4049471" y="8992553"/>
            <a:ext cx="1626635" cy="33766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9">
            <a:extLst>
              <a:ext uri="{FF2B5EF4-FFF2-40B4-BE49-F238E27FC236}">
                <a16:creationId xmlns:a16="http://schemas.microsoft.com/office/drawing/2014/main" id="{7D63F730-1296-4728-8191-42E7541ADC31}"/>
              </a:ext>
            </a:extLst>
          </p:cNvPr>
          <p:cNvSpPr/>
          <p:nvPr/>
        </p:nvSpPr>
        <p:spPr>
          <a:xfrm rot="3754377" flipH="1">
            <a:off x="5012554" y="8372410"/>
            <a:ext cx="158777" cy="752664"/>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226214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17" name="四角形吹き出し 16"/>
          <p:cNvSpPr/>
          <p:nvPr/>
        </p:nvSpPr>
        <p:spPr>
          <a:xfrm>
            <a:off x="2708920" y="232899"/>
            <a:ext cx="2508180"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・下表は県の交付単価です。</a:t>
            </a:r>
            <a:endParaRPr lang="en-US" altLang="ja-JP" sz="1050" dirty="0">
              <a:solidFill>
                <a:srgbClr val="FF0000"/>
              </a:solidFill>
            </a:endParaRPr>
          </a:p>
          <a:p>
            <a:pPr>
              <a:defRPr/>
            </a:pPr>
            <a:r>
              <a:rPr lang="ja-JP" altLang="en-US" sz="1050" dirty="0">
                <a:solidFill>
                  <a:srgbClr val="FF0000"/>
                </a:solidFill>
              </a:rPr>
              <a:t>・市町村において別途交付単価を設定している場合には適宜追加・修正してください。</a:t>
            </a:r>
            <a:endParaRPr lang="en-US" altLang="ja-JP" sz="1050" dirty="0">
              <a:solidFill>
                <a:srgbClr val="FF0000"/>
              </a:solidFill>
            </a:endParaRPr>
          </a:p>
        </p:txBody>
      </p:sp>
      <p:graphicFrame>
        <p:nvGraphicFramePr>
          <p:cNvPr id="18" name="表 17"/>
          <p:cNvGraphicFramePr>
            <a:graphicFrameLocks noGrp="1"/>
          </p:cNvGraphicFramePr>
          <p:nvPr/>
        </p:nvGraphicFramePr>
        <p:xfrm>
          <a:off x="7029400" y="971563"/>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920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600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833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1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000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480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600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500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130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75</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9" name="四角形吹き出し 18"/>
          <p:cNvSpPr/>
          <p:nvPr/>
        </p:nvSpPr>
        <p:spPr>
          <a:xfrm>
            <a:off x="7029400" y="460747"/>
            <a:ext cx="288032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（北海道及び道内市町村向け記述）</a:t>
            </a:r>
            <a:endParaRPr lang="en-US" altLang="ja-JP" sz="1050" dirty="0">
              <a:solidFill>
                <a:srgbClr val="FF0000"/>
              </a:solidFill>
            </a:endParaRPr>
          </a:p>
          <a:p>
            <a:pPr>
              <a:defRPr/>
            </a:pPr>
            <a:r>
              <a:rPr lang="ja-JP" altLang="en-US" sz="1050" dirty="0">
                <a:solidFill>
                  <a:srgbClr val="FF0000"/>
                </a:solidFill>
              </a:rPr>
              <a:t>北海道は下表を使用してください。</a:t>
            </a:r>
            <a:endParaRPr lang="en-US" altLang="ja-JP" sz="1050" dirty="0">
              <a:solidFill>
                <a:srgbClr val="FF0000"/>
              </a:solidFill>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t>P36</a:t>
            </a:r>
            <a:r>
              <a:rPr lang="ja-JP" altLang="en-US" sz="1000" dirty="0"/>
              <a:t>～</a:t>
            </a:r>
            <a:r>
              <a:rPr lang="en-US" altLang="ja-JP" sz="1000" dirty="0"/>
              <a:t>38</a:t>
            </a:r>
            <a:r>
              <a:rPr lang="ja-JP" altLang="en-US" sz="1000" dirty="0"/>
              <a:t>を参照してください。</a:t>
            </a:r>
            <a:endParaRPr kumimoji="1" lang="ja-JP" altLang="en-US" sz="1000" dirty="0"/>
          </a:p>
        </p:txBody>
      </p:sp>
      <p:graphicFrame>
        <p:nvGraphicFramePr>
          <p:cNvPr id="20" name="表 19"/>
          <p:cNvGraphicFramePr>
            <a:graphicFrameLocks noGrp="1"/>
          </p:cNvGraphicFramePr>
          <p:nvPr>
            <p:extLst>
              <p:ext uri="{D42A27DB-BD31-4B8C-83A1-F6EECF244321}">
                <p14:modId xmlns:p14="http://schemas.microsoft.com/office/powerpoint/2010/main" val="2142125930"/>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23"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24"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9202696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図 2">
            <a:extLst>
              <a:ext uri="{FF2B5EF4-FFF2-40B4-BE49-F238E27FC236}">
                <a16:creationId xmlns:a16="http://schemas.microsoft.com/office/drawing/2014/main" id="{04113CC4-C76A-4154-83D0-C6DA7BEDA26B}"/>
              </a:ext>
            </a:extLst>
          </p:cNvPr>
          <p:cNvPicPr>
            <a:picLocks noChangeAspect="1"/>
          </p:cNvPicPr>
          <p:nvPr/>
        </p:nvPicPr>
        <p:blipFill>
          <a:blip r:embed="rId3"/>
          <a:stretch>
            <a:fillRect/>
          </a:stretch>
        </p:blipFill>
        <p:spPr>
          <a:xfrm>
            <a:off x="603661" y="3231064"/>
            <a:ext cx="5670081" cy="1721936"/>
          </a:xfrm>
          <a:prstGeom prst="rect">
            <a:avLst/>
          </a:prstGeom>
        </p:spPr>
      </p:pic>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角丸四角形 5"/>
          <p:cNvSpPr/>
          <p:nvPr/>
        </p:nvSpPr>
        <p:spPr>
          <a:xfrm>
            <a:off x="469885" y="742635"/>
            <a:ext cx="6120000" cy="74772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solidFill>
              <a:schemeClr val="accent1"/>
            </a:solid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u="sng" dirty="0">
                <a:solidFill>
                  <a:schemeClr val="tx1"/>
                </a:solidFill>
                <a:latin typeface="HG丸ｺﾞｼｯｸM-PRO" panose="020F0600000000000000" pitchFamily="50" charset="-128"/>
                <a:ea typeface="HG丸ｺﾞｼｯｸM-PRO" panose="020F0600000000000000" pitchFamily="50" charset="-128"/>
              </a:rPr>
              <a:t>※</a:t>
            </a:r>
            <a:r>
              <a:rPr lang="ja-JP" altLang="en-US" u="sng" dirty="0">
                <a:solidFill>
                  <a:schemeClr val="tx1"/>
                </a:solid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27" name="フリーフォーム 26"/>
          <p:cNvSpPr/>
          <p:nvPr/>
        </p:nvSpPr>
        <p:spPr>
          <a:xfrm rot="16200000" flipH="1" flipV="1">
            <a:off x="280041" y="3363263"/>
            <a:ext cx="438104" cy="14908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584259" y="3218753"/>
            <a:ext cx="5725062" cy="1748221"/>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pic>
        <p:nvPicPr>
          <p:cNvPr id="14" name="図 13">
            <a:extLst>
              <a:ext uri="{FF2B5EF4-FFF2-40B4-BE49-F238E27FC236}">
                <a16:creationId xmlns:a16="http://schemas.microsoft.com/office/drawing/2014/main" id="{EDAFB06E-E5EE-A0B8-B6A1-85131ACD57A7}"/>
              </a:ext>
            </a:extLst>
          </p:cNvPr>
          <p:cNvPicPr>
            <a:picLocks noChangeAspect="1"/>
          </p:cNvPicPr>
          <p:nvPr/>
        </p:nvPicPr>
        <p:blipFill>
          <a:blip r:embed="rId4"/>
          <a:stretch>
            <a:fillRect/>
          </a:stretch>
        </p:blipFill>
        <p:spPr>
          <a:xfrm>
            <a:off x="635759" y="1572993"/>
            <a:ext cx="5355775" cy="707228"/>
          </a:xfrm>
          <a:prstGeom prst="rect">
            <a:avLst/>
          </a:prstGeom>
        </p:spPr>
      </p:pic>
      <p:sp>
        <p:nvSpPr>
          <p:cNvPr id="31" name="テキスト ボックス 30"/>
          <p:cNvSpPr txBox="1">
            <a:spLocks noChangeArrowheads="1"/>
          </p:cNvSpPr>
          <p:nvPr/>
        </p:nvSpPr>
        <p:spPr bwMode="auto">
          <a:xfrm>
            <a:off x="575238" y="6716942"/>
            <a:ext cx="5760000" cy="84638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solidFill>
                  <a:srgbClr val="FF0000"/>
                </a:solidFill>
                <a:latin typeface="HG丸ｺﾞｼｯｸM-PRO" panose="020F0600000000000000" pitchFamily="50" charset="-128"/>
                <a:ea typeface="HG丸ｺﾞｼｯｸM-PRO" panose="020F0600000000000000" pitchFamily="50" charset="-128"/>
              </a:rPr>
              <a:t>・農業生産の継続性及び多面的機能の維持の観点から、農振農用地区域内農地と一体的な取組が必要と認められる農振白地及び市街化区域内の農用地等</a:t>
            </a:r>
          </a:p>
        </p:txBody>
      </p:sp>
    </p:spTree>
    <p:extLst>
      <p:ext uri="{BB962C8B-B14F-4D97-AF65-F5344CB8AC3E}">
        <p14:creationId xmlns:p14="http://schemas.microsoft.com/office/powerpoint/2010/main" val="157157450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3601D6DE-B2B8-AEAD-E525-DD376E0BE8DA}"/>
              </a:ext>
            </a:extLst>
          </p:cNvPr>
          <p:cNvPicPr>
            <a:picLocks noChangeAspect="1"/>
          </p:cNvPicPr>
          <p:nvPr/>
        </p:nvPicPr>
        <p:blipFill>
          <a:blip r:embed="rId3"/>
          <a:stretch>
            <a:fillRect/>
          </a:stretch>
        </p:blipFill>
        <p:spPr>
          <a:xfrm>
            <a:off x="250306" y="2489132"/>
            <a:ext cx="5966381" cy="5539625"/>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13" name="テキスト ボックス 12"/>
          <p:cNvSpPr txBox="1"/>
          <p:nvPr/>
        </p:nvSpPr>
        <p:spPr>
          <a:xfrm>
            <a:off x="1893972" y="230513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63040" y="2480817"/>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a:t>
            </a:r>
            <a:r>
              <a:rPr lang="en-US" altLang="ja-JP" sz="1000" dirty="0"/>
              <a:t>P.32</a:t>
            </a:r>
            <a:r>
              <a:rPr lang="ja-JP" altLang="en-US" sz="1000" dirty="0"/>
              <a:t>を参照）５年間で実施する予定の「地域資源の適切な保全管理のための推進活動」の項目を複数選択する場合などは、実施時期に「○」を記入してください。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3140968" y="2747517"/>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4" name="角丸四角形 28">
            <a:extLst>
              <a:ext uri="{FF2B5EF4-FFF2-40B4-BE49-F238E27FC236}">
                <a16:creationId xmlns:a16="http://schemas.microsoft.com/office/drawing/2014/main" id="{6D5E2D30-F39A-4056-9C8A-CC6F2DFCC5F9}"/>
              </a:ext>
            </a:extLst>
          </p:cNvPr>
          <p:cNvSpPr/>
          <p:nvPr/>
        </p:nvSpPr>
        <p:spPr>
          <a:xfrm>
            <a:off x="1052737" y="3994422"/>
            <a:ext cx="1827264" cy="3513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テキスト ボックス 24">
            <a:extLst>
              <a:ext uri="{FF2B5EF4-FFF2-40B4-BE49-F238E27FC236}">
                <a16:creationId xmlns:a16="http://schemas.microsoft.com/office/drawing/2014/main" id="{AF66C41C-9A03-4D48-A102-4D5B87B288AB}"/>
              </a:ext>
            </a:extLst>
          </p:cNvPr>
          <p:cNvSpPr txBox="1"/>
          <p:nvPr/>
        </p:nvSpPr>
        <p:spPr>
          <a:xfrm>
            <a:off x="3925806" y="4461537"/>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6" name="フリーフォーム 20">
            <a:extLst>
              <a:ext uri="{FF2B5EF4-FFF2-40B4-BE49-F238E27FC236}">
                <a16:creationId xmlns:a16="http://schemas.microsoft.com/office/drawing/2014/main" id="{632E974C-AA44-43EA-9B26-23CACEE2FDED}"/>
              </a:ext>
            </a:extLst>
          </p:cNvPr>
          <p:cNvSpPr/>
          <p:nvPr/>
        </p:nvSpPr>
        <p:spPr>
          <a:xfrm flipV="1">
            <a:off x="2880000" y="4282916"/>
            <a:ext cx="1045806" cy="199147"/>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a:extLst>
              <a:ext uri="{FF2B5EF4-FFF2-40B4-BE49-F238E27FC236}">
                <a16:creationId xmlns:a16="http://schemas.microsoft.com/office/drawing/2014/main" id="{2C00F81A-678D-45D2-A808-7AD51DE26932}"/>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263089710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id="{6A486388-3337-4975-A5B5-FDB02F5F8D56}"/>
              </a:ext>
            </a:extLst>
          </p:cNvPr>
          <p:cNvPicPr>
            <a:picLocks noChangeAspect="1"/>
          </p:cNvPicPr>
          <p:nvPr/>
        </p:nvPicPr>
        <p:blipFill rotWithShape="1">
          <a:blip r:embed="rId3"/>
          <a:srcRect t="1070"/>
          <a:stretch/>
        </p:blipFill>
        <p:spPr>
          <a:xfrm>
            <a:off x="460380" y="4815438"/>
            <a:ext cx="5955164" cy="467122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7" name="角丸四角形 6"/>
          <p:cNvSpPr/>
          <p:nvPr/>
        </p:nvSpPr>
        <p:spPr>
          <a:xfrm>
            <a:off x="432000" y="618757"/>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0" name="テキスト ボックス 9"/>
          <p:cNvSpPr txBox="1"/>
          <p:nvPr/>
        </p:nvSpPr>
        <p:spPr>
          <a:xfrm>
            <a:off x="404665" y="4364414"/>
            <a:ext cx="3986944"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地域資源の適切な保全活動のための推進活動について、様式中の各項目について当てはまるものを選択して「○」を記入します（複数選択可）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sp>
        <p:nvSpPr>
          <p:cNvPr id="14" name="テキスト ボックス 13"/>
          <p:cNvSpPr txBox="1"/>
          <p:nvPr/>
        </p:nvSpPr>
        <p:spPr>
          <a:xfrm>
            <a:off x="3789320" y="9315176"/>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460380" y="3098328"/>
            <a:ext cx="4032448" cy="1166982"/>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22858" y="3384998"/>
            <a:ext cx="3707491" cy="84638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sz="1100"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sz="1100" dirty="0">
                <a:latin typeface="+mn-ea"/>
                <a:ea typeface="+mn-ea"/>
              </a:rPr>
              <a:t>P.69</a:t>
            </a:r>
            <a:r>
              <a:rPr lang="ja-JP" altLang="en-US" sz="1100" dirty="0">
                <a:latin typeface="+mn-ea"/>
                <a:ea typeface="+mn-ea"/>
              </a:rPr>
              <a:t>～</a:t>
            </a:r>
            <a:r>
              <a:rPr lang="en-US" altLang="ja-JP" sz="1100" dirty="0">
                <a:latin typeface="+mn-ea"/>
                <a:ea typeface="+mn-ea"/>
              </a:rPr>
              <a:t>76</a:t>
            </a:r>
            <a:r>
              <a:rPr lang="ja-JP" altLang="en-US" sz="1100" dirty="0">
                <a:latin typeface="+mn-ea"/>
                <a:ea typeface="+mn-ea"/>
              </a:rPr>
              <a:t>参照）</a:t>
            </a:r>
            <a:endParaRPr lang="en-US" altLang="ja-JP" sz="1100" dirty="0">
              <a:latin typeface="+mn-ea"/>
              <a:ea typeface="+mn-ea"/>
            </a:endParaRPr>
          </a:p>
        </p:txBody>
      </p:sp>
      <p:sp>
        <p:nvSpPr>
          <p:cNvPr id="19" name="角丸四角形 18"/>
          <p:cNvSpPr/>
          <p:nvPr/>
        </p:nvSpPr>
        <p:spPr>
          <a:xfrm>
            <a:off x="557702" y="3175097"/>
            <a:ext cx="2799292" cy="1692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sz="1100" u="sng" dirty="0">
                <a:solidFill>
                  <a:schemeClr val="tx1"/>
                </a:solidFill>
                <a:latin typeface="+mn-ea"/>
              </a:rPr>
              <a:t>※</a:t>
            </a:r>
            <a:r>
              <a:rPr lang="ja-JP" altLang="en-US" sz="1100"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j-ea"/>
                <a:ea typeface="+mj-ea"/>
              </a:rPr>
              <a:t>P.77</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4" name="図 3">
            <a:extLst>
              <a:ext uri="{FF2B5EF4-FFF2-40B4-BE49-F238E27FC236}">
                <a16:creationId xmlns:a16="http://schemas.microsoft.com/office/drawing/2014/main" id="{1E7C2C5A-CB89-43A2-BB8A-1B0C957FA11A}"/>
              </a:ext>
            </a:extLst>
          </p:cNvPr>
          <p:cNvPicPr>
            <a:picLocks noChangeAspect="1"/>
          </p:cNvPicPr>
          <p:nvPr/>
        </p:nvPicPr>
        <p:blipFill>
          <a:blip r:embed="rId4"/>
          <a:stretch>
            <a:fillRect/>
          </a:stretch>
        </p:blipFill>
        <p:spPr>
          <a:xfrm>
            <a:off x="4533827" y="2994164"/>
            <a:ext cx="2115495" cy="1432684"/>
          </a:xfrm>
          <a:prstGeom prst="rect">
            <a:avLst/>
          </a:prstGeom>
        </p:spPr>
      </p:pic>
      <p:sp>
        <p:nvSpPr>
          <p:cNvPr id="8" name="テキスト ボックス 4">
            <a:extLst>
              <a:ext uri="{FF2B5EF4-FFF2-40B4-BE49-F238E27FC236}">
                <a16:creationId xmlns:a16="http://schemas.microsoft.com/office/drawing/2014/main" id="{717B2B76-17C9-80D2-2C0F-5498A7672632}"/>
              </a:ext>
            </a:extLst>
          </p:cNvPr>
          <p:cNvSpPr txBox="1">
            <a:spLocks noChangeArrowheads="1"/>
          </p:cNvSpPr>
          <p:nvPr/>
        </p:nvSpPr>
        <p:spPr bwMode="auto">
          <a:xfrm>
            <a:off x="557702" y="914661"/>
            <a:ext cx="5832000" cy="2354491"/>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sz="1100" baseline="300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」をとりまとめる必要があります。</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ja-JP" sz="1100" dirty="0">
                <a:latin typeface="HG丸ｺﾞｼｯｸM-PRO" panose="020F0600000000000000" pitchFamily="50" charset="-128"/>
                <a:ea typeface="HG丸ｺﾞｼｯｸM-PRO" panose="020F0600000000000000" pitchFamily="50" charset="-128"/>
              </a:rPr>
              <a:t>農業経営基盤強化促進法第</a:t>
            </a:r>
            <a:r>
              <a:rPr lang="en-US" altLang="ja-JP" sz="1100" dirty="0">
                <a:latin typeface="HG丸ｺﾞｼｯｸM-PRO" panose="020F0600000000000000" pitchFamily="50" charset="-128"/>
                <a:ea typeface="HG丸ｺﾞｼｯｸM-PRO" panose="020F0600000000000000" pitchFamily="50" charset="-128"/>
              </a:rPr>
              <a:t>19</a:t>
            </a:r>
            <a:r>
              <a:rPr lang="ja-JP" altLang="ja-JP" sz="1100" dirty="0">
                <a:latin typeface="HG丸ｺﾞｼｯｸM-PRO" panose="020F0600000000000000" pitchFamily="50" charset="-128"/>
                <a:ea typeface="HG丸ｺﾞｼｯｸM-PRO" panose="020F0600000000000000" pitchFamily="50" charset="-128"/>
              </a:rPr>
              <a:t>条第１項に定める地域計画において、別記１－４の第４の２に定める地域資源保全管理構想に準ずる内容が含まれる場合は、地域資源保全管理構想を作成したとみなすことができ</a:t>
            </a:r>
            <a:r>
              <a:rPr lang="ja-JP" altLang="en-US" sz="1100" dirty="0">
                <a:latin typeface="HG丸ｺﾞｼｯｸM-PRO" panose="020F0600000000000000" pitchFamily="50" charset="-128"/>
                <a:ea typeface="HG丸ｺﾞｼｯｸM-PRO" panose="020F0600000000000000" pitchFamily="50" charset="-128"/>
              </a:rPr>
              <a:t>ます</a:t>
            </a:r>
            <a:r>
              <a:rPr lang="ja-JP" altLang="ja-JP" sz="11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（令和５年度改正）</a:t>
            </a:r>
            <a:endParaRPr lang="ja-JP" altLang="ja-JP" sz="1100" dirty="0">
              <a:latin typeface="HG丸ｺﾞｼｯｸM-PRO" panose="020F0600000000000000" pitchFamily="50" charset="-128"/>
              <a:ea typeface="HG丸ｺﾞｼｯｸM-PRO" panose="020F0600000000000000" pitchFamily="50" charset="-128"/>
            </a:endParaRPr>
          </a:p>
          <a:p>
            <a:pPr indent="144000"/>
            <a:endParaRPr lang="ja-JP" altLang="en-US" dirty="0">
              <a:latin typeface="HG丸ｺﾞｼｯｸM-PRO" panose="020F0600000000000000" pitchFamily="50" charset="-128"/>
              <a:ea typeface="HG丸ｺﾞｼｯｸM-PRO" panose="020F0600000000000000" pitchFamily="50" charset="-128"/>
            </a:endParaRPr>
          </a:p>
        </p:txBody>
      </p:sp>
    </p:spTree>
    <p:extLst>
      <p:ext uri="{BB962C8B-B14F-4D97-AF65-F5344CB8AC3E}">
        <p14:creationId xmlns:p14="http://schemas.microsoft.com/office/powerpoint/2010/main" val="24612320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B564D5FE-AF40-4FA7-B2DD-668BD51F04C5}"/>
              </a:ext>
            </a:extLst>
          </p:cNvPr>
          <p:cNvPicPr>
            <a:picLocks noChangeAspect="1"/>
          </p:cNvPicPr>
          <p:nvPr/>
        </p:nvPicPr>
        <p:blipFill>
          <a:blip r:embed="rId3"/>
          <a:stretch>
            <a:fillRect/>
          </a:stretch>
        </p:blipFill>
        <p:spPr>
          <a:xfrm>
            <a:off x="760133" y="3536376"/>
            <a:ext cx="5211480" cy="6056959"/>
          </a:xfrm>
          <a:prstGeom prst="rect">
            <a:avLst/>
          </a:prstGeom>
        </p:spPr>
      </p:pic>
      <p:pic>
        <p:nvPicPr>
          <p:cNvPr id="3" name="図 2">
            <a:extLst>
              <a:ext uri="{FF2B5EF4-FFF2-40B4-BE49-F238E27FC236}">
                <a16:creationId xmlns:a16="http://schemas.microsoft.com/office/drawing/2014/main" id="{A1E384DC-282C-447D-A7E2-A20AF9227A9A}"/>
              </a:ext>
            </a:extLst>
          </p:cNvPr>
          <p:cNvPicPr>
            <a:picLocks noChangeAspect="1"/>
          </p:cNvPicPr>
          <p:nvPr/>
        </p:nvPicPr>
        <p:blipFill>
          <a:blip r:embed="rId4"/>
          <a:stretch>
            <a:fillRect/>
          </a:stretch>
        </p:blipFill>
        <p:spPr>
          <a:xfrm>
            <a:off x="7082564" y="3124131"/>
            <a:ext cx="5237378" cy="6119678"/>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07749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P.79</a:t>
            </a:r>
            <a:r>
              <a:rPr lang="ja-JP" altLang="en-US" dirty="0">
                <a:latin typeface="HG丸ｺﾞｼｯｸM-PRO" panose="020F0600000000000000" pitchFamily="50" charset="-128"/>
                <a:ea typeface="HG丸ｺﾞｼｯｸM-PRO" panose="020F0600000000000000" pitchFamily="50" charset="-128"/>
              </a:rPr>
              <a:t>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1124744" y="4792241"/>
            <a:ext cx="2520280"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670656" y="665398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98222" y="8085270"/>
            <a:ext cx="1759331" cy="121811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09973" y="811392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P.79</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68272" y="9028077"/>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96556" y="8919370"/>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283761" y="3475846"/>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124744" y="6841784"/>
            <a:ext cx="2520723"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6133606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id="{FB0501AE-FDE1-4B26-8F11-06DF55BA3546}"/>
              </a:ext>
            </a:extLst>
          </p:cNvPr>
          <p:cNvPicPr>
            <a:picLocks noChangeAspect="1"/>
          </p:cNvPicPr>
          <p:nvPr/>
        </p:nvPicPr>
        <p:blipFill>
          <a:blip r:embed="rId3"/>
          <a:stretch>
            <a:fillRect/>
          </a:stretch>
        </p:blipFill>
        <p:spPr>
          <a:xfrm>
            <a:off x="894059" y="367788"/>
            <a:ext cx="4995106" cy="3733045"/>
          </a:xfrm>
          <a:prstGeom prst="rect">
            <a:avLst/>
          </a:prstGeom>
        </p:spPr>
      </p:pic>
      <p:pic>
        <p:nvPicPr>
          <p:cNvPr id="6" name="図 5">
            <a:extLst>
              <a:ext uri="{FF2B5EF4-FFF2-40B4-BE49-F238E27FC236}">
                <a16:creationId xmlns:a16="http://schemas.microsoft.com/office/drawing/2014/main" id="{666AFB76-F572-4B86-95F8-B1FDD63ED78C}"/>
              </a:ext>
            </a:extLst>
          </p:cNvPr>
          <p:cNvPicPr>
            <a:picLocks noChangeAspect="1"/>
          </p:cNvPicPr>
          <p:nvPr/>
        </p:nvPicPr>
        <p:blipFill>
          <a:blip r:embed="rId4"/>
          <a:stretch>
            <a:fillRect/>
          </a:stretch>
        </p:blipFill>
        <p:spPr>
          <a:xfrm>
            <a:off x="7378553" y="758180"/>
            <a:ext cx="4093073" cy="2970684"/>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7127" y="6825207"/>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a:extLst>
              <a:ext uri="{FF2B5EF4-FFF2-40B4-BE49-F238E27FC236}">
                <a16:creationId xmlns:a16="http://schemas.microsoft.com/office/drawing/2014/main" id="{813073C0-2A57-4F0F-90F9-F97D44AE0933}"/>
              </a:ext>
            </a:extLst>
          </p:cNvPr>
          <p:cNvPicPr>
            <a:picLocks noChangeAspect="1"/>
          </p:cNvPicPr>
          <p:nvPr/>
        </p:nvPicPr>
        <p:blipFill>
          <a:blip r:embed="rId5"/>
          <a:stretch>
            <a:fillRect/>
          </a:stretch>
        </p:blipFill>
        <p:spPr>
          <a:xfrm>
            <a:off x="1074538" y="6919672"/>
            <a:ext cx="4573559" cy="2799580"/>
          </a:xfrm>
          <a:prstGeom prst="rect">
            <a:avLst/>
          </a:prstGeom>
        </p:spPr>
      </p:pic>
      <p:sp>
        <p:nvSpPr>
          <p:cNvPr id="33" name="角丸四角形 32"/>
          <p:cNvSpPr/>
          <p:nvPr/>
        </p:nvSpPr>
        <p:spPr>
          <a:xfrm>
            <a:off x="468000" y="4201864"/>
            <a:ext cx="6120000" cy="2623344"/>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a:t>
            </a:r>
            <a:r>
              <a:rPr lang="ja-JP" altLang="en-US" u="sng" dirty="0">
                <a:solidFill>
                  <a:srgbClr val="FF0000"/>
                </a:solidFill>
                <a:latin typeface="HG丸ｺﾞｼｯｸM-PRO" pitchFamily="50" charset="-128"/>
                <a:ea typeface="HG丸ｺﾞｼｯｸM-PRO" pitchFamily="50" charset="-128"/>
              </a:rPr>
              <a:t>県</a:t>
            </a:r>
            <a:r>
              <a:rPr lang="ja-JP" altLang="en-US" u="sng" dirty="0">
                <a:latin typeface="HG丸ｺﾞｼｯｸM-PRO" pitchFamily="50" charset="-128"/>
                <a:ea typeface="HG丸ｺﾞｼｯｸM-PRO" pitchFamily="50" charset="-128"/>
              </a:rPr>
              <a:t>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865627" y="9350474"/>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340768" y="9278466"/>
            <a:ext cx="524858" cy="259873"/>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7"/>
            <a:ext cx="537153" cy="638273"/>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P.80</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468334" y="984987"/>
            <a:ext cx="1528618" cy="58876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3096344" y="1306881"/>
            <a:ext cx="264974" cy="5745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654000" y="377700"/>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996952" y="457750"/>
            <a:ext cx="648175" cy="7641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4005064" y="7257256"/>
            <a:ext cx="2712823"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latin typeface="ＭＳ Ｐゴシック"/>
                <a:ea typeface="ＭＳ Ｐゴシック"/>
              </a:rPr>
              <a:t>P.25</a:t>
            </a:r>
            <a:r>
              <a:rPr lang="ja-JP" altLang="en-US" sz="1000" dirty="0">
                <a:latin typeface="ＭＳ Ｐゴシック"/>
                <a:ea typeface="ＭＳ Ｐゴシック"/>
              </a:rPr>
              <a:t>の</a:t>
            </a:r>
            <a:r>
              <a:rPr lang="en-US" altLang="ja-JP" sz="1000" dirty="0">
                <a:latin typeface="ＭＳ Ｐゴシック"/>
                <a:ea typeface="ＭＳ Ｐゴシック"/>
              </a:rPr>
              <a:t>Ⅰ</a:t>
            </a:r>
            <a:r>
              <a:rPr lang="ja-JP" altLang="en-US" sz="1000" dirty="0">
                <a:solidFill>
                  <a:srgbClr val="000000"/>
                </a:solidFill>
                <a:latin typeface="ＭＳ Ｐゴシック"/>
                <a:ea typeface="ＭＳ Ｐゴシック"/>
              </a:rPr>
              <a:t>の２「実施区域内の農用地、施設」の値の内数です。数字は小数点以下２桁まで記入します。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3859442" y="8802404"/>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3752850" y="8775265"/>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445941" y="1026041"/>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P.79</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476949" y="1918953"/>
            <a:ext cx="1439958" cy="207122"/>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フリーフォーム 46"/>
          <p:cNvSpPr/>
          <p:nvPr/>
        </p:nvSpPr>
        <p:spPr>
          <a:xfrm rot="5400000" flipH="1" flipV="1">
            <a:off x="1244215" y="1993395"/>
            <a:ext cx="189274" cy="25896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 name="カギ線コネクタ 6"/>
          <p:cNvCxnSpPr>
            <a:cxnSpLocks/>
            <a:stCxn id="34" idx="1"/>
          </p:cNvCxnSpPr>
          <p:nvPr/>
        </p:nvCxnSpPr>
        <p:spPr>
          <a:xfrm rot="10800000" flipV="1">
            <a:off x="1209370" y="1279370"/>
            <a:ext cx="258964" cy="1361252"/>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888167" y="3770357"/>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1" name="フリーフォーム 50"/>
          <p:cNvSpPr/>
          <p:nvPr/>
        </p:nvSpPr>
        <p:spPr>
          <a:xfrm rot="16200000" flipH="1">
            <a:off x="3542145" y="2623257"/>
            <a:ext cx="98592" cy="1953977"/>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p:nvSpPr>
        <p:spPr>
          <a:xfrm flipH="1">
            <a:off x="2038931" y="3231465"/>
            <a:ext cx="253499" cy="49739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988840" y="2995372"/>
            <a:ext cx="322732" cy="77444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3205618" y="1707004"/>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3027027" y="159904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8" name="フリーフォーム 57"/>
          <p:cNvSpPr/>
          <p:nvPr/>
        </p:nvSpPr>
        <p:spPr>
          <a:xfrm flipV="1">
            <a:off x="3000445" y="2029136"/>
            <a:ext cx="331141" cy="48458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049968" y="2640623"/>
            <a:ext cx="4683288" cy="1008919"/>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p:nvSpPr>
        <p:spPr>
          <a:xfrm>
            <a:off x="3331586" y="2355862"/>
            <a:ext cx="3496638"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を毎年度実施してください。ただし、農業地域類型区分の「中間農業地域」または、「山間農業地域」、地域振興立法８法地域においては毎年度必須ではありません。</a:t>
            </a:r>
            <a:endParaRPr lang="en-US" altLang="ja-JP" sz="900" dirty="0">
              <a:solidFill>
                <a:srgbClr val="000000"/>
              </a:solidFill>
              <a:latin typeface="+mj-ea"/>
              <a:ea typeface="+mj-ea"/>
            </a:endParaRPr>
          </a:p>
        </p:txBody>
      </p:sp>
      <p:sp>
        <p:nvSpPr>
          <p:cNvPr id="50" name="テキスト ボックス 49"/>
          <p:cNvSpPr txBox="1"/>
          <p:nvPr/>
        </p:nvSpPr>
        <p:spPr>
          <a:xfrm>
            <a:off x="4568428" y="3252411"/>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Tree>
    <p:extLst>
      <p:ext uri="{BB962C8B-B14F-4D97-AF65-F5344CB8AC3E}">
        <p14:creationId xmlns:p14="http://schemas.microsoft.com/office/powerpoint/2010/main" val="312891196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C8AC4292-D74B-4669-5E8B-CA381FD837E4}"/>
              </a:ext>
            </a:extLst>
          </p:cNvPr>
          <p:cNvPicPr>
            <a:picLocks noChangeAspect="1"/>
          </p:cNvPicPr>
          <p:nvPr/>
        </p:nvPicPr>
        <p:blipFill>
          <a:blip r:embed="rId2"/>
          <a:stretch>
            <a:fillRect/>
          </a:stretch>
        </p:blipFill>
        <p:spPr>
          <a:xfrm>
            <a:off x="538326" y="6805255"/>
            <a:ext cx="6012000" cy="2876480"/>
          </a:xfrm>
          <a:prstGeom prst="rect">
            <a:avLst/>
          </a:prstGeom>
        </p:spPr>
      </p:pic>
      <p:pic>
        <p:nvPicPr>
          <p:cNvPr id="7"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a:extLst>
              <a:ext uri="{FF2B5EF4-FFF2-40B4-BE49-F238E27FC236}">
                <a16:creationId xmlns:a16="http://schemas.microsoft.com/office/drawing/2014/main" id="{69A3403D-24C9-FE8D-5A71-7DCB78017958}"/>
              </a:ext>
            </a:extLst>
          </p:cNvPr>
          <p:cNvPicPr>
            <a:picLocks noChangeAspect="1"/>
          </p:cNvPicPr>
          <p:nvPr/>
        </p:nvPicPr>
        <p:blipFill>
          <a:blip r:embed="rId4"/>
          <a:stretch>
            <a:fillRect/>
          </a:stretch>
        </p:blipFill>
        <p:spPr>
          <a:xfrm>
            <a:off x="675123" y="431740"/>
            <a:ext cx="5615312" cy="2788956"/>
          </a:xfrm>
          <a:prstGeom prst="rect">
            <a:avLst/>
          </a:prstGeom>
        </p:spPr>
      </p:pic>
      <p:pic>
        <p:nvPicPr>
          <p:cNvPr id="16"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44123"/>
          <a:stretch/>
        </p:blipFill>
        <p:spPr bwMode="auto">
          <a:xfrm>
            <a:off x="621344" y="3187636"/>
            <a:ext cx="5904000" cy="342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4072468" y="314176"/>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角丸四角形 127"/>
          <p:cNvSpPr/>
          <p:nvPr/>
        </p:nvSpPr>
        <p:spPr>
          <a:xfrm>
            <a:off x="4150838" y="7566006"/>
            <a:ext cx="2374506" cy="1172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9" name="テキスト ボックス 128"/>
          <p:cNvSpPr txBox="1"/>
          <p:nvPr/>
        </p:nvSpPr>
        <p:spPr>
          <a:xfrm>
            <a:off x="3644704" y="9129464"/>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
        <p:nvSpPr>
          <p:cNvPr id="130" name="フリーフォーム 129"/>
          <p:cNvSpPr/>
          <p:nvPr/>
        </p:nvSpPr>
        <p:spPr>
          <a:xfrm rot="10800000" flipV="1">
            <a:off x="3987350" y="8685361"/>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278" name="図 4277"/>
          <p:cNvPicPr>
            <a:picLocks noChangeAspect="1"/>
          </p:cNvPicPr>
          <p:nvPr/>
        </p:nvPicPr>
        <p:blipFill>
          <a:blip r:embed="rId6"/>
          <a:stretch>
            <a:fillRect/>
          </a:stretch>
        </p:blipFill>
        <p:spPr>
          <a:xfrm rot="5400000">
            <a:off x="1960346" y="3166350"/>
            <a:ext cx="2994371" cy="3831368"/>
          </a:xfrm>
          <a:prstGeom prst="rect">
            <a:avLst/>
          </a:prstGeom>
        </p:spPr>
      </p:pic>
      <p:pic>
        <p:nvPicPr>
          <p:cNvPr id="4279" name="図 4278"/>
          <p:cNvPicPr>
            <a:picLocks noChangeAspect="1"/>
          </p:cNvPicPr>
          <p:nvPr/>
        </p:nvPicPr>
        <p:blipFill>
          <a:blip r:embed="rId7"/>
          <a:stretch>
            <a:fillRect/>
          </a:stretch>
        </p:blipFill>
        <p:spPr>
          <a:xfrm rot="5400000">
            <a:off x="1581798" y="5234014"/>
            <a:ext cx="582276" cy="1136048"/>
          </a:xfrm>
          <a:prstGeom prst="rect">
            <a:avLst/>
          </a:prstGeom>
        </p:spPr>
      </p:pic>
      <p:pic>
        <p:nvPicPr>
          <p:cNvPr id="4745" name="図 4744"/>
          <p:cNvPicPr>
            <a:picLocks noChangeAspect="1"/>
          </p:cNvPicPr>
          <p:nvPr/>
        </p:nvPicPr>
        <p:blipFill>
          <a:blip r:embed="rId8"/>
          <a:stretch>
            <a:fillRect/>
          </a:stretch>
        </p:blipFill>
        <p:spPr>
          <a:xfrm>
            <a:off x="607368" y="3379787"/>
            <a:ext cx="3572566" cy="176799"/>
          </a:xfrm>
          <a:prstGeom prst="rect">
            <a:avLst/>
          </a:prstGeom>
          <a:solidFill>
            <a:schemeClr val="bg1"/>
          </a:solidFill>
        </p:spPr>
      </p:pic>
      <p:pic>
        <p:nvPicPr>
          <p:cNvPr id="4746" name="図 4745"/>
          <p:cNvPicPr>
            <a:picLocks noChangeAspect="1"/>
          </p:cNvPicPr>
          <p:nvPr/>
        </p:nvPicPr>
        <p:blipFill>
          <a:blip r:embed="rId9"/>
          <a:stretch>
            <a:fillRect/>
          </a:stretch>
        </p:blipFill>
        <p:spPr>
          <a:xfrm>
            <a:off x="591296" y="3236596"/>
            <a:ext cx="883997" cy="176799"/>
          </a:xfrm>
          <a:prstGeom prst="rect">
            <a:avLst/>
          </a:prstGeom>
          <a:solidFill>
            <a:schemeClr val="bg1"/>
          </a:solidFill>
        </p:spPr>
      </p:pic>
      <p:sp>
        <p:nvSpPr>
          <p:cNvPr id="4" name="テキスト ボックス 3">
            <a:extLst>
              <a:ext uri="{FF2B5EF4-FFF2-40B4-BE49-F238E27FC236}">
                <a16:creationId xmlns:a16="http://schemas.microsoft.com/office/drawing/2014/main" id="{5F0190A2-685D-754D-FBAB-85BE8CB44258}"/>
              </a:ext>
            </a:extLst>
          </p:cNvPr>
          <p:cNvSpPr txBox="1"/>
          <p:nvPr/>
        </p:nvSpPr>
        <p:spPr>
          <a:xfrm>
            <a:off x="3515237" y="6709636"/>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・これは加算措置の「多面的機能の増進に向けた活動への支援」に取り組む場合の記入例です。取り組む加算措置に応じて様式を記入して活動計画書に添付してください。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Tree>
    <p:extLst>
      <p:ext uri="{BB962C8B-B14F-4D97-AF65-F5344CB8AC3E}">
        <p14:creationId xmlns:p14="http://schemas.microsoft.com/office/powerpoint/2010/main" val="38937092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416496"/>
            <a:ext cx="6858000" cy="6604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37" name="角丸四角形 36"/>
          <p:cNvSpPr/>
          <p:nvPr/>
        </p:nvSpPr>
        <p:spPr>
          <a:xfrm>
            <a:off x="360000" y="1171878"/>
            <a:ext cx="2040066"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p>
            <a:pPr>
              <a:defRPr/>
            </a:pPr>
            <a:r>
              <a:rPr lang="ja-JP" altLang="en-US" sz="1800" dirty="0">
                <a:solidFill>
                  <a:sysClr val="windowText" lastClr="000000"/>
                </a:solidFill>
              </a:rPr>
              <a:t>１．交付金の構成</a:t>
            </a:r>
            <a:endParaRPr lang="ja-JP" altLang="en-US" sz="1800" dirty="0">
              <a:solidFill>
                <a:sysClr val="windowText" lastClr="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1</a:t>
            </a:r>
          </a:p>
        </p:txBody>
      </p:sp>
      <p:sp>
        <p:nvSpPr>
          <p:cNvPr id="33" name="四角形吹き出し 32"/>
          <p:cNvSpPr/>
          <p:nvPr/>
        </p:nvSpPr>
        <p:spPr>
          <a:xfrm>
            <a:off x="4437112" y="151304"/>
            <a:ext cx="2358654"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sp>
        <p:nvSpPr>
          <p:cNvPr id="43" name="角丸四角形 42"/>
          <p:cNvSpPr/>
          <p:nvPr/>
        </p:nvSpPr>
        <p:spPr>
          <a:xfrm>
            <a:off x="360000" y="1714861"/>
            <a:ext cx="6120000" cy="8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6" name="テキスト ボックス 4"/>
          <p:cNvSpPr txBox="1">
            <a:spLocks noChangeArrowheads="1"/>
          </p:cNvSpPr>
          <p:nvPr/>
        </p:nvSpPr>
        <p:spPr bwMode="auto">
          <a:xfrm>
            <a:off x="576000" y="1857817"/>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
        <p:nvSpPr>
          <p:cNvPr id="47" name="角丸四角形 46"/>
          <p:cNvSpPr/>
          <p:nvPr/>
        </p:nvSpPr>
        <p:spPr>
          <a:xfrm>
            <a:off x="1623868" y="4838601"/>
            <a:ext cx="4968000" cy="4218855"/>
          </a:xfrm>
          <a:prstGeom prst="roundRect">
            <a:avLst>
              <a:gd name="adj" fmla="val 3274"/>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1623868" y="2905493"/>
            <a:ext cx="4968000" cy="1818783"/>
          </a:xfrm>
          <a:prstGeom prst="roundRect">
            <a:avLst>
              <a:gd name="adj" fmla="val 100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 name="カギ線コネクタ 49"/>
          <p:cNvCxnSpPr>
            <a:stCxn id="47" idx="1"/>
            <a:endCxn id="67" idx="3"/>
          </p:cNvCxnSpPr>
          <p:nvPr/>
        </p:nvCxnSpPr>
        <p:spPr>
          <a:xfrm rot="10800000">
            <a:off x="1381572" y="5552343"/>
            <a:ext cx="242296" cy="1395687"/>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カギ線コネクタ 52"/>
          <p:cNvCxnSpPr/>
          <p:nvPr/>
        </p:nvCxnSpPr>
        <p:spPr>
          <a:xfrm rot="16200000" flipH="1">
            <a:off x="1716656" y="6050733"/>
            <a:ext cx="743238" cy="198869"/>
          </a:xfrm>
          <a:prstGeom prst="bentConnector3">
            <a:avLst>
              <a:gd name="adj1" fmla="val 9966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カギ線コネクタ 53"/>
          <p:cNvCxnSpPr>
            <a:endCxn id="64" idx="1"/>
          </p:cNvCxnSpPr>
          <p:nvPr/>
        </p:nvCxnSpPr>
        <p:spPr>
          <a:xfrm rot="16200000" flipH="1">
            <a:off x="586881" y="6588823"/>
            <a:ext cx="2660022" cy="143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カギ線コネクタ 55"/>
          <p:cNvCxnSpPr>
            <a:endCxn id="66" idx="1"/>
          </p:cNvCxnSpPr>
          <p:nvPr/>
        </p:nvCxnSpPr>
        <p:spPr>
          <a:xfrm rot="16200000" flipH="1">
            <a:off x="584526" y="7230313"/>
            <a:ext cx="2664728" cy="14389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カギ線コネクタ 56"/>
          <p:cNvCxnSpPr>
            <a:stCxn id="65" idx="1"/>
          </p:cNvCxnSpPr>
          <p:nvPr/>
        </p:nvCxnSpPr>
        <p:spPr>
          <a:xfrm rot="10800000">
            <a:off x="1844945" y="5494209"/>
            <a:ext cx="143894" cy="16813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角丸四角形 57"/>
          <p:cNvSpPr/>
          <p:nvPr/>
        </p:nvSpPr>
        <p:spPr>
          <a:xfrm>
            <a:off x="1735878" y="3027153"/>
            <a:ext cx="2269186" cy="38850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mj-ea"/>
                <a:ea typeface="+mj-ea"/>
              </a:rPr>
              <a:t>農地維持支払交付金</a:t>
            </a:r>
            <a:endParaRPr kumimoji="1" lang="ja-JP" altLang="en-US" dirty="0">
              <a:solidFill>
                <a:schemeClr val="tx1"/>
              </a:solidFill>
            </a:endParaRPr>
          </a:p>
        </p:txBody>
      </p:sp>
      <p:sp>
        <p:nvSpPr>
          <p:cNvPr id="59" name="角丸四角形 58"/>
          <p:cNvSpPr/>
          <p:nvPr/>
        </p:nvSpPr>
        <p:spPr>
          <a:xfrm>
            <a:off x="2000751" y="3516134"/>
            <a:ext cx="4308568"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（１）地域資源の基礎的な保全活動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（水路の草刈り・泥上げ、農道の路面維持など）</a:t>
            </a:r>
            <a:endParaRPr lang="en-US" altLang="ja-JP" sz="1400" dirty="0">
              <a:solidFill>
                <a:schemeClr val="tx1"/>
              </a:solidFill>
              <a:latin typeface="ＭＳ Ｐ明朝" charset="-128"/>
              <a:ea typeface="ＭＳ Ｐ明朝" charset="-128"/>
            </a:endParaRPr>
          </a:p>
        </p:txBody>
      </p:sp>
      <p:cxnSp>
        <p:nvCxnSpPr>
          <p:cNvPr id="60" name="カギ線コネクタ 59"/>
          <p:cNvCxnSpPr>
            <a:stCxn id="59" idx="1"/>
          </p:cNvCxnSpPr>
          <p:nvPr/>
        </p:nvCxnSpPr>
        <p:spPr>
          <a:xfrm rot="10800000">
            <a:off x="1916893" y="3415659"/>
            <a:ext cx="83858" cy="340762"/>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角丸四角形 60"/>
          <p:cNvSpPr/>
          <p:nvPr/>
        </p:nvSpPr>
        <p:spPr>
          <a:xfrm>
            <a:off x="1735878" y="4982618"/>
            <a:ext cx="2269186" cy="34814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ＭＳ Ｐゴシック" panose="020B0600070205080204" pitchFamily="50" charset="-128"/>
              </a:rPr>
              <a:t>資源向上支払交付金</a:t>
            </a:r>
            <a:endParaRPr lang="en-US" altLang="ja-JP" sz="1400" dirty="0">
              <a:solidFill>
                <a:schemeClr val="tx1"/>
              </a:solidFill>
              <a:latin typeface="ＭＳ Ｐゴシック" panose="020B0600070205080204" pitchFamily="50" charset="-128"/>
            </a:endParaRPr>
          </a:p>
        </p:txBody>
      </p:sp>
      <p:sp>
        <p:nvSpPr>
          <p:cNvPr id="63" name="角丸四角形 62"/>
          <p:cNvSpPr/>
          <p:nvPr/>
        </p:nvSpPr>
        <p:spPr>
          <a:xfrm>
            <a:off x="2200412" y="5948344"/>
            <a:ext cx="4108907" cy="162656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mn-ea"/>
              </a:rPr>
              <a:t>①施設の軽微な補修</a:t>
            </a:r>
            <a:endParaRPr lang="en-US" altLang="ja-JP" sz="1400" dirty="0">
              <a:solidFill>
                <a:schemeClr val="tx1"/>
              </a:solidFill>
              <a:latin typeface="+mn-ea"/>
            </a:endParaRPr>
          </a:p>
          <a:p>
            <a:pPr marL="142875" indent="-142875"/>
            <a:r>
              <a:rPr lang="ja-JP" altLang="en-US" sz="1400" dirty="0">
                <a:solidFill>
                  <a:schemeClr val="tx1"/>
                </a:solidFill>
                <a:latin typeface="+mn-ea"/>
              </a:rPr>
              <a:t>（水路、農道、ため池の軽微な補修など）</a:t>
            </a:r>
            <a:endParaRPr lang="en-US" altLang="ja-JP" sz="1400" dirty="0">
              <a:solidFill>
                <a:schemeClr val="tx1"/>
              </a:solidFill>
              <a:latin typeface="+mn-ea"/>
            </a:endParaRPr>
          </a:p>
          <a:p>
            <a:pPr marL="142875" lvl="0" indent="-142875"/>
            <a:r>
              <a:rPr lang="ja-JP" altLang="en-US" sz="1400" dirty="0">
                <a:solidFill>
                  <a:schemeClr val="tx1"/>
                </a:solidFill>
                <a:latin typeface="+mn-ea"/>
              </a:rPr>
              <a:t>②農村環境保全活動</a:t>
            </a:r>
            <a:endParaRPr lang="en-US" altLang="ja-JP" sz="1400" dirty="0">
              <a:solidFill>
                <a:schemeClr val="tx1"/>
              </a:solidFill>
              <a:latin typeface="+mn-ea"/>
            </a:endParaRPr>
          </a:p>
          <a:p>
            <a:pPr marL="142875" lvl="0" indent="-142875"/>
            <a:r>
              <a:rPr lang="ja-JP" altLang="en-US" sz="1400" dirty="0">
                <a:solidFill>
                  <a:schemeClr val="tx1"/>
                </a:solidFill>
                <a:latin typeface="+mn-ea"/>
              </a:rPr>
              <a:t>（水質調査、外来種の駆除など）</a:t>
            </a:r>
            <a:endParaRPr lang="en-US" altLang="ja-JP" sz="1400" dirty="0">
              <a:solidFill>
                <a:schemeClr val="tx1"/>
              </a:solidFill>
              <a:latin typeface="+mn-ea"/>
            </a:endParaRPr>
          </a:p>
          <a:p>
            <a:pPr marL="142875" indent="-142875"/>
            <a:r>
              <a:rPr lang="ja-JP" altLang="en-US" sz="1400" dirty="0">
                <a:solidFill>
                  <a:schemeClr val="tx1"/>
                </a:solidFill>
                <a:latin typeface="+mn-ea"/>
              </a:rPr>
              <a:t>③多面的機能の増進を図る活動</a:t>
            </a:r>
            <a:endParaRPr lang="en-US" altLang="ja-JP" sz="1400" dirty="0">
              <a:solidFill>
                <a:schemeClr val="tx1"/>
              </a:solidFill>
              <a:latin typeface="+mn-ea"/>
            </a:endParaRPr>
          </a:p>
          <a:p>
            <a:pPr marL="142875" indent="-142875"/>
            <a:r>
              <a:rPr lang="ja-JP" altLang="en-US" sz="1400" dirty="0">
                <a:solidFill>
                  <a:schemeClr val="tx1"/>
                </a:solidFill>
                <a:latin typeface="+mn-ea"/>
              </a:rPr>
              <a:t>（防災・減災力の強化、遊休農地の有効活用など）</a:t>
            </a:r>
            <a:endParaRPr lang="en-US" altLang="ja-JP" sz="1400" dirty="0">
              <a:solidFill>
                <a:schemeClr val="tx1"/>
              </a:solidFill>
              <a:latin typeface="+mn-ea"/>
            </a:endParaRPr>
          </a:p>
        </p:txBody>
      </p:sp>
      <p:sp>
        <p:nvSpPr>
          <p:cNvPr id="64" name="角丸四角形 63"/>
          <p:cNvSpPr/>
          <p:nvPr/>
        </p:nvSpPr>
        <p:spPr>
          <a:xfrm>
            <a:off x="1988840" y="7702834"/>
            <a:ext cx="4320479" cy="5758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defRPr/>
            </a:pPr>
            <a:r>
              <a:rPr lang="ja-JP" altLang="en-US" sz="1400" dirty="0">
                <a:solidFill>
                  <a:schemeClr val="tx1"/>
                </a:solidFill>
                <a:latin typeface="+mn-ea"/>
              </a:rPr>
              <a:t>（２）施設の長寿命化のための活動</a:t>
            </a:r>
            <a:endParaRPr lang="en-US" altLang="ja-JP" sz="1400" dirty="0">
              <a:solidFill>
                <a:schemeClr val="tx1"/>
              </a:solidFill>
              <a:latin typeface="+mn-ea"/>
            </a:endParaRPr>
          </a:p>
          <a:p>
            <a:pPr marL="142875" indent="-142875">
              <a:defRPr/>
            </a:pPr>
            <a:r>
              <a:rPr lang="ja-JP" altLang="en-US" sz="1400" dirty="0">
                <a:solidFill>
                  <a:schemeClr val="tx1"/>
                </a:solidFill>
                <a:latin typeface="+mn-ea"/>
              </a:rPr>
              <a:t>　（老朽化が進む水路等の補修・更新など）</a:t>
            </a:r>
            <a:endParaRPr lang="en-US" altLang="ja-JP" sz="1400" dirty="0">
              <a:solidFill>
                <a:schemeClr val="tx1"/>
              </a:solidFill>
              <a:latin typeface="+mn-ea"/>
            </a:endParaRPr>
          </a:p>
        </p:txBody>
      </p:sp>
      <p:sp>
        <p:nvSpPr>
          <p:cNvPr id="65" name="角丸四角形 64"/>
          <p:cNvSpPr/>
          <p:nvPr/>
        </p:nvSpPr>
        <p:spPr>
          <a:xfrm>
            <a:off x="1988839" y="5490656"/>
            <a:ext cx="4320480" cy="3433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（１）</a:t>
            </a:r>
            <a:r>
              <a:rPr lang="ja-JP" altLang="en-US" sz="1400" dirty="0">
                <a:solidFill>
                  <a:schemeClr val="tx1"/>
                </a:solidFill>
                <a:latin typeface="+mn-ea"/>
                <a:ea typeface="ＭＳ Ｐゴシック" pitchFamily="50" charset="-128"/>
              </a:rPr>
              <a:t>地域資源の質的向上を図る共同活動</a:t>
            </a:r>
            <a:endParaRPr lang="en-US" altLang="ja-JP" sz="1400" dirty="0">
              <a:solidFill>
                <a:schemeClr val="tx1"/>
              </a:solidFill>
              <a:latin typeface="+mn-ea"/>
            </a:endParaRPr>
          </a:p>
        </p:txBody>
      </p:sp>
      <p:sp>
        <p:nvSpPr>
          <p:cNvPr id="66" name="角丸四角形 65"/>
          <p:cNvSpPr/>
          <p:nvPr/>
        </p:nvSpPr>
        <p:spPr>
          <a:xfrm>
            <a:off x="1988839" y="8464366"/>
            <a:ext cx="4320480" cy="340519"/>
          </a:xfrm>
          <a:prstGeom prst="roundRect">
            <a:avLst/>
          </a:prstGeom>
          <a:solidFill>
            <a:srgbClr val="CCFFFF"/>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142875" indent="-142875"/>
            <a:r>
              <a:rPr lang="ja-JP" altLang="en-US" sz="1400" dirty="0">
                <a:solidFill>
                  <a:schemeClr val="tx1"/>
                </a:solidFill>
                <a:latin typeface="+mn-ea"/>
              </a:rPr>
              <a:t>（３）組織の広域化・体制強化</a:t>
            </a:r>
            <a:endParaRPr lang="en-US" altLang="ja-JP" sz="1400" dirty="0">
              <a:solidFill>
                <a:schemeClr val="tx1"/>
              </a:solidFill>
              <a:latin typeface="+mn-ea"/>
            </a:endParaRPr>
          </a:p>
        </p:txBody>
      </p:sp>
      <p:sp>
        <p:nvSpPr>
          <p:cNvPr id="67" name="角丸四角形 66"/>
          <p:cNvSpPr/>
          <p:nvPr/>
        </p:nvSpPr>
        <p:spPr>
          <a:xfrm>
            <a:off x="119637" y="5270650"/>
            <a:ext cx="1261935" cy="563384"/>
          </a:xfrm>
          <a:prstGeom prst="roundRect">
            <a:avLst/>
          </a:prstGeom>
          <a:solidFill>
            <a:srgbClr val="CCFF99"/>
          </a:solidFill>
          <a:ln>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ＭＳ Ｐゴシック" panose="020B0600070205080204" pitchFamily="50" charset="-128"/>
              </a:rPr>
              <a:t>多面的機能</a:t>
            </a:r>
            <a:endParaRPr lang="en-US" altLang="ja-JP" sz="1400" dirty="0">
              <a:solidFill>
                <a:schemeClr val="tx1"/>
              </a:solidFill>
              <a:latin typeface="ＭＳ Ｐゴシック" panose="020B0600070205080204" pitchFamily="50" charset="-128"/>
            </a:endParaRPr>
          </a:p>
          <a:p>
            <a:pPr algn="ctr"/>
            <a:r>
              <a:rPr lang="ja-JP" altLang="en-US" sz="1400" dirty="0">
                <a:solidFill>
                  <a:schemeClr val="tx1"/>
                </a:solidFill>
                <a:latin typeface="ＭＳ Ｐゴシック" panose="020B0600070205080204" pitchFamily="50" charset="-128"/>
              </a:rPr>
              <a:t>支払交付金</a:t>
            </a:r>
            <a:endParaRPr lang="en-US" altLang="ja-JP" sz="1400" dirty="0">
              <a:solidFill>
                <a:schemeClr val="tx1"/>
              </a:solidFill>
              <a:latin typeface="ＭＳ Ｐゴシック" panose="020B0600070205080204" pitchFamily="50" charset="-128"/>
            </a:endParaRPr>
          </a:p>
        </p:txBody>
      </p:sp>
      <p:sp>
        <p:nvSpPr>
          <p:cNvPr id="68" name="角丸四角形 67"/>
          <p:cNvSpPr/>
          <p:nvPr/>
        </p:nvSpPr>
        <p:spPr>
          <a:xfrm>
            <a:off x="2009232" y="4131099"/>
            <a:ext cx="4300087"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（２）地域資源の適切な保全管理のための推進活動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（活動組織の体制の強化、保全管理構想の作成など）</a:t>
            </a:r>
            <a:endParaRPr lang="en-US" altLang="ja-JP" sz="1400" dirty="0">
              <a:solidFill>
                <a:schemeClr val="tx1"/>
              </a:solidFill>
              <a:latin typeface="ＭＳ Ｐ明朝" charset="-128"/>
              <a:ea typeface="ＭＳ Ｐ明朝" charset="-128"/>
            </a:endParaRPr>
          </a:p>
        </p:txBody>
      </p:sp>
      <p:cxnSp>
        <p:nvCxnSpPr>
          <p:cNvPr id="69" name="カギ線コネクタ 68"/>
          <p:cNvCxnSpPr/>
          <p:nvPr/>
        </p:nvCxnSpPr>
        <p:spPr>
          <a:xfrm rot="16200000" flipV="1">
            <a:off x="1610153" y="4010432"/>
            <a:ext cx="677321" cy="63839"/>
          </a:xfrm>
          <a:prstGeom prst="bentConnector3">
            <a:avLst>
              <a:gd name="adj1" fmla="val 1249"/>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カギ線コネクタ 69"/>
          <p:cNvCxnSpPr/>
          <p:nvPr/>
        </p:nvCxnSpPr>
        <p:spPr>
          <a:xfrm rot="10800000" flipH="1">
            <a:off x="1375620" y="3976635"/>
            <a:ext cx="242296" cy="1575707"/>
          </a:xfrm>
          <a:prstGeom prst="bentConnector3">
            <a:avLst>
              <a:gd name="adj1" fmla="val 51966"/>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88104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5">
            <a:extLst>
              <a:ext uri="{FF2B5EF4-FFF2-40B4-BE49-F238E27FC236}">
                <a16:creationId xmlns:a16="http://schemas.microsoft.com/office/drawing/2014/main"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22" name="角丸四角形 21"/>
          <p:cNvSpPr/>
          <p:nvPr/>
        </p:nvSpPr>
        <p:spPr>
          <a:xfrm>
            <a:off x="455249" y="638334"/>
            <a:ext cx="6012001" cy="8851170"/>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3905" y="3188907"/>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id="{E1DB13B9-9E40-47FD-A131-972782FD4177}"/>
              </a:ext>
            </a:extLst>
          </p:cNvPr>
          <p:cNvPicPr>
            <a:picLocks noChangeAspect="1"/>
          </p:cNvPicPr>
          <p:nvPr/>
        </p:nvPicPr>
        <p:blipFill>
          <a:blip r:embed="rId3"/>
          <a:stretch>
            <a:fillRect/>
          </a:stretch>
        </p:blipFill>
        <p:spPr>
          <a:xfrm>
            <a:off x="876225" y="3299189"/>
            <a:ext cx="4445383" cy="1940556"/>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36</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3" name="テキスト ボックス 4"/>
          <p:cNvSpPr txBox="1">
            <a:spLocks noChangeArrowheads="1"/>
          </p:cNvSpPr>
          <p:nvPr/>
        </p:nvSpPr>
        <p:spPr bwMode="auto">
          <a:xfrm>
            <a:off x="7030592" y="1269927"/>
            <a:ext cx="6008608" cy="1609095"/>
          </a:xfrm>
          <a:prstGeom prst="rect">
            <a:avLst/>
          </a:prstGeom>
          <a:noFill/>
          <a:ln>
            <a:solidFill>
              <a:schemeClr val="tx1"/>
            </a:solid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（１）農地維持支払の小規模集落支援（平成</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事業計画の認定（変更や再認定も含む）を受け、令和元年度以降に計画変更されていない活動組織が、小規模集落を取り込み、集落間で連携して保全管理を行う場合、農地維持支払交付金に、新たに取り込んだ農用地面積に応じた加算を行います。</a:t>
            </a:r>
            <a:endPar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なお、１小規模集落当たりの加算上限額は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万円、活動組織当たりの合計加算上限額は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万円となります。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lang="en-US" altLang="ja-JP" dirty="0">
              <a:solidFill>
                <a:prstClr val="black"/>
              </a:solidFill>
              <a:latin typeface="ＭＳ Ｐゴシック" panose="020B0600070205080204"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年度版で削除</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四角形吹き出し 16"/>
          <p:cNvSpPr/>
          <p:nvPr/>
        </p:nvSpPr>
        <p:spPr>
          <a:xfrm>
            <a:off x="4078956" y="30915"/>
            <a:ext cx="250818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（市町村向け記述）</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・市町村において別途加算単価を設定している場合には適宜追加・修正してください。</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加算措置を受ける場合は、活動計画書に「４．加算措置」の様式を添付して下さい。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54" name="テキスト ボックス 4"/>
          <p:cNvSpPr txBox="1">
            <a:spLocks noChangeArrowheads="1"/>
          </p:cNvSpPr>
          <p:nvPr/>
        </p:nvSpPr>
        <p:spPr bwMode="auto">
          <a:xfrm>
            <a:off x="486336" y="873640"/>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テキスト ボックス 4"/>
          <p:cNvSpPr txBox="1">
            <a:spLocks noChangeArrowheads="1"/>
          </p:cNvSpPr>
          <p:nvPr/>
        </p:nvSpPr>
        <p:spPr bwMode="auto">
          <a:xfrm>
            <a:off x="369645" y="5447634"/>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（２）資源向上支払（共同）の農村協働力の深化に向けた活動への支援（令和元年度拡充）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組織が下記の要件を満たした場合、資源向上支払交付金において単価の加算を行います。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役員に女性が２名以上選任されていない場合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①、②、</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役員に女性が２名以上選任されてる場合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①、②、</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①多面的機能の更なる増進に向けた活動への支援を受けること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②農業者以外の参画割合が４割以上であること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③構成員の総人数の８割以上が参加する実践活動を実施すること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④構成員の総人数の６割以上が参加する実践活動を毎年度２種以上それぞれ別の日に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4241400468"/>
              </p:ext>
            </p:extLst>
          </p:nvPr>
        </p:nvGraphicFramePr>
        <p:xfrm>
          <a:off x="613761" y="7543927"/>
          <a:ext cx="5444854" cy="1266971"/>
        </p:xfrm>
        <a:graphic>
          <a:graphicData uri="http://schemas.openxmlformats.org/drawingml/2006/table">
            <a:tbl>
              <a:tblPr/>
              <a:tblGrid>
                <a:gridCol w="560242">
                  <a:extLst>
                    <a:ext uri="{9D8B030D-6E8A-4147-A177-3AD203B41FA5}">
                      <a16:colId xmlns:a16="http://schemas.microsoft.com/office/drawing/2014/main" val="20000"/>
                    </a:ext>
                  </a:extLst>
                </a:gridCol>
                <a:gridCol w="814102">
                  <a:extLst>
                    <a:ext uri="{9D8B030D-6E8A-4147-A177-3AD203B41FA5}">
                      <a16:colId xmlns:a16="http://schemas.microsoft.com/office/drawing/2014/main" val="20001"/>
                    </a:ext>
                  </a:extLst>
                </a:gridCol>
                <a:gridCol w="832935">
                  <a:extLst>
                    <a:ext uri="{9D8B030D-6E8A-4147-A177-3AD203B41FA5}">
                      <a16:colId xmlns:a16="http://schemas.microsoft.com/office/drawing/2014/main" val="20002"/>
                    </a:ext>
                  </a:extLst>
                </a:gridCol>
                <a:gridCol w="795269">
                  <a:extLst>
                    <a:ext uri="{9D8B030D-6E8A-4147-A177-3AD203B41FA5}">
                      <a16:colId xmlns:a16="http://schemas.microsoft.com/office/drawing/2014/main" val="20003"/>
                    </a:ext>
                  </a:extLst>
                </a:gridCol>
                <a:gridCol w="814102">
                  <a:extLst>
                    <a:ext uri="{9D8B030D-6E8A-4147-A177-3AD203B41FA5}">
                      <a16:colId xmlns:a16="http://schemas.microsoft.com/office/drawing/2014/main" val="20004"/>
                    </a:ext>
                  </a:extLst>
                </a:gridCol>
                <a:gridCol w="814102">
                  <a:extLst>
                    <a:ext uri="{9D8B030D-6E8A-4147-A177-3AD203B41FA5}">
                      <a16:colId xmlns:a16="http://schemas.microsoft.com/office/drawing/2014/main" val="20005"/>
                    </a:ext>
                  </a:extLst>
                </a:gridCol>
                <a:gridCol w="814102">
                  <a:extLst>
                    <a:ext uri="{9D8B030D-6E8A-4147-A177-3AD203B41FA5}">
                      <a16:colId xmlns:a16="http://schemas.microsoft.com/office/drawing/2014/main"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tx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tx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tx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5" name="テキスト ボックス 39"/>
          <p:cNvSpPr txBox="1">
            <a:spLocks noChangeArrowheads="1"/>
          </p:cNvSpPr>
          <p:nvPr/>
        </p:nvSpPr>
        <p:spPr bwMode="auto">
          <a:xfrm>
            <a:off x="591692" y="7306241"/>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ts val="0"/>
              </a:spcBef>
              <a:spcAft>
                <a:spcPts val="599"/>
              </a:spcAft>
              <a:buClrTx/>
              <a:buSzTx/>
              <a:buFont typeface="Arial" charset="0"/>
              <a:buNone/>
              <a:tabLst/>
              <a:defRPr/>
            </a:pP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加算単価</a:t>
            </a: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4" name="テキスト ボックス 39"/>
          <p:cNvSpPr txBox="1">
            <a:spLocks noChangeArrowheads="1"/>
          </p:cNvSpPr>
          <p:nvPr/>
        </p:nvSpPr>
        <p:spPr bwMode="auto">
          <a:xfrm>
            <a:off x="5570480" y="7352408"/>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r" defTabSz="914400" rtl="0" eaLnBrk="1" fontAlgn="base" latinLnBrk="0" hangingPunct="1">
              <a:lnSpc>
                <a:spcPct val="100000"/>
              </a:lnSpc>
              <a:spcBef>
                <a:spcPts val="0"/>
              </a:spcBef>
              <a:spcAft>
                <a:spcPts val="599"/>
              </a:spcAft>
              <a:buClrTx/>
              <a:buSzTx/>
              <a:buFont typeface="Arial" charset="0"/>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単位：円</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a:t>
            </a:r>
          </a:p>
        </p:txBody>
      </p:sp>
      <p:sp>
        <p:nvSpPr>
          <p:cNvPr id="58" name="テキスト ボックス 4"/>
          <p:cNvSpPr txBox="1">
            <a:spLocks noChangeArrowheads="1"/>
          </p:cNvSpPr>
          <p:nvPr/>
        </p:nvSpPr>
        <p:spPr bwMode="auto">
          <a:xfrm>
            <a:off x="533063" y="8912284"/>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．９～</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p:cNvSpPr txBox="1"/>
          <p:nvPr/>
        </p:nvSpPr>
        <p:spPr>
          <a:xfrm>
            <a:off x="5872880" y="2726739"/>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88" name="テキスト ボックス 87"/>
          <p:cNvSpPr txBox="1"/>
          <p:nvPr/>
        </p:nvSpPr>
        <p:spPr>
          <a:xfrm>
            <a:off x="519711" y="2593787"/>
            <a:ext cx="1382209"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3" name="ドーナツ 82"/>
          <p:cNvSpPr/>
          <p:nvPr/>
        </p:nvSpPr>
        <p:spPr>
          <a:xfrm>
            <a:off x="2399328" y="2201698"/>
            <a:ext cx="361584" cy="345127"/>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テキスト ボックス 83"/>
          <p:cNvSpPr txBox="1"/>
          <p:nvPr/>
        </p:nvSpPr>
        <p:spPr>
          <a:xfrm>
            <a:off x="360806" y="213835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5" name="テキスト ボックス 84"/>
          <p:cNvSpPr txBox="1"/>
          <p:nvPr/>
        </p:nvSpPr>
        <p:spPr>
          <a:xfrm>
            <a:off x="1784829" y="213788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86" name="右矢印 85"/>
          <p:cNvSpPr/>
          <p:nvPr/>
        </p:nvSpPr>
        <p:spPr>
          <a:xfrm>
            <a:off x="1722819" y="222155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右矢印 86"/>
          <p:cNvSpPr/>
          <p:nvPr/>
        </p:nvSpPr>
        <p:spPr>
          <a:xfrm>
            <a:off x="1722819" y="26535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ドーナツ 91"/>
          <p:cNvSpPr/>
          <p:nvPr/>
        </p:nvSpPr>
        <p:spPr>
          <a:xfrm>
            <a:off x="2401762" y="2700138"/>
            <a:ext cx="363705" cy="357768"/>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テキスト ボックス 88"/>
          <p:cNvSpPr txBox="1"/>
          <p:nvPr/>
        </p:nvSpPr>
        <p:spPr>
          <a:xfrm>
            <a:off x="1895856" y="2630029"/>
            <a:ext cx="149259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0" name="テキスト ボックス 89"/>
          <p:cNvSpPr txBox="1"/>
          <p:nvPr/>
        </p:nvSpPr>
        <p:spPr>
          <a:xfrm>
            <a:off x="411023" y="1887270"/>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1" name="テキスト ボックス 90"/>
          <p:cNvSpPr txBox="1"/>
          <p:nvPr/>
        </p:nvSpPr>
        <p:spPr>
          <a:xfrm>
            <a:off x="2871777" y="2782413"/>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93" name="乗算記号 92"/>
          <p:cNvSpPr/>
          <p:nvPr/>
        </p:nvSpPr>
        <p:spPr>
          <a:xfrm>
            <a:off x="5312318" y="2117541"/>
            <a:ext cx="488505" cy="454363"/>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テキスト ボックス 93"/>
          <p:cNvSpPr txBox="1"/>
          <p:nvPr/>
        </p:nvSpPr>
        <p:spPr>
          <a:xfrm>
            <a:off x="2999237" y="1856714"/>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5" name="テキスト ボックス 94"/>
          <p:cNvSpPr txBox="1"/>
          <p:nvPr/>
        </p:nvSpPr>
        <p:spPr>
          <a:xfrm>
            <a:off x="3298272" y="21508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96" name="テキスト ボックス 95"/>
          <p:cNvSpPr txBox="1"/>
          <p:nvPr/>
        </p:nvSpPr>
        <p:spPr>
          <a:xfrm>
            <a:off x="4764771" y="215144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99" name="テキスト ボックス 98"/>
          <p:cNvSpPr txBox="1"/>
          <p:nvPr/>
        </p:nvSpPr>
        <p:spPr>
          <a:xfrm>
            <a:off x="3336188" y="26409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02" name="乗算記号 101"/>
          <p:cNvSpPr/>
          <p:nvPr/>
        </p:nvSpPr>
        <p:spPr>
          <a:xfrm>
            <a:off x="5326228" y="2583683"/>
            <a:ext cx="488505" cy="446966"/>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0" name="テキスト ボックス 99"/>
          <p:cNvSpPr txBox="1"/>
          <p:nvPr/>
        </p:nvSpPr>
        <p:spPr>
          <a:xfrm>
            <a:off x="4795487" y="2623769"/>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03" name="右矢印 102"/>
          <p:cNvSpPr/>
          <p:nvPr/>
        </p:nvSpPr>
        <p:spPr>
          <a:xfrm>
            <a:off x="4751028" y="2192579"/>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4" name="右矢印 103"/>
          <p:cNvSpPr/>
          <p:nvPr/>
        </p:nvSpPr>
        <p:spPr>
          <a:xfrm>
            <a:off x="4753415" y="26797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603606" y="6620338"/>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4801859" y="6181181"/>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構成員の総人数がわかる一覧表等の提出が必要です。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4" name="フリーフォーム 43"/>
          <p:cNvSpPr/>
          <p:nvPr/>
        </p:nvSpPr>
        <p:spPr>
          <a:xfrm rot="483673" flipH="1" flipV="1">
            <a:off x="4424194" y="6436823"/>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フリーフォーム 46"/>
          <p:cNvSpPr/>
          <p:nvPr/>
        </p:nvSpPr>
        <p:spPr>
          <a:xfrm rot="16577754" flipH="1">
            <a:off x="5131444" y="3667094"/>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494110" y="3218245"/>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pic>
        <p:nvPicPr>
          <p:cNvPr id="50" name="図 49">
            <a:extLst>
              <a:ext uri="{FF2B5EF4-FFF2-40B4-BE49-F238E27FC236}">
                <a16:creationId xmlns:a16="http://schemas.microsoft.com/office/drawing/2014/main" id="{8D1D72F0-805F-431A-BEF6-2E5BF1C93263}"/>
              </a:ext>
            </a:extLst>
          </p:cNvPr>
          <p:cNvPicPr>
            <a:picLocks noChangeAspect="1"/>
          </p:cNvPicPr>
          <p:nvPr/>
        </p:nvPicPr>
        <p:blipFill>
          <a:blip r:embed="rId4"/>
          <a:stretch>
            <a:fillRect/>
          </a:stretch>
        </p:blipFill>
        <p:spPr>
          <a:xfrm>
            <a:off x="1001239" y="3706817"/>
            <a:ext cx="4086766" cy="1517464"/>
          </a:xfrm>
          <a:prstGeom prst="rect">
            <a:avLst/>
          </a:prstGeom>
        </p:spPr>
      </p:pic>
      <p:sp>
        <p:nvSpPr>
          <p:cNvPr id="12" name="正方形/長方形 11"/>
          <p:cNvSpPr/>
          <p:nvPr/>
        </p:nvSpPr>
        <p:spPr>
          <a:xfrm>
            <a:off x="3256562" y="3730183"/>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a:off x="4237426" y="3726974"/>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94118" y="4689913"/>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5697464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（３）組織の広域化・体制強化に係る支援（令和元年度拡充）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a:t>
            </a:r>
            <a:r>
              <a:rPr lang="ja-JP" altLang="en-US" dirty="0">
                <a:solidFill>
                  <a:srgbClr val="FF0000"/>
                </a:solidFill>
                <a:latin typeface="+mn-ea"/>
                <a:ea typeface="+mn-ea"/>
              </a:rPr>
              <a:t>県</a:t>
            </a:r>
            <a:r>
              <a:rPr lang="ja-JP" altLang="en-US" dirty="0">
                <a:latin typeface="+mn-ea"/>
                <a:ea typeface="+mn-ea"/>
              </a:rPr>
              <a:t>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extLst>
              <p:ext uri="{D42A27DB-BD31-4B8C-83A1-F6EECF244321}">
                <p14:modId xmlns:p14="http://schemas.microsoft.com/office/powerpoint/2010/main" val="3541851861"/>
              </p:ext>
            </p:extLst>
          </p:nvPr>
        </p:nvGraphicFramePr>
        <p:xfrm>
          <a:off x="555368" y="2338368"/>
          <a:ext cx="5842277" cy="943245"/>
        </p:xfrm>
        <a:graphic>
          <a:graphicData uri="http://schemas.openxmlformats.org/drawingml/2006/table">
            <a:tbl>
              <a:tblPr/>
              <a:tblGrid>
                <a:gridCol w="2232000">
                  <a:extLst>
                    <a:ext uri="{9D8B030D-6E8A-4147-A177-3AD203B41FA5}">
                      <a16:colId xmlns:a16="http://schemas.microsoft.com/office/drawing/2014/main" val="20000"/>
                    </a:ext>
                  </a:extLst>
                </a:gridCol>
                <a:gridCol w="2232000">
                  <a:extLst>
                    <a:ext uri="{9D8B030D-6E8A-4147-A177-3AD203B41FA5}">
                      <a16:colId xmlns:a16="http://schemas.microsoft.com/office/drawing/2014/main" val="20001"/>
                    </a:ext>
                  </a:extLst>
                </a:gridCol>
                <a:gridCol w="1378277">
                  <a:extLst>
                    <a:ext uri="{9D8B030D-6E8A-4147-A177-3AD203B41FA5}">
                      <a16:colId xmlns:a16="http://schemas.microsoft.com/office/drawing/2014/main" val="20002"/>
                    </a:ext>
                  </a:extLst>
                </a:gridCol>
              </a:tblGrid>
              <a:tr h="295173">
                <a:tc>
                  <a:txBody>
                    <a:bodyPr/>
                    <a:lstStyle/>
                    <a:p>
                      <a:pPr marL="0" algn="ctr" defTabSz="914400" rtl="0" eaLnBrk="1" fontAlgn="ctr" latinLnBrk="0" hangingPunct="1"/>
                      <a:r>
                        <a:rPr kumimoji="1" lang="ja-JP" altLang="en-US" sz="1400" b="1" kern="1200" dirty="0">
                          <a:solidFill>
                            <a:schemeClr val="tx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a:t>
                      </a:r>
                      <a:r>
                        <a:rPr kumimoji="1" lang="ja-JP" altLang="en-US" sz="1100" b="1" kern="1200" dirty="0" err="1">
                          <a:solidFill>
                            <a:schemeClr val="dk1"/>
                          </a:solidFill>
                          <a:latin typeface="+mn-ea"/>
                          <a:ea typeface="+mn-ea"/>
                          <a:cs typeface="+mn-cs"/>
                        </a:rPr>
                        <a:t>、</a:t>
                      </a:r>
                      <a:r>
                        <a:rPr kumimoji="1" lang="en-US" altLang="ja-JP" sz="1100" b="1" kern="1200" dirty="0">
                          <a:solidFill>
                            <a:schemeClr val="dk1"/>
                          </a:solidFill>
                          <a:latin typeface="+mn-ea"/>
                          <a:ea typeface="+mn-ea"/>
                          <a:cs typeface="+mn-cs"/>
                        </a:rPr>
                        <a:t>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a:t>
                      </a:r>
                      <a:r>
                        <a:rPr kumimoji="1" lang="ja-JP" altLang="en-US" sz="1100" b="1" kern="1200" dirty="0" err="1">
                          <a:solidFill>
                            <a:schemeClr val="dk1"/>
                          </a:solidFill>
                          <a:latin typeface="+mn-ea"/>
                          <a:ea typeface="+mn-ea"/>
                          <a:cs typeface="+mn-cs"/>
                        </a:rPr>
                        <a:t>、</a:t>
                      </a:r>
                      <a:r>
                        <a:rPr kumimoji="1" lang="en-US" altLang="ja-JP" sz="1100" b="1" kern="1200" dirty="0">
                          <a:solidFill>
                            <a:schemeClr val="dk1"/>
                          </a:solidFill>
                          <a:latin typeface="+mn-ea"/>
                          <a:ea typeface="+mn-ea"/>
                          <a:cs typeface="+mn-cs"/>
                        </a:rPr>
                        <a:t>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a:t>
                      </a:r>
                      <a:r>
                        <a:rPr kumimoji="1" lang="ja-JP" altLang="en-US" sz="1100" b="1" kern="1200" dirty="0" err="1">
                          <a:solidFill>
                            <a:schemeClr val="dk1"/>
                          </a:solidFill>
                          <a:latin typeface="+mn-ea"/>
                          <a:ea typeface="+mn-ea"/>
                          <a:cs typeface="+mn-cs"/>
                        </a:rPr>
                        <a:t>、</a:t>
                      </a:r>
                      <a:r>
                        <a:rPr kumimoji="1" lang="en-US" altLang="ja-JP" sz="1100" b="1" kern="1200" dirty="0">
                          <a:solidFill>
                            <a:schemeClr val="dk1"/>
                          </a:solidFill>
                          <a:latin typeface="+mn-ea"/>
                          <a:ea typeface="+mn-ea"/>
                          <a:cs typeface="+mn-cs"/>
                        </a:rPr>
                        <a:t>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a:t>
                      </a:r>
                      <a:r>
                        <a:rPr kumimoji="1" lang="ja-JP" altLang="en-US" sz="1100" b="1" kern="1200" baseline="0" dirty="0" err="1">
                          <a:solidFill>
                            <a:schemeClr val="dk1"/>
                          </a:solidFill>
                          <a:latin typeface="+mn-ea"/>
                          <a:ea typeface="+mn-ea"/>
                          <a:cs typeface="+mn-cs"/>
                        </a:rPr>
                        <a:t>、</a:t>
                      </a:r>
                      <a:r>
                        <a:rPr kumimoji="1" lang="en-US" altLang="ja-JP" sz="1100" b="1" kern="1200" baseline="0" dirty="0">
                          <a:solidFill>
                            <a:schemeClr val="dk1"/>
                          </a:solidFill>
                          <a:latin typeface="+mn-ea"/>
                          <a:ea typeface="+mn-ea"/>
                          <a:cs typeface="+mn-cs"/>
                        </a:rPr>
                        <a:t>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76560699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a16="http://schemas.microsoft.com/office/drawing/2014/main"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a16="http://schemas.microsoft.com/office/drawing/2014/main"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a16="http://schemas.microsoft.com/office/drawing/2014/main"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a16="http://schemas.microsoft.com/office/drawing/2014/main"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a16="http://schemas.microsoft.com/office/drawing/2014/main"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a16="http://schemas.microsoft.com/office/drawing/2014/main"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a16="http://schemas.microsoft.com/office/drawing/2014/main"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a16="http://schemas.microsoft.com/office/drawing/2014/main"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a16="http://schemas.microsoft.com/office/drawing/2014/main"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a16="http://schemas.microsoft.com/office/drawing/2014/main"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a16="http://schemas.microsoft.com/office/drawing/2014/main"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a16="http://schemas.microsoft.com/office/drawing/2014/main"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a16="http://schemas.microsoft.com/office/drawing/2014/main"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sp>
        <p:nvSpPr>
          <p:cNvPr id="41" name="テキスト ボックス 40">
            <a:extLst>
              <a:ext uri="{FF2B5EF4-FFF2-40B4-BE49-F238E27FC236}">
                <a16:creationId xmlns:a16="http://schemas.microsoft.com/office/drawing/2014/main" id="{8501F70B-6687-47CD-BECF-79A0B331D72B}"/>
              </a:ext>
            </a:extLst>
          </p:cNvPr>
          <p:cNvSpPr txBox="1"/>
          <p:nvPr/>
        </p:nvSpPr>
        <p:spPr>
          <a:xfrm>
            <a:off x="7630571" y="3103332"/>
            <a:ext cx="835071" cy="230832"/>
          </a:xfrm>
          <a:prstGeom prst="rect">
            <a:avLst/>
          </a:prstGeom>
          <a:noFill/>
        </p:spPr>
        <p:txBody>
          <a:bodyPr wrap="square" rtlCol="0">
            <a:spAutoFit/>
          </a:bodyPr>
          <a:lstStyle/>
          <a:p>
            <a:pPr defTabSz="457200"/>
            <a:r>
              <a:rPr lang="ja-JP" altLang="en-US" sz="900" dirty="0">
                <a:solidFill>
                  <a:prstClr val="black"/>
                </a:solidFill>
                <a:latin typeface="ＭＳ Ｐゴシック" panose="020B0600070205080204" pitchFamily="50" charset="-128"/>
              </a:rPr>
              <a:t>写真：新潟市</a:t>
            </a:r>
          </a:p>
        </p:txBody>
      </p:sp>
      <p:pic>
        <p:nvPicPr>
          <p:cNvPr id="27" name="Picture 3">
            <a:extLst>
              <a:ext uri="{FF2B5EF4-FFF2-40B4-BE49-F238E27FC236}">
                <a16:creationId xmlns:a16="http://schemas.microsoft.com/office/drawing/2014/main"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0CD6391-2D8F-453B-9D92-65C43C97A772}"/>
              </a:ext>
            </a:extLst>
          </p:cNvPr>
          <p:cNvPicPr>
            <a:picLocks noChangeAspect="1"/>
          </p:cNvPicPr>
          <p:nvPr/>
        </p:nvPicPr>
        <p:blipFill>
          <a:blip r:embed="rId6"/>
          <a:stretch>
            <a:fillRect/>
          </a:stretch>
        </p:blipFill>
        <p:spPr>
          <a:xfrm>
            <a:off x="401334" y="8766324"/>
            <a:ext cx="3017649" cy="575637"/>
          </a:xfrm>
          <a:prstGeom prst="rect">
            <a:avLst/>
          </a:prstGeom>
        </p:spPr>
      </p:pic>
      <p:pic>
        <p:nvPicPr>
          <p:cNvPr id="11" name="図 10">
            <a:extLst>
              <a:ext uri="{FF2B5EF4-FFF2-40B4-BE49-F238E27FC236}">
                <a16:creationId xmlns:a16="http://schemas.microsoft.com/office/drawing/2014/main" id="{95C186BF-3B1B-4EE1-9B17-C78B039580CE}"/>
              </a:ext>
            </a:extLst>
          </p:cNvPr>
          <p:cNvPicPr>
            <a:picLocks noChangeAspect="1"/>
          </p:cNvPicPr>
          <p:nvPr/>
        </p:nvPicPr>
        <p:blipFill>
          <a:blip r:embed="rId7"/>
          <a:stretch>
            <a:fillRect/>
          </a:stretch>
        </p:blipFill>
        <p:spPr>
          <a:xfrm>
            <a:off x="3752850" y="8363809"/>
            <a:ext cx="2670702" cy="989160"/>
          </a:xfrm>
          <a:prstGeom prst="rect">
            <a:avLst/>
          </a:prstGeom>
        </p:spPr>
      </p:pic>
      <p:sp>
        <p:nvSpPr>
          <p:cNvPr id="39" name="テキスト ボックス 38">
            <a:extLst>
              <a:ext uri="{FF2B5EF4-FFF2-40B4-BE49-F238E27FC236}">
                <a16:creationId xmlns:a16="http://schemas.microsoft.com/office/drawing/2014/main"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a16="http://schemas.microsoft.com/office/drawing/2014/main"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a16="http://schemas.microsoft.com/office/drawing/2014/main"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a16="http://schemas.microsoft.com/office/drawing/2014/main"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a16="http://schemas.microsoft.com/office/drawing/2014/main"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a16="http://schemas.microsoft.com/office/drawing/2014/main"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a16="http://schemas.microsoft.com/office/drawing/2014/main"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a16="http://schemas.microsoft.com/office/drawing/2014/main"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a16="http://schemas.microsoft.com/office/drawing/2014/main"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id="{029665DD-CA82-4C9B-84B3-B8DE484AFBFC}"/>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4" name="図 3">
            <a:extLst>
              <a:ext uri="{FF2B5EF4-FFF2-40B4-BE49-F238E27FC236}">
                <a16:creationId xmlns:a16="http://schemas.microsoft.com/office/drawing/2014/main" id="{93BFE737-B869-403C-8C4A-ED598CFD7CA1}"/>
              </a:ext>
            </a:extLst>
          </p:cNvPr>
          <p:cNvPicPr>
            <a:picLocks noChangeAspect="1"/>
          </p:cNvPicPr>
          <p:nvPr/>
        </p:nvPicPr>
        <p:blipFill>
          <a:blip r:embed="rId8"/>
          <a:stretch>
            <a:fillRect/>
          </a:stretch>
        </p:blipFill>
        <p:spPr>
          <a:xfrm>
            <a:off x="7035234" y="6663693"/>
            <a:ext cx="1515498" cy="487124"/>
          </a:xfrm>
          <a:prstGeom prst="rect">
            <a:avLst/>
          </a:prstGeom>
        </p:spPr>
      </p:pic>
      <p:pic>
        <p:nvPicPr>
          <p:cNvPr id="5" name="図 4">
            <a:extLst>
              <a:ext uri="{FF2B5EF4-FFF2-40B4-BE49-F238E27FC236}">
                <a16:creationId xmlns:a16="http://schemas.microsoft.com/office/drawing/2014/main" id="{0846845D-6998-4EBF-A070-542490BD0A37}"/>
              </a:ext>
            </a:extLst>
          </p:cNvPr>
          <p:cNvPicPr>
            <a:picLocks noChangeAspect="1"/>
          </p:cNvPicPr>
          <p:nvPr/>
        </p:nvPicPr>
        <p:blipFill>
          <a:blip r:embed="rId9"/>
          <a:stretch>
            <a:fillRect/>
          </a:stretch>
        </p:blipFill>
        <p:spPr>
          <a:xfrm>
            <a:off x="6998355" y="7252367"/>
            <a:ext cx="3270510" cy="1297821"/>
          </a:xfrm>
          <a:prstGeom prst="rect">
            <a:avLst/>
          </a:prstGeom>
        </p:spPr>
      </p:pic>
      <p:pic>
        <p:nvPicPr>
          <p:cNvPr id="6" name="図 5">
            <a:extLst>
              <a:ext uri="{FF2B5EF4-FFF2-40B4-BE49-F238E27FC236}">
                <a16:creationId xmlns:a16="http://schemas.microsoft.com/office/drawing/2014/main" id="{7574EBDE-DCCC-06F2-57E6-EC59859F0B77}"/>
              </a:ext>
            </a:extLst>
          </p:cNvPr>
          <p:cNvPicPr>
            <a:picLocks noChangeAspect="1"/>
          </p:cNvPicPr>
          <p:nvPr/>
        </p:nvPicPr>
        <p:blipFill>
          <a:blip r:embed="rId10"/>
          <a:stretch>
            <a:fillRect/>
          </a:stretch>
        </p:blipFill>
        <p:spPr>
          <a:xfrm>
            <a:off x="433743" y="6752515"/>
            <a:ext cx="1555097" cy="499852"/>
          </a:xfrm>
          <a:prstGeom prst="rect">
            <a:avLst/>
          </a:prstGeom>
        </p:spPr>
      </p:pic>
      <p:pic>
        <p:nvPicPr>
          <p:cNvPr id="9" name="図 8">
            <a:extLst>
              <a:ext uri="{FF2B5EF4-FFF2-40B4-BE49-F238E27FC236}">
                <a16:creationId xmlns:a16="http://schemas.microsoft.com/office/drawing/2014/main" id="{361AC33F-9607-D401-7323-F58D4580D9CE}"/>
              </a:ext>
            </a:extLst>
          </p:cNvPr>
          <p:cNvPicPr>
            <a:picLocks noChangeAspect="1"/>
          </p:cNvPicPr>
          <p:nvPr/>
        </p:nvPicPr>
        <p:blipFill>
          <a:blip r:embed="rId11"/>
          <a:stretch>
            <a:fillRect/>
          </a:stretch>
        </p:blipFill>
        <p:spPr>
          <a:xfrm>
            <a:off x="433279" y="7338153"/>
            <a:ext cx="3178798" cy="1261428"/>
          </a:xfrm>
          <a:prstGeom prst="rect">
            <a:avLst/>
          </a:prstGeom>
        </p:spPr>
      </p:pic>
    </p:spTree>
    <p:extLst>
      <p:ext uri="{BB962C8B-B14F-4D97-AF65-F5344CB8AC3E}">
        <p14:creationId xmlns:p14="http://schemas.microsoft.com/office/powerpoint/2010/main" val="14445464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369000" y="1916631"/>
            <a:ext cx="6120000" cy="7789799"/>
          </a:xfrm>
          <a:prstGeom prst="roundRect">
            <a:avLst>
              <a:gd name="adj" fmla="val 213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8" name="テキスト ボックス 4"/>
          <p:cNvSpPr txBox="1">
            <a:spLocks noChangeArrowheads="1"/>
          </p:cNvSpPr>
          <p:nvPr/>
        </p:nvSpPr>
        <p:spPr bwMode="auto">
          <a:xfrm>
            <a:off x="360000" y="1201352"/>
            <a:ext cx="6070600" cy="430887"/>
          </a:xfrm>
          <a:prstGeom prst="rect">
            <a:avLst/>
          </a:prstGeom>
          <a:noFill/>
          <a:ln w="9525">
            <a:noFill/>
            <a:miter lim="800000"/>
            <a:headEnd/>
            <a:tailEnd/>
          </a:ln>
        </p:spPr>
        <p:txBody>
          <a:bodyPr lIns="0" tIns="0" rIns="0" bIns="0">
            <a:spAutoFit/>
          </a:bodyPr>
          <a:lstStyle/>
          <a:p>
            <a:pPr indent="179388"/>
            <a:r>
              <a:rPr lang="ja-JP" altLang="en-US" sz="1400" dirty="0">
                <a:latin typeface="HG丸ｺﾞｼｯｸM-PRO" pitchFamily="50" charset="-128"/>
                <a:ea typeface="HG丸ｺﾞｼｯｸM-PRO" pitchFamily="50" charset="-128"/>
              </a:rPr>
              <a:t>設立委員会（設立総会）を招集し、広域協定運営委員会の設置等について議決を得ます。</a:t>
            </a:r>
            <a:endParaRPr lang="en-US" altLang="ja-JP" sz="1400" dirty="0">
              <a:latin typeface="HG丸ｺﾞｼｯｸM-PRO" pitchFamily="50" charset="-128"/>
              <a:ea typeface="HG丸ｺﾞｼｯｸM-PRO" pitchFamily="50" charset="-128"/>
            </a:endParaRP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39</a:t>
            </a:r>
          </a:p>
        </p:txBody>
      </p:sp>
      <p:sp>
        <p:nvSpPr>
          <p:cNvPr id="17" name="テキスト ボックス 4"/>
          <p:cNvSpPr txBox="1">
            <a:spLocks noChangeArrowheads="1"/>
          </p:cNvSpPr>
          <p:nvPr/>
        </p:nvSpPr>
        <p:spPr bwMode="auto">
          <a:xfrm>
            <a:off x="448448" y="2026220"/>
            <a:ext cx="5832000" cy="777136"/>
          </a:xfrm>
          <a:prstGeom prst="rect">
            <a:avLst/>
          </a:prstGeom>
          <a:noFill/>
          <a:ln w="9525">
            <a:noFill/>
            <a:miter lim="800000"/>
            <a:headEnd/>
            <a:tailEnd/>
          </a:ln>
        </p:spPr>
        <p:txBody>
          <a:bodyPr lIns="0" tIns="0" rIns="0" bIns="0">
            <a:spAutoFit/>
          </a:bodyPr>
          <a:lstStyle>
            <a:defPPr>
              <a:defRPr lang="ja-JP"/>
            </a:defPPr>
            <a:lvl1pPr>
              <a:defRPr>
                <a:latin typeface="+mn-ea"/>
              </a:defRPr>
            </a:lvl1pPr>
          </a:lstStyle>
          <a:p>
            <a:pPr>
              <a:spcAft>
                <a:spcPts val="300"/>
              </a:spcAft>
              <a:defRPr/>
            </a:pPr>
            <a:r>
              <a:rPr lang="en-US" altLang="ja-JP" dirty="0">
                <a:solidFill>
                  <a:srgbClr val="000000"/>
                </a:solidFill>
                <a:ea typeface="ＭＳ Ｐゴシック"/>
              </a:rPr>
              <a:t>【</a:t>
            </a:r>
            <a:r>
              <a:rPr lang="ja-JP" altLang="en-US" dirty="0">
                <a:solidFill>
                  <a:srgbClr val="000000"/>
                </a:solidFill>
                <a:ea typeface="ＭＳ Ｐゴシック"/>
              </a:rPr>
              <a:t>参加者の取りまとめ</a:t>
            </a:r>
            <a:r>
              <a:rPr lang="en-US" altLang="ja-JP" dirty="0">
                <a:solidFill>
                  <a:srgbClr val="000000"/>
                </a:solidFill>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集落又は活動組織並びに各団体において、①広域協定書、②広域協定運営委員会規則、③活動計画書の案について検討し、協定に参加することについて合意形成した上で、参加者を取りまとめます。</a:t>
            </a:r>
            <a:endParaRPr lang="en-US" altLang="ja-JP" dirty="0">
              <a:solidFill>
                <a:srgbClr val="000000"/>
              </a:solidFill>
              <a:latin typeface="HG丸ｺﾞｼｯｸM-PRO" pitchFamily="50" charset="-128"/>
              <a:ea typeface="HG丸ｺﾞｼｯｸM-PRO" pitchFamily="50" charset="-128"/>
            </a:endParaRPr>
          </a:p>
        </p:txBody>
      </p:sp>
      <p:sp>
        <p:nvSpPr>
          <p:cNvPr id="18" name="テキスト ボックス 4"/>
          <p:cNvSpPr txBox="1">
            <a:spLocks noChangeArrowheads="1"/>
          </p:cNvSpPr>
          <p:nvPr/>
        </p:nvSpPr>
        <p:spPr bwMode="auto">
          <a:xfrm>
            <a:off x="431825" y="3072914"/>
            <a:ext cx="5832000" cy="815608"/>
          </a:xfrm>
          <a:prstGeom prst="rect">
            <a:avLst/>
          </a:prstGeom>
          <a:noFill/>
          <a:ln w="9525">
            <a:noFill/>
            <a:miter lim="800000"/>
            <a:headEnd/>
            <a:tailEnd/>
          </a:ln>
        </p:spPr>
        <p:txBody>
          <a:bodyPr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協定対象農用地及び施設の集計と協定対象区域図面の作成</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参加同意書に記載されている協定の対象となる農用地と施設を集計します。協定対象区域図面を作成します。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必要に応じて、活動計画書の案を見直します。</a:t>
            </a:r>
            <a:endParaRPr lang="en-US" altLang="ja-JP" dirty="0">
              <a:solidFill>
                <a:srgbClr val="000000"/>
              </a:solidFill>
              <a:latin typeface="HG丸ｺﾞｼｯｸM-PRO" pitchFamily="50" charset="-128"/>
              <a:ea typeface="HG丸ｺﾞｼｯｸM-PRO" pitchFamily="50" charset="-128"/>
            </a:endParaRPr>
          </a:p>
        </p:txBody>
      </p:sp>
      <p:sp>
        <p:nvSpPr>
          <p:cNvPr id="19" name="テキスト ボックス 4"/>
          <p:cNvSpPr txBox="1">
            <a:spLocks noChangeArrowheads="1"/>
          </p:cNvSpPr>
          <p:nvPr/>
        </p:nvSpPr>
        <p:spPr bwMode="auto">
          <a:xfrm>
            <a:off x="431825" y="4311438"/>
            <a:ext cx="5832000" cy="3677930"/>
          </a:xfrm>
          <a:prstGeom prst="rect">
            <a:avLst/>
          </a:prstGeom>
          <a:noFill/>
          <a:ln w="9525">
            <a:noFill/>
            <a:miter lim="800000"/>
            <a:headEnd/>
            <a:tailEnd/>
          </a:ln>
        </p:spPr>
        <p:txBody>
          <a:bodyPr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広域協定の締結</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広域活動組織における活動の対象となる区域や活動計画、構成員の役割分担などについて定めた協定を、構成員間において締結します。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広域協定で定める事項は以下のとおりです。なお、広域活動組織が行う活動の内容に応じて規定内容が異なります。詳しくは、広域協定書記載例（７ページ）を参考に作成して下さい。</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・協定の有効期間、協定の対象となる区域、農用地及び施設並びに活動計画に関すること</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・協定に参加する集落又は活動組織及び団体の役割に関すること</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・運営委員会に関すること</a:t>
            </a:r>
            <a:endParaRPr lang="en-US" altLang="ja-JP" dirty="0">
              <a:latin typeface="HG丸ｺﾞｼｯｸM-PRO" pitchFamily="50" charset="-128"/>
              <a:ea typeface="HG丸ｺﾞｼｯｸM-PRO" pitchFamily="50" charset="-128"/>
            </a:endParaRPr>
          </a:p>
          <a:p>
            <a:pPr marL="288000" indent="-144000">
              <a:spcAft>
                <a:spcPts val="1200"/>
              </a:spcAft>
              <a:defRPr/>
            </a:pPr>
            <a:r>
              <a:rPr lang="ja-JP" altLang="en-US" dirty="0">
                <a:latin typeface="HG丸ｺﾞｼｯｸM-PRO" pitchFamily="50" charset="-128"/>
                <a:ea typeface="HG丸ｺﾞｼｯｸM-PRO" pitchFamily="50" charset="-128"/>
              </a:rPr>
              <a:t>・工事の施工の条件に関すること</a:t>
            </a:r>
            <a:endParaRPr lang="en-US" altLang="ja-JP" dirty="0">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資源向上活動に取り組む場合には、</a:t>
            </a:r>
            <a:r>
              <a:rPr lang="ja-JP" altLang="en-US" dirty="0">
                <a:solidFill>
                  <a:prstClr val="black"/>
                </a:solidFill>
                <a:latin typeface="HG丸ｺﾞｼｯｸM-PRO" pitchFamily="50" charset="-128"/>
                <a:ea typeface="HG丸ｺﾞｼｯｸM-PRO" pitchFamily="50" charset="-128"/>
              </a:rPr>
              <a:t>市町村から発出される広域協定の認定書に、以下の事項について規定されている必要がありますのでご確認下さい。</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・施工後の工作物の帰属や管理責任</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・市町村が管理する施設の工事内容の報告等に関すること</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・その他市町村が必要に応じて規定する事項</a:t>
            </a:r>
            <a:r>
              <a:rPr lang="ja-JP" altLang="en-US" dirty="0">
                <a:latin typeface="HG丸ｺﾞｼｯｸM-PRO" pitchFamily="50" charset="-128"/>
                <a:ea typeface="HG丸ｺﾞｼｯｸM-PRO" pitchFamily="50" charset="-128"/>
              </a:rPr>
              <a:t>（施設の譲渡手続き等）</a:t>
            </a:r>
            <a:endParaRPr lang="en-US" altLang="ja-JP" dirty="0">
              <a:latin typeface="HG丸ｺﾞｼｯｸM-PRO" pitchFamily="50" charset="-128"/>
              <a:ea typeface="HG丸ｺﾞｼｯｸM-PRO" pitchFamily="50" charset="-128"/>
            </a:endParaRPr>
          </a:p>
          <a:p>
            <a:pPr indent="144000">
              <a:spcAft>
                <a:spcPts val="300"/>
              </a:spcAft>
              <a:defRPr/>
            </a:pPr>
            <a:endParaRPr lang="en-US" altLang="ja-JP" dirty="0">
              <a:solidFill>
                <a:srgbClr val="000000"/>
              </a:solidFill>
              <a:latin typeface="HG丸ｺﾞｼｯｸM-PRO" pitchFamily="50" charset="-128"/>
              <a:ea typeface="HG丸ｺﾞｼｯｸM-PRO" pitchFamily="50" charset="-128"/>
            </a:endParaRPr>
          </a:p>
        </p:txBody>
      </p:sp>
      <p:sp>
        <p:nvSpPr>
          <p:cNvPr id="20" name="テキスト ボックス 4"/>
          <p:cNvSpPr txBox="1">
            <a:spLocks noChangeArrowheads="1"/>
          </p:cNvSpPr>
          <p:nvPr/>
        </p:nvSpPr>
        <p:spPr bwMode="auto">
          <a:xfrm>
            <a:off x="431825" y="8132593"/>
            <a:ext cx="5832000" cy="1408078"/>
          </a:xfrm>
          <a:prstGeom prst="rect">
            <a:avLst/>
          </a:prstGeom>
          <a:noFill/>
          <a:ln w="9525">
            <a:noFill/>
            <a:miter lim="800000"/>
            <a:headEnd/>
            <a:tailEnd/>
          </a:ln>
        </p:spPr>
        <p:txBody>
          <a:bodyPr wrap="square"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広域協定運営委員会の設立</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広域協定の運営に関する意思決定機関として設置します。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広域協定運営委員会は、協定に参加する集落又は活動組織並びに地域の関係団体等を代表する委員から構成されます。</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広域協定運営委員会の設置等には、広域協定運営委員会の委員となる予定の者で構成する設立委員会又は会員となる予定の者で構成する設立総会を招集し、議決を得る必要があります。</a:t>
            </a:r>
            <a:endParaRPr lang="en-US" altLang="ja-JP" dirty="0">
              <a:solidFill>
                <a:srgbClr val="000000"/>
              </a:solidFill>
              <a:latin typeface="HG丸ｺﾞｼｯｸM-PRO" pitchFamily="50" charset="-128"/>
              <a:ea typeface="HG丸ｺﾞｼｯｸM-PRO" pitchFamily="50" charset="-128"/>
            </a:endParaRPr>
          </a:p>
        </p:txBody>
      </p:sp>
      <p:sp>
        <p:nvSpPr>
          <p:cNvPr id="12" name="テキスト ボックス 1"/>
          <p:cNvSpPr txBox="1">
            <a:spLocks noChangeArrowheads="1"/>
          </p:cNvSpPr>
          <p:nvPr/>
        </p:nvSpPr>
        <p:spPr bwMode="auto">
          <a:xfrm>
            <a:off x="360000" y="517210"/>
            <a:ext cx="350819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７．設立委員会の開催</a:t>
            </a:r>
          </a:p>
        </p:txBody>
      </p:sp>
      <p:sp>
        <p:nvSpPr>
          <p:cNvPr id="13" name="テキスト ボックス 12"/>
          <p:cNvSpPr txBox="1"/>
          <p:nvPr/>
        </p:nvSpPr>
        <p:spPr>
          <a:xfrm>
            <a:off x="3998477" y="2655963"/>
            <a:ext cx="2432432" cy="184666"/>
          </a:xfrm>
          <a:prstGeom prst="rect">
            <a:avLst/>
          </a:prstGeom>
          <a:noFill/>
        </p:spPr>
        <p:txBody>
          <a:bodyPr wrap="square" lIns="0" tIns="0" rIns="0" bIns="0" rtlCol="0">
            <a:spAutoFit/>
          </a:bodyPr>
          <a:lstStyle/>
          <a:p>
            <a:pPr algn="r"/>
            <a:r>
              <a:rPr lang="ja-JP" altLang="en-US" b="1" dirty="0">
                <a:solidFill>
                  <a:srgbClr val="0000FF"/>
                </a:solidFill>
                <a:latin typeface="ＭＳ Ｐ明朝" pitchFamily="18" charset="-128"/>
                <a:ea typeface="ＭＳ Ｐ明朝" pitchFamily="18" charset="-128"/>
              </a:rPr>
              <a:t>（参加同意書は、</a:t>
            </a:r>
            <a:r>
              <a:rPr lang="en-US" altLang="ja-JP" b="1" dirty="0">
                <a:solidFill>
                  <a:srgbClr val="0000FF"/>
                </a:solidFill>
                <a:latin typeface="ＭＳ Ｐ明朝" pitchFamily="18" charset="-128"/>
                <a:ea typeface="ＭＳ Ｐ明朝" pitchFamily="18" charset="-128"/>
              </a:rPr>
              <a:t>14</a:t>
            </a:r>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16</a:t>
            </a:r>
            <a:r>
              <a:rPr lang="ja-JP" altLang="en-US" b="1" dirty="0">
                <a:solidFill>
                  <a:srgbClr val="0000FF"/>
                </a:solidFill>
                <a:latin typeface="ＭＳ Ｐ明朝" pitchFamily="18" charset="-128"/>
                <a:ea typeface="ＭＳ Ｐ明朝" pitchFamily="18" charset="-128"/>
              </a:rPr>
              <a:t>ページ）</a:t>
            </a:r>
          </a:p>
        </p:txBody>
      </p:sp>
      <p:sp>
        <p:nvSpPr>
          <p:cNvPr id="16" name="テキスト ボックス 15"/>
          <p:cNvSpPr txBox="1"/>
          <p:nvPr/>
        </p:nvSpPr>
        <p:spPr>
          <a:xfrm>
            <a:off x="3536201" y="3543219"/>
            <a:ext cx="2952799" cy="369332"/>
          </a:xfrm>
          <a:prstGeom prst="rect">
            <a:avLst/>
          </a:prstGeom>
          <a:noFill/>
        </p:spPr>
        <p:txBody>
          <a:bodyPr wrap="square" lIns="0" tIns="0" rIns="0" bIns="0" rtlCol="0">
            <a:spAutoFit/>
          </a:bodyPr>
          <a:lstStyle/>
          <a:p>
            <a:pPr algn="r"/>
            <a:r>
              <a:rPr lang="ja-JP" altLang="en-US" b="1" dirty="0">
                <a:solidFill>
                  <a:srgbClr val="0000FF"/>
                </a:solidFill>
                <a:latin typeface="ＭＳ Ｐ明朝" pitchFamily="18" charset="-128"/>
                <a:ea typeface="ＭＳ Ｐ明朝" pitchFamily="18" charset="-128"/>
              </a:rPr>
              <a:t>（協定対象農用地及び施設は、</a:t>
            </a:r>
            <a:r>
              <a:rPr lang="en-US" altLang="ja-JP" b="1" dirty="0">
                <a:solidFill>
                  <a:srgbClr val="0000FF"/>
                </a:solidFill>
                <a:latin typeface="ＭＳ Ｐ明朝" pitchFamily="18" charset="-128"/>
                <a:ea typeface="ＭＳ Ｐ明朝" pitchFamily="18" charset="-128"/>
              </a:rPr>
              <a:t>13</a:t>
            </a:r>
            <a:r>
              <a:rPr lang="ja-JP" altLang="en-US" b="1" dirty="0">
                <a:solidFill>
                  <a:srgbClr val="0000FF"/>
                </a:solidFill>
                <a:latin typeface="ＭＳ Ｐ明朝" pitchFamily="18" charset="-128"/>
                <a:ea typeface="ＭＳ Ｐ明朝" pitchFamily="18" charset="-128"/>
              </a:rPr>
              <a:t>ページ）</a:t>
            </a:r>
          </a:p>
          <a:p>
            <a:pPr algn="r"/>
            <a:r>
              <a:rPr lang="ja-JP" altLang="en-US" b="1" dirty="0">
                <a:solidFill>
                  <a:srgbClr val="0000FF"/>
                </a:solidFill>
                <a:latin typeface="ＭＳ Ｐ明朝" pitchFamily="18" charset="-128"/>
                <a:ea typeface="ＭＳ Ｐ明朝" pitchFamily="18" charset="-128"/>
              </a:rPr>
              <a:t>（協定対象区域図面は、</a:t>
            </a:r>
            <a:r>
              <a:rPr lang="en-US" altLang="ja-JP" b="1" dirty="0">
                <a:solidFill>
                  <a:srgbClr val="0000FF"/>
                </a:solidFill>
                <a:latin typeface="ＭＳ Ｐ明朝" pitchFamily="18" charset="-128"/>
                <a:ea typeface="ＭＳ Ｐ明朝" pitchFamily="18" charset="-128"/>
              </a:rPr>
              <a:t>12</a:t>
            </a:r>
            <a:r>
              <a:rPr lang="ja-JP" altLang="en-US" b="1" dirty="0">
                <a:solidFill>
                  <a:srgbClr val="0000FF"/>
                </a:solidFill>
                <a:latin typeface="ＭＳ Ｐ明朝" pitchFamily="18" charset="-128"/>
                <a:ea typeface="ＭＳ Ｐ明朝" pitchFamily="18" charset="-128"/>
              </a:rPr>
              <a:t>ページ）</a:t>
            </a:r>
          </a:p>
        </p:txBody>
      </p:sp>
      <p:sp>
        <p:nvSpPr>
          <p:cNvPr id="21" name="テキスト ボックス 20">
            <a:extLst>
              <a:ext uri="{FF2B5EF4-FFF2-40B4-BE49-F238E27FC236}">
                <a16:creationId xmlns:a16="http://schemas.microsoft.com/office/drawing/2014/main" id="{460D942C-679F-42A1-AF9F-A35CC5531C91}"/>
              </a:ext>
            </a:extLst>
          </p:cNvPr>
          <p:cNvSpPr txBox="1"/>
          <p:nvPr/>
        </p:nvSpPr>
        <p:spPr>
          <a:xfrm>
            <a:off x="4077072" y="357859"/>
            <a:ext cx="2643523" cy="313350"/>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800" b="1" dirty="0">
                <a:solidFill>
                  <a:srgbClr val="FF0000"/>
                </a:solidFill>
              </a:rPr>
              <a:t>広域活動組織設立時のみ</a:t>
            </a:r>
            <a:endParaRPr lang="en-US" altLang="ja-JP" sz="1800" b="1" dirty="0">
              <a:solidFill>
                <a:srgbClr val="FF0000"/>
              </a:solidFill>
            </a:endParaRPr>
          </a:p>
        </p:txBody>
      </p:sp>
    </p:spTree>
    <p:extLst>
      <p:ext uri="{BB962C8B-B14F-4D97-AF65-F5344CB8AC3E}">
        <p14:creationId xmlns:p14="http://schemas.microsoft.com/office/powerpoint/2010/main" val="12365455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350665" y="1571958"/>
            <a:ext cx="6109521" cy="174087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462294" y="3763057"/>
            <a:ext cx="5997892" cy="39946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AutoShape 10"/>
          <p:cNvSpPr>
            <a:spLocks noChangeArrowheads="1"/>
          </p:cNvSpPr>
          <p:nvPr/>
        </p:nvSpPr>
        <p:spPr bwMode="auto">
          <a:xfrm>
            <a:off x="358305" y="3399657"/>
            <a:ext cx="3312000" cy="288000"/>
          </a:xfrm>
          <a:prstGeom prst="roundRect">
            <a:avLst>
              <a:gd name="adj" fmla="val 50000"/>
            </a:avLst>
          </a:prstGeom>
          <a:solidFill>
            <a:srgbClr val="FFFFC9"/>
          </a:solidFill>
          <a:ln w="9525">
            <a:solidFill>
              <a:schemeClr val="tx1"/>
            </a:solidFill>
            <a:round/>
            <a:headEnd/>
            <a:tailEnd/>
          </a:ln>
        </p:spPr>
        <p:txBody>
          <a:bodyPr wrap="none" lIns="72000" tIns="0" rIns="72000" bIns="0" anchor="ctr"/>
          <a:lstStyle/>
          <a:p>
            <a:r>
              <a:rPr lang="ja-JP" altLang="en-US" dirty="0">
                <a:latin typeface="HG丸ｺﾞｼｯｸM-PRO" pitchFamily="50" charset="-128"/>
                <a:ea typeface="HG丸ｺﾞｼｯｸM-PRO" pitchFamily="50" charset="-128"/>
              </a:rPr>
              <a:t>運営委員会開催から議決までのながれ</a:t>
            </a:r>
          </a:p>
        </p:txBody>
      </p:sp>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
        <p:nvSpPr>
          <p:cNvPr id="14" name="テキスト ボックス 13"/>
          <p:cNvSpPr txBox="1">
            <a:spLocks noChangeArrowheads="1"/>
          </p:cNvSpPr>
          <p:nvPr/>
        </p:nvSpPr>
        <p:spPr bwMode="auto">
          <a:xfrm>
            <a:off x="411600" y="1642175"/>
            <a:ext cx="5832000" cy="1600438"/>
          </a:xfrm>
          <a:prstGeom prst="rect">
            <a:avLst/>
          </a:prstGeom>
          <a:noFill/>
          <a:ln w="9525">
            <a:noFill/>
            <a:miter lim="800000"/>
            <a:headEnd/>
            <a:tailEnd/>
          </a:ln>
        </p:spPr>
        <p:txBody>
          <a:bodyPr lIns="0" tIns="0" rIns="0" bIns="0">
            <a:spAutoFit/>
          </a:bodyPr>
          <a:lstStyle/>
          <a:p>
            <a:pPr>
              <a:spcAft>
                <a:spcPts val="6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広域協定運営委員会の開催について</a:t>
            </a:r>
            <a:r>
              <a:rPr lang="en-US" altLang="ja-JP" dirty="0">
                <a:solidFill>
                  <a:srgbClr val="000000"/>
                </a:solidFill>
                <a:latin typeface="ＭＳ Ｐゴシック"/>
                <a:ea typeface="ＭＳ Ｐゴシック"/>
              </a:rPr>
              <a:t>】</a:t>
            </a:r>
          </a:p>
          <a:p>
            <a:pPr indent="144000">
              <a:spcAft>
                <a:spcPts val="600"/>
              </a:spcAft>
              <a:defRPr/>
            </a:pPr>
            <a:r>
              <a:rPr lang="ja-JP" altLang="en-US" dirty="0">
                <a:latin typeface="HG丸ｺﾞｼｯｸM-PRO" pitchFamily="50" charset="-128"/>
                <a:ea typeface="HG丸ｺﾞｼｯｸM-PRO" pitchFamily="50" charset="-128"/>
              </a:rPr>
              <a:t>広域協定運営委員会は、毎年度１回以上開催するほか、運営委員会規則に従い、必要に応じて開催します。（運営委員会規則例では、次に掲げる場合です。）</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・委員数の３分の１以上の要求があったとき。</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・監査役が不正な事実を発見し、報告するために招集したとき。</a:t>
            </a:r>
            <a:endParaRPr lang="en-US" altLang="ja-JP" dirty="0">
              <a:latin typeface="HG丸ｺﾞｼｯｸM-PRO" pitchFamily="50" charset="-128"/>
              <a:ea typeface="HG丸ｺﾞｼｯｸM-PRO" pitchFamily="50" charset="-128"/>
            </a:endParaRPr>
          </a:p>
          <a:p>
            <a:pPr marL="288000" indent="-144000">
              <a:spcAft>
                <a:spcPts val="600"/>
              </a:spcAft>
              <a:defRPr/>
            </a:pPr>
            <a:r>
              <a:rPr lang="ja-JP" altLang="en-US" dirty="0">
                <a:latin typeface="HG丸ｺﾞｼｯｸM-PRO" pitchFamily="50" charset="-128"/>
                <a:ea typeface="HG丸ｺﾞｼｯｸM-PRO" pitchFamily="50" charset="-128"/>
              </a:rPr>
              <a:t>・その他会長が必要と認めたとき。</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いずれも委員の過半数の出席（委任状を含む）がなければ成立しません。</a:t>
            </a:r>
            <a:endParaRPr lang="ja-JP" altLang="en-US" sz="1050" dirty="0">
              <a:latin typeface="HG丸ｺﾞｼｯｸM-PRO" pitchFamily="50" charset="-128"/>
              <a:ea typeface="HG丸ｺﾞｼｯｸM-PRO" pitchFamily="50" charset="-128"/>
            </a:endParaRPr>
          </a:p>
        </p:txBody>
      </p:sp>
      <p:sp>
        <p:nvSpPr>
          <p:cNvPr id="15" name="テキスト ボックス 14"/>
          <p:cNvSpPr txBox="1">
            <a:spLocks noChangeArrowheads="1"/>
          </p:cNvSpPr>
          <p:nvPr/>
        </p:nvSpPr>
        <p:spPr bwMode="auto">
          <a:xfrm>
            <a:off x="563240" y="3863116"/>
            <a:ext cx="5796000" cy="38472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委員会の審議事項、開催日、開催方法（対面、書面、オンライン等）等について設定します。審議事項は、活動計画の作成又は変更、収支決算及び実施計画に関すること等広域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２）委員会の招集を行います。招集にあたっては、運営委員会規則に定められた日まで（運営委員会規則例では、開催の７日前）に、書面にて会議の日時、場所、オンライン開催の場合は、招待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等の案内方法、目的、審議事項を構成員に配布します。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３）委員会は、委員の過半数をもって成立します。開会前に出席者数の確認を行います。なお、出席は委任状をもって代えることができます。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議事は、出席した委員の過半数で決します。議決前に議案説明、質疑応答を行った上で採決を行って下さい。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委員会閉会後速やかに、運営委員会規則に定める方法により（運営委員会規則例では、委員会で決定した事項を記載した書面を作成して、その写しを協定に参加する集落等の構成員全員に配布する）協定に参加する集落等の構成員全員に周知します。</a:t>
            </a:r>
          </a:p>
        </p:txBody>
      </p:sp>
      <p:sp>
        <p:nvSpPr>
          <p:cNvPr id="12" name="大かっこ 11"/>
          <p:cNvSpPr/>
          <p:nvPr/>
        </p:nvSpPr>
        <p:spPr>
          <a:xfrm>
            <a:off x="675080" y="5664048"/>
            <a:ext cx="5570920" cy="1185773"/>
          </a:xfrm>
          <a:prstGeom prst="bracketPair">
            <a:avLst>
              <a:gd name="adj" fmla="val 873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tIns="0" rIns="0" bIns="0" rtlCol="0" anchor="t">
            <a:spAutoFit/>
          </a:bodyPr>
          <a:lstStyle/>
          <a:p>
            <a:pPr marL="144000" indent="144000">
              <a:spcAft>
                <a:spcPts val="0"/>
              </a:spcAft>
              <a:defRPr/>
            </a:pPr>
            <a:r>
              <a:rPr lang="ja-JP" altLang="en-US" sz="1050" dirty="0">
                <a:latin typeface="HG丸ｺﾞｼｯｸM-PRO" pitchFamily="50" charset="-128"/>
                <a:ea typeface="HG丸ｺﾞｼｯｸM-PRO" pitchFamily="50" charset="-128"/>
              </a:rPr>
              <a:t>特別議決事項においては、協定参加団体の除名及び協定の変更又は廃止に係る事項の議決にあたっては、出席者全員の一致を必要とし、以下に該当する事項については出席者の３分の２以上の多数による議決を必要とします。</a:t>
            </a:r>
          </a:p>
          <a:p>
            <a:pPr marL="144000" indent="144000">
              <a:spcAft>
                <a:spcPts val="0"/>
              </a:spcAft>
              <a:defRPr/>
            </a:pPr>
            <a:r>
              <a:rPr lang="ja-JP" altLang="en-US" sz="1050" dirty="0">
                <a:latin typeface="HG丸ｺﾞｼｯｸM-PRO" pitchFamily="50" charset="-128"/>
                <a:ea typeface="HG丸ｺﾞｼｯｸM-PRO" pitchFamily="50" charset="-128"/>
              </a:rPr>
              <a:t>１）広域協定運営委員会規則の変更</a:t>
            </a:r>
          </a:p>
          <a:p>
            <a:pPr marL="144000" indent="144000">
              <a:spcAft>
                <a:spcPts val="0"/>
              </a:spcAft>
              <a:defRPr/>
            </a:pPr>
            <a:r>
              <a:rPr lang="ja-JP" altLang="en-US" sz="1050" dirty="0">
                <a:latin typeface="HG丸ｺﾞｼｯｸM-PRO" pitchFamily="50" charset="-128"/>
                <a:ea typeface="HG丸ｺﾞｼｯｸM-PRO" pitchFamily="50" charset="-128"/>
              </a:rPr>
              <a:t>２）役員の解任</a:t>
            </a:r>
          </a:p>
          <a:p>
            <a:pPr marL="144000" indent="144000">
              <a:spcAft>
                <a:spcPts val="0"/>
              </a:spcAft>
              <a:defRPr/>
            </a:pPr>
            <a:r>
              <a:rPr lang="ja-JP" altLang="en-US" sz="1050" dirty="0">
                <a:latin typeface="HG丸ｺﾞｼｯｸM-PRO" pitchFamily="50" charset="-128"/>
                <a:ea typeface="HG丸ｺﾞｼｯｸM-PRO" pitchFamily="50" charset="-128"/>
              </a:rPr>
              <a:t>３）協定参加団体の除名</a:t>
            </a:r>
          </a:p>
          <a:p>
            <a:pPr marL="144000" indent="144000">
              <a:spcAft>
                <a:spcPts val="0"/>
              </a:spcAft>
              <a:defRPr/>
            </a:pPr>
            <a:r>
              <a:rPr lang="ja-JP" altLang="en-US" sz="1050" dirty="0">
                <a:latin typeface="HG丸ｺﾞｼｯｸM-PRO" pitchFamily="50" charset="-128"/>
                <a:ea typeface="HG丸ｺﾞｼｯｸM-PRO" pitchFamily="50" charset="-128"/>
              </a:rPr>
              <a:t>４）協定の変更又は廃止</a:t>
            </a:r>
          </a:p>
        </p:txBody>
      </p:sp>
      <p:sp>
        <p:nvSpPr>
          <p:cNvPr id="18" name="AutoShape 10"/>
          <p:cNvSpPr>
            <a:spLocks noChangeArrowheads="1"/>
          </p:cNvSpPr>
          <p:nvPr/>
        </p:nvSpPr>
        <p:spPr bwMode="auto">
          <a:xfrm>
            <a:off x="358305" y="7844564"/>
            <a:ext cx="3312000" cy="288000"/>
          </a:xfrm>
          <a:prstGeom prst="roundRect">
            <a:avLst>
              <a:gd name="adj" fmla="val 50000"/>
            </a:avLst>
          </a:prstGeom>
          <a:solidFill>
            <a:srgbClr val="FFFFC9"/>
          </a:solidFill>
          <a:ln w="9525">
            <a:solidFill>
              <a:schemeClr val="tx1"/>
            </a:solidFill>
            <a:round/>
            <a:headEnd/>
            <a:tailEnd/>
          </a:ln>
        </p:spPr>
        <p:txBody>
          <a:bodyPr wrap="none" lIns="72000" tIns="0" rIns="72000" bIns="0" anchor="ctr"/>
          <a:lstStyle/>
          <a:p>
            <a:pPr algn="ctr"/>
            <a:r>
              <a:rPr lang="ja-JP" altLang="en-US" dirty="0">
                <a:latin typeface="HG丸ｺﾞｼｯｸM-PRO" pitchFamily="50" charset="-128"/>
                <a:ea typeface="HG丸ｺﾞｼｯｸM-PRO" pitchFamily="50" charset="-128"/>
              </a:rPr>
              <a:t>委員会の開催、議決に当たっての留意点</a:t>
            </a:r>
          </a:p>
        </p:txBody>
      </p:sp>
      <p:sp>
        <p:nvSpPr>
          <p:cNvPr id="19" name="角丸四角形 18"/>
          <p:cNvSpPr/>
          <p:nvPr/>
        </p:nvSpPr>
        <p:spPr>
          <a:xfrm>
            <a:off x="462294" y="8207964"/>
            <a:ext cx="5997892" cy="1424986"/>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19"/>
          <p:cNvSpPr txBox="1">
            <a:spLocks noChangeArrowheads="1"/>
          </p:cNvSpPr>
          <p:nvPr/>
        </p:nvSpPr>
        <p:spPr bwMode="auto">
          <a:xfrm>
            <a:off x="531000" y="8358765"/>
            <a:ext cx="5796000" cy="112338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・委員会は、広域協定運営委員会規則に基づいて行われます。地域の事情に応じて委員会の議決方法等を広域協定運営委員会規則の制定時に構成員等で話し合って適切に定めて下さい。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・委員会資料や議事録は、実施状況報告の根拠資料になるので、適切に記録し、５年間保管して下さい。</a:t>
            </a:r>
          </a:p>
        </p:txBody>
      </p:sp>
      <p:sp>
        <p:nvSpPr>
          <p:cNvPr id="16" name="テキスト ボックス 1">
            <a:extLst>
              <a:ext uri="{FF2B5EF4-FFF2-40B4-BE49-F238E27FC236}">
                <a16:creationId xmlns:a16="http://schemas.microsoft.com/office/drawing/2014/main" id="{EC2F3C87-0BAC-4869-9865-D9E704D753D7}"/>
              </a:ext>
            </a:extLst>
          </p:cNvPr>
          <p:cNvSpPr txBox="1">
            <a:spLocks noChangeArrowheads="1"/>
          </p:cNvSpPr>
          <p:nvPr/>
        </p:nvSpPr>
        <p:spPr bwMode="auto">
          <a:xfrm>
            <a:off x="328217" y="412341"/>
            <a:ext cx="350819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８．広域協定運営委員会の開催</a:t>
            </a:r>
          </a:p>
        </p:txBody>
      </p:sp>
      <p:sp>
        <p:nvSpPr>
          <p:cNvPr id="21" name="角丸四角形 49">
            <a:extLst>
              <a:ext uri="{FF2B5EF4-FFF2-40B4-BE49-F238E27FC236}">
                <a16:creationId xmlns:a16="http://schemas.microsoft.com/office/drawing/2014/main" id="{1045DA2E-F9FA-46CE-AB4A-B187100D9F46}"/>
              </a:ext>
            </a:extLst>
          </p:cNvPr>
          <p:cNvSpPr/>
          <p:nvPr/>
        </p:nvSpPr>
        <p:spPr>
          <a:xfrm>
            <a:off x="201056" y="879215"/>
            <a:ext cx="6408738" cy="61200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 name="テキスト ボックス 4">
            <a:extLst>
              <a:ext uri="{FF2B5EF4-FFF2-40B4-BE49-F238E27FC236}">
                <a16:creationId xmlns:a16="http://schemas.microsoft.com/office/drawing/2014/main" id="{0578B1C5-4C6F-4EB2-861D-0E4F43F5442C}"/>
              </a:ext>
            </a:extLst>
          </p:cNvPr>
          <p:cNvSpPr txBox="1">
            <a:spLocks noChangeArrowheads="1"/>
          </p:cNvSpPr>
          <p:nvPr/>
        </p:nvSpPr>
        <p:spPr bwMode="auto">
          <a:xfrm>
            <a:off x="308770" y="961526"/>
            <a:ext cx="6070600" cy="430887"/>
          </a:xfrm>
          <a:prstGeom prst="rect">
            <a:avLst/>
          </a:prstGeom>
          <a:noFill/>
          <a:ln w="9525">
            <a:noFill/>
            <a:miter lim="800000"/>
            <a:headEnd/>
            <a:tailEnd/>
          </a:ln>
        </p:spPr>
        <p:txBody>
          <a:bodyPr lIns="0" tIns="0" rIns="0" bIns="0">
            <a:spAutoFit/>
          </a:bodyPr>
          <a:lstStyle/>
          <a:p>
            <a:pPr indent="179388"/>
            <a:r>
              <a:rPr lang="ja-JP" altLang="en-US" sz="1400" dirty="0">
                <a:latin typeface="HG丸ｺﾞｼｯｸM-PRO" pitchFamily="50" charset="-128"/>
                <a:ea typeface="HG丸ｺﾞｼｯｸM-PRO" pitchFamily="50" charset="-128"/>
              </a:rPr>
              <a:t>広域活動組織は、多面的機能支払交付金の実施に関する事項を広域協定運営委員会にて決定し、議決事項を構成員全員に周知する必要があります。</a:t>
            </a:r>
          </a:p>
        </p:txBody>
      </p:sp>
    </p:spTree>
    <p:extLst>
      <p:ext uri="{BB962C8B-B14F-4D97-AF65-F5344CB8AC3E}">
        <p14:creationId xmlns:p14="http://schemas.microsoft.com/office/powerpoint/2010/main" val="316300087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409282"/>
            <a:ext cx="6120000" cy="40164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1827786"/>
            <a:ext cx="6120000" cy="18338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828564084"/>
              </p:ext>
            </p:extLst>
          </p:nvPr>
        </p:nvGraphicFramePr>
        <p:xfrm>
          <a:off x="431828" y="3302554"/>
          <a:ext cx="6156172" cy="2263140"/>
        </p:xfrm>
        <a:graphic>
          <a:graphicData uri="http://schemas.openxmlformats.org/drawingml/2006/table">
            <a:tbl>
              <a:tblPr firstRow="1">
                <a:tableStyleId>{5C22544A-7EE6-4342-B048-85BDC9FD1C3A}</a:tableStyleId>
              </a:tblPr>
              <a:tblGrid>
                <a:gridCol w="1472161">
                  <a:extLst>
                    <a:ext uri="{9D8B030D-6E8A-4147-A177-3AD203B41FA5}">
                      <a16:colId xmlns:a16="http://schemas.microsoft.com/office/drawing/2014/main" val="20000"/>
                    </a:ext>
                  </a:extLst>
                </a:gridCol>
                <a:gridCol w="1468655">
                  <a:extLst>
                    <a:ext uri="{9D8B030D-6E8A-4147-A177-3AD203B41FA5}">
                      <a16:colId xmlns:a16="http://schemas.microsoft.com/office/drawing/2014/main" val="20001"/>
                    </a:ext>
                  </a:extLst>
                </a:gridCol>
                <a:gridCol w="1468655">
                  <a:extLst>
                    <a:ext uri="{9D8B030D-6E8A-4147-A177-3AD203B41FA5}">
                      <a16:colId xmlns:a16="http://schemas.microsoft.com/office/drawing/2014/main" val="356200866"/>
                    </a:ext>
                  </a:extLst>
                </a:gridCol>
                <a:gridCol w="1746701">
                  <a:extLst>
                    <a:ext uri="{9D8B030D-6E8A-4147-A177-3AD203B41FA5}">
                      <a16:colId xmlns:a16="http://schemas.microsoft.com/office/drawing/2014/main" val="20002"/>
                    </a:ext>
                  </a:extLst>
                </a:gridCol>
              </a:tblGrid>
              <a:tr h="241393">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val="10000"/>
                  </a:ext>
                </a:extLst>
              </a:tr>
              <a:tr h="234078">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pPr marL="85725" indent="-85725"/>
                      <a:r>
                        <a:rPr kumimoji="1" lang="ja-JP" altLang="en-US" sz="1000" dirty="0">
                          <a:latin typeface="+mn-ea"/>
                          <a:ea typeface="+mn-ea"/>
                        </a:rPr>
                        <a:t>・活動計画書</a:t>
                      </a:r>
                      <a:endParaRPr kumimoji="1" lang="en-US" altLang="ja-JP" sz="1000" dirty="0">
                        <a:latin typeface="+mn-ea"/>
                        <a:ea typeface="+mn-ea"/>
                      </a:endParaRPr>
                    </a:p>
                    <a:p>
                      <a:pPr marL="85725" indent="-85725"/>
                      <a:r>
                        <a:rPr kumimoji="1" lang="ja-JP" altLang="en-US" sz="1000" dirty="0">
                          <a:latin typeface="+mn-ea"/>
                          <a:ea typeface="+mn-ea"/>
                        </a:rPr>
                        <a:t>　</a:t>
                      </a:r>
                      <a:endParaRPr kumimoji="1" lang="en-US" altLang="ja-JP" sz="1000" dirty="0">
                        <a:latin typeface="+mn-ea"/>
                        <a:ea typeface="+mn-ea"/>
                      </a:endParaRPr>
                    </a:p>
                    <a:p>
                      <a:endParaRPr kumimoji="1" lang="en-US" altLang="ja-JP" sz="1000" dirty="0">
                        <a:latin typeface="+mn-ea"/>
                        <a:ea typeface="+mn-ea"/>
                      </a:endParaRPr>
                    </a:p>
                    <a:p>
                      <a:r>
                        <a:rPr kumimoji="1" lang="ja-JP" altLang="en-US" sz="1000" dirty="0">
                          <a:latin typeface="+mn-ea"/>
                          <a:ea typeface="+mn-ea"/>
                        </a:rPr>
                        <a:t>・広域協定運営委員会規則</a:t>
                      </a:r>
                      <a:endParaRPr kumimoji="1" lang="en-US" altLang="ja-JP" sz="1000" dirty="0">
                        <a:latin typeface="+mn-ea"/>
                        <a:ea typeface="+mn-ea"/>
                      </a:endParaRPr>
                    </a:p>
                    <a:p>
                      <a:endParaRPr kumimoji="1" lang="en-US" altLang="ja-JP" sz="1000" dirty="0">
                        <a:latin typeface="+mn-ea"/>
                        <a:ea typeface="+mn-ea"/>
                      </a:endParaRPr>
                    </a:p>
                    <a:p>
                      <a:r>
                        <a:rPr kumimoji="1" lang="ja-JP" altLang="en-US" sz="1000" dirty="0">
                          <a:latin typeface="+mn-ea"/>
                          <a:ea typeface="+mn-ea"/>
                        </a:rPr>
                        <a:t>・広域協定書</a:t>
                      </a:r>
                      <a:endParaRPr kumimoji="1" lang="en-US" altLang="ja-JP" sz="1000" dirty="0">
                        <a:latin typeface="+mn-ea"/>
                        <a:ea typeface="+mn-ea"/>
                      </a:endParaRPr>
                    </a:p>
                    <a:p>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a:t>
                      </a:r>
                      <a:r>
                        <a:rPr kumimoji="1" lang="ja-JP" altLang="en-US" sz="1000" b="1" dirty="0">
                          <a:solidFill>
                            <a:srgbClr val="FF0000"/>
                          </a:solidFill>
                          <a:latin typeface="+mn-ea"/>
                          <a:ea typeface="+mn-ea"/>
                        </a:rPr>
                        <a:t>県</a:t>
                      </a:r>
                      <a:r>
                        <a:rPr kumimoji="1" lang="ja-JP" altLang="en-US" sz="1000" dirty="0">
                          <a:latin typeface="+mn-ea"/>
                          <a:ea typeface="+mn-ea"/>
                        </a:rPr>
                        <a:t>知事を通じて</a:t>
                      </a:r>
                      <a:r>
                        <a:rPr kumimoji="1" lang="ja-JP" altLang="en-US" sz="1000" dirty="0" smtClean="0">
                          <a:latin typeface="+mn-ea"/>
                          <a:ea typeface="+mn-ea"/>
                        </a:rPr>
                        <a:t>、</a:t>
                      </a:r>
                      <a:r>
                        <a:rPr kumimoji="1" lang="ja-JP" altLang="en-US" sz="1000" dirty="0" smtClean="0">
                          <a:solidFill>
                            <a:srgbClr val="FF0000"/>
                          </a:solidFill>
                          <a:latin typeface="+mn-ea"/>
                          <a:ea typeface="+mn-ea"/>
                        </a:rPr>
                        <a:t>九州</a:t>
                      </a:r>
                      <a:r>
                        <a:rPr kumimoji="1" lang="ja-JP" altLang="en-US" sz="1000" dirty="0" smtClean="0">
                          <a:latin typeface="+mn-ea"/>
                          <a:ea typeface="+mn-ea"/>
                        </a:rPr>
                        <a:t>農政局に</a:t>
                      </a:r>
                      <a:r>
                        <a:rPr kumimoji="1" lang="ja-JP" altLang="en-US" sz="1000" dirty="0">
                          <a:latin typeface="+mn-ea"/>
                          <a:ea typeface="+mn-ea"/>
                        </a:rPr>
                        <a:t>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80377">
                <a:tc>
                  <a:txBody>
                    <a:bodyPr/>
                    <a:lstStyle/>
                    <a:p>
                      <a:r>
                        <a:rPr kumimoji="1" lang="ja-JP" altLang="en-US" sz="1000" dirty="0">
                          <a:latin typeface="+mn-ea"/>
                          <a:ea typeface="+mn-ea"/>
                        </a:rPr>
                        <a:t>資源向上支払交付金（共同）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478828">
                <a:tc>
                  <a:txBody>
                    <a:bodyPr/>
                    <a:lstStyle/>
                    <a:p>
                      <a:r>
                        <a:rPr kumimoji="1" lang="ja-JP" altLang="en-US" sz="1000" dirty="0">
                          <a:latin typeface="+mn-ea"/>
                          <a:ea typeface="+mn-ea"/>
                        </a:rPr>
                        <a:t>資源向上支払交付金（長寿命化）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u="none" dirty="0">
                          <a:solidFill>
                            <a:schemeClr val="tx1"/>
                          </a:solidFill>
                          <a:latin typeface="+mn-ea"/>
                          <a:ea typeface="+mn-ea"/>
                        </a:rPr>
                        <a:t>・長寿命化整備計画書</a:t>
                      </a:r>
                      <a:endParaRPr kumimoji="1" lang="en-US" altLang="ja-JP" sz="900" u="none" dirty="0">
                        <a:solidFill>
                          <a:schemeClr val="tx1"/>
                        </a:solidFill>
                        <a:latin typeface="+mn-ea"/>
                        <a:ea typeface="+mn-ea"/>
                      </a:endParaRPr>
                    </a:p>
                    <a:p>
                      <a:r>
                        <a:rPr kumimoji="1" lang="ja-JP" altLang="en-US" sz="900" u="none" dirty="0">
                          <a:solidFill>
                            <a:schemeClr val="tx1"/>
                          </a:solidFill>
                          <a:latin typeface="+mn-ea"/>
                          <a:ea typeface="+mn-ea"/>
                        </a:rPr>
                        <a:t>（長寿命化で１工事当たり</a:t>
                      </a:r>
                      <a:r>
                        <a:rPr kumimoji="1" lang="en-US" altLang="ja-JP" sz="900" u="none" dirty="0">
                          <a:solidFill>
                            <a:schemeClr val="tx1"/>
                          </a:solidFill>
                          <a:latin typeface="+mn-ea"/>
                          <a:ea typeface="+mn-ea"/>
                        </a:rPr>
                        <a:t>200</a:t>
                      </a:r>
                      <a:r>
                        <a:rPr kumimoji="1" lang="ja-JP" altLang="en-US" sz="900" u="none" dirty="0">
                          <a:solidFill>
                            <a:schemeClr val="tx1"/>
                          </a:solidFill>
                          <a:latin typeface="+mn-ea"/>
                          <a:ea typeface="+mn-ea"/>
                        </a:rPr>
                        <a:t>万円以上の工事がある場合）</a:t>
                      </a:r>
                      <a:endParaRPr kumimoji="1" lang="en-US" altLang="ja-JP" sz="900" u="none"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72975">
                <a:tc>
                  <a:txBody>
                    <a:bodyPr/>
                    <a:lstStyle/>
                    <a:p>
                      <a:r>
                        <a:rPr kumimoji="1" lang="ja-JP" altLang="en-US" sz="1000" dirty="0">
                          <a:latin typeface="+mn-ea"/>
                          <a:ea typeface="+mn-ea"/>
                        </a:rPr>
                        <a:t>資源向上支払交付金（組織の広域化・体制強化）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3" name="角丸四角形 2"/>
          <p:cNvSpPr/>
          <p:nvPr/>
        </p:nvSpPr>
        <p:spPr>
          <a:xfrm>
            <a:off x="260350" y="920552"/>
            <a:ext cx="6408738" cy="82102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90685" y="953684"/>
            <a:ext cx="6070600" cy="738664"/>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多面的機能支払交付金の活動の取り組みに当たり、広域活動組織の代表者は、事業計画書（案）を作成し、市町村長に提出し、認定を受ける必要があります。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67788" y="1799957"/>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多面的機能支払交付金の活動を実施しようとする場合には、事業計画書（案）に活動計画書、広域協定書及び広域協定運営委員会規則等の関係書類を添付し、市町村長に提出し、その審査を受けます。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68000" y="2700833"/>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事業計画の様式は</a:t>
            </a:r>
            <a:r>
              <a:rPr lang="en-US" altLang="ja-JP" sz="900" b="1" dirty="0">
                <a:solidFill>
                  <a:srgbClr val="0000FF"/>
                </a:solidFill>
                <a:latin typeface="ＭＳ Ｐ明朝" pitchFamily="18" charset="-128"/>
                <a:ea typeface="ＭＳ Ｐ明朝" pitchFamily="18" charset="-128"/>
              </a:rPr>
              <a:t>22</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79234" y="2660632"/>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92965" y="6420395"/>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また、既に活動を実施している広域活動組織が、認定された事業計画の内容を変更する場合は、以下を参考に手続きを行って下さい。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6648" y="7164768"/>
            <a:ext cx="6012000" cy="2578365"/>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57177" y="682405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908471"/>
            <a:ext cx="2700000" cy="765200"/>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申請時期</a:t>
            </a:r>
            <a:r>
              <a:rPr lang="en-US" altLang="ja-JP" sz="900" dirty="0">
                <a:latin typeface="HG丸ｺﾞｼｯｸM-PRO" pitchFamily="50" charset="-128"/>
                <a:ea typeface="HG丸ｺﾞｼｯｸM-PRO" pitchFamily="50" charset="-128"/>
              </a:rPr>
              <a:t>】</a:t>
            </a:r>
          </a:p>
          <a:p>
            <a:pPr marL="182563">
              <a:defRPr/>
            </a:pPr>
            <a:r>
              <a:rPr lang="ja-JP" altLang="en-US" sz="900" dirty="0">
                <a:latin typeface="HG丸ｺﾞｼｯｸM-PRO" pitchFamily="50" charset="-128"/>
                <a:ea typeface="HG丸ｺﾞｼｯｸM-PRO" pitchFamily="50" charset="-128"/>
              </a:rPr>
              <a:t>上記のいずれかの変更が生じたとき</a:t>
            </a:r>
            <a:endParaRPr lang="en-US" altLang="ja-JP" sz="900" dirty="0">
              <a:latin typeface="HG丸ｺﾞｼｯｸM-PRO" pitchFamily="50" charset="-128"/>
              <a:ea typeface="HG丸ｺﾞｼｯｸM-PRO" pitchFamily="50" charset="-128"/>
            </a:endParaRPr>
          </a:p>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申請書に添付する書類</a:t>
            </a:r>
            <a:r>
              <a:rPr lang="en-US" altLang="ja-JP" sz="900" dirty="0">
                <a:latin typeface="HG丸ｺﾞｼｯｸM-PRO" pitchFamily="50" charset="-128"/>
                <a:ea typeface="HG丸ｺﾞｼｯｸM-PRO" pitchFamily="50" charset="-128"/>
              </a:rPr>
              <a:t>】</a:t>
            </a:r>
          </a:p>
          <a:p>
            <a:pPr marL="265113" indent="-82550">
              <a:defRPr/>
            </a:pPr>
            <a:r>
              <a:rPr lang="ja-JP" altLang="en-US" sz="900" dirty="0">
                <a:latin typeface="HG丸ｺﾞｼｯｸM-PRO" pitchFamily="50" charset="-128"/>
                <a:ea typeface="HG丸ｺﾞｼｯｸM-PRO" pitchFamily="50" charset="-128"/>
              </a:rPr>
              <a:t>変更があった事業計画書、活動計画書、広域協定書、広域協定運営委員会規則等</a:t>
            </a:r>
          </a:p>
        </p:txBody>
      </p:sp>
      <p:sp>
        <p:nvSpPr>
          <p:cNvPr id="20" name="テキスト ボックス 19"/>
          <p:cNvSpPr txBox="1"/>
          <p:nvPr/>
        </p:nvSpPr>
        <p:spPr>
          <a:xfrm>
            <a:off x="576000" y="7164768"/>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認定された事業計画、活動計画、広域協定及び運営委員会規則等に変更が生じた場合は、以下の①又は②の手続きが必要となります。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511779"/>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514172"/>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4" name="テキスト ボックス 87"/>
          <p:cNvSpPr txBox="1">
            <a:spLocks noChangeArrowheads="1"/>
          </p:cNvSpPr>
          <p:nvPr/>
        </p:nvSpPr>
        <p:spPr bwMode="auto">
          <a:xfrm>
            <a:off x="3609320" y="7902701"/>
            <a:ext cx="2700000" cy="769441"/>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・保全管理する施設の延長又は路線の増減等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61" y="8763621"/>
            <a:ext cx="2700000" cy="903700"/>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届出時期</a:t>
            </a:r>
            <a:r>
              <a:rPr lang="en-US" altLang="ja-JP" sz="900" dirty="0">
                <a:latin typeface="HG丸ｺﾞｼｯｸM-PRO" pitchFamily="50" charset="-128"/>
                <a:ea typeface="HG丸ｺﾞｼｯｸM-PRO" pitchFamily="50" charset="-128"/>
              </a:rPr>
              <a:t>】</a:t>
            </a:r>
          </a:p>
          <a:p>
            <a:pPr marL="182563">
              <a:defRPr/>
            </a:pPr>
            <a:r>
              <a:rPr lang="ja-JP" altLang="en-US" sz="9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900" dirty="0">
              <a:latin typeface="HG丸ｺﾞｼｯｸM-PRO" pitchFamily="50" charset="-128"/>
              <a:ea typeface="HG丸ｺﾞｼｯｸM-PRO" pitchFamily="50" charset="-128"/>
            </a:endParaRPr>
          </a:p>
          <a:p>
            <a:pPr marL="182563" indent="-182563">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提出書類</a:t>
            </a:r>
            <a:r>
              <a:rPr lang="en-US" altLang="ja-JP" sz="900" dirty="0">
                <a:latin typeface="HG丸ｺﾞｼｯｸM-PRO" pitchFamily="50" charset="-128"/>
                <a:ea typeface="HG丸ｺﾞｼｯｸM-PRO" pitchFamily="50" charset="-128"/>
              </a:rPr>
              <a:t>】</a:t>
            </a:r>
          </a:p>
          <a:p>
            <a:pPr marL="265113" indent="-82550">
              <a:defRPr/>
            </a:pPr>
            <a:r>
              <a:rPr lang="ja-JP" altLang="en-US" sz="900" dirty="0">
                <a:latin typeface="HG丸ｺﾞｼｯｸM-PRO" pitchFamily="50" charset="-128"/>
                <a:ea typeface="HG丸ｺﾞｼｯｸM-PRO" pitchFamily="50" charset="-128"/>
              </a:rPr>
              <a:t>変更があった事業計画書、活動計画書、広域協定書、広域協定運営委員会規則等</a:t>
            </a:r>
          </a:p>
        </p:txBody>
      </p:sp>
      <p:sp>
        <p:nvSpPr>
          <p:cNvPr id="26" name="正方形/長方形 25"/>
          <p:cNvSpPr/>
          <p:nvPr/>
        </p:nvSpPr>
        <p:spPr>
          <a:xfrm>
            <a:off x="2331659" y="3808329"/>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24</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355177" y="4247645"/>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17</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41</a:t>
            </a:r>
          </a:p>
        </p:txBody>
      </p:sp>
      <p:sp>
        <p:nvSpPr>
          <p:cNvPr id="29" name="テキスト ボックス 4"/>
          <p:cNvSpPr txBox="1">
            <a:spLocks noChangeArrowheads="1"/>
          </p:cNvSpPr>
          <p:nvPr/>
        </p:nvSpPr>
        <p:spPr bwMode="auto">
          <a:xfrm>
            <a:off x="565603" y="2667406"/>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58711" y="2898437"/>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68047" y="2939919"/>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53461" y="2905005"/>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695248" y="8729730"/>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940534" y="4704388"/>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35</a:t>
            </a:r>
            <a:r>
              <a:rPr lang="ja-JP" altLang="en-US" sz="900" b="1" u="sng" dirty="0">
                <a:solidFill>
                  <a:srgbClr val="0000FF"/>
                </a:solidFill>
                <a:latin typeface="ＭＳ Ｐ明朝" pitchFamily="18" charset="-128"/>
                <a:ea typeface="ＭＳ Ｐ明朝" pitchFamily="18" charset="-128"/>
              </a:rPr>
              <a:t>ページへ</a:t>
            </a:r>
            <a:endParaRPr lang="en-US" altLang="ja-JP" sz="900" b="1" u="sng" dirty="0">
              <a:solidFill>
                <a:srgbClr val="0000FF"/>
              </a:solidFill>
              <a:latin typeface="ＭＳ Ｐ明朝" pitchFamily="18" charset="-128"/>
              <a:ea typeface="ＭＳ Ｐ明朝" pitchFamily="18" charset="-128"/>
            </a:endParaRPr>
          </a:p>
        </p:txBody>
      </p:sp>
      <p:sp>
        <p:nvSpPr>
          <p:cNvPr id="36" name="正方形/長方形 35"/>
          <p:cNvSpPr/>
          <p:nvPr/>
        </p:nvSpPr>
        <p:spPr>
          <a:xfrm>
            <a:off x="2355177" y="467366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8</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cxnSp>
        <p:nvCxnSpPr>
          <p:cNvPr id="38" name="直線コネクタ 37">
            <a:extLst>
              <a:ext uri="{FF2B5EF4-FFF2-40B4-BE49-F238E27FC236}">
                <a16:creationId xmlns:a16="http://schemas.microsoft.com/office/drawing/2014/main" id="{91133778-DAE8-45B4-90CE-3F805DE46721}"/>
              </a:ext>
            </a:extLst>
          </p:cNvPr>
          <p:cNvCxnSpPr>
            <a:cxnSpLocks/>
          </p:cNvCxnSpPr>
          <p:nvPr/>
        </p:nvCxnSpPr>
        <p:spPr>
          <a:xfrm>
            <a:off x="3327549" y="3565342"/>
            <a:ext cx="1318338" cy="6185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86">
            <a:extLst>
              <a:ext uri="{FF2B5EF4-FFF2-40B4-BE49-F238E27FC236}">
                <a16:creationId xmlns:a16="http://schemas.microsoft.com/office/drawing/2014/main" id="{77229A43-1C13-0766-8FDA-E18B003AF4C9}"/>
              </a:ext>
            </a:extLst>
          </p:cNvPr>
          <p:cNvSpPr txBox="1">
            <a:spLocks noChangeArrowheads="1"/>
          </p:cNvSpPr>
          <p:nvPr/>
        </p:nvSpPr>
        <p:spPr bwMode="auto">
          <a:xfrm>
            <a:off x="627177" y="7809390"/>
            <a:ext cx="2700000" cy="923330"/>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・活動の追加、中止又は廃止（単価に変更があ　　</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　る場合含む）</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10" name="角丸四角形 30">
            <a:extLst>
              <a:ext uri="{FF2B5EF4-FFF2-40B4-BE49-F238E27FC236}">
                <a16:creationId xmlns:a16="http://schemas.microsoft.com/office/drawing/2014/main" id="{94DEA3EE-C0C4-2C54-BDF9-42A7C2751285}"/>
              </a:ext>
            </a:extLst>
          </p:cNvPr>
          <p:cNvSpPr/>
          <p:nvPr/>
        </p:nvSpPr>
        <p:spPr>
          <a:xfrm>
            <a:off x="449914" y="5643328"/>
            <a:ext cx="6156172" cy="730003"/>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000" b="1" u="sng" dirty="0">
                <a:solidFill>
                  <a:schemeClr val="tx1"/>
                </a:solidFill>
                <a:latin typeface="HG丸ｺﾞｼｯｸM-PRO" pitchFamily="50" charset="-128"/>
                <a:ea typeface="HG丸ｺﾞｼｯｸM-PRO" pitchFamily="50" charset="-128"/>
              </a:rPr>
              <a:t>ポイント（令和５年度拡充）活性化計画の作成による提出書類の省略</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農山漁村の活性化のための定住等及び地域間交流の促進に関する法律（平成</a:t>
            </a:r>
            <a:r>
              <a:rPr lang="en-US" altLang="ja-JP" sz="1000" dirty="0">
                <a:solidFill>
                  <a:schemeClr val="tx1"/>
                </a:solidFill>
                <a:latin typeface="HG丸ｺﾞｼｯｸM-PRO" pitchFamily="50" charset="-128"/>
                <a:ea typeface="HG丸ｺﾞｼｯｸM-PRO" pitchFamily="50" charset="-128"/>
              </a:rPr>
              <a:t>19</a:t>
            </a:r>
            <a:r>
              <a:rPr lang="ja-JP" altLang="en-US" sz="1000" dirty="0">
                <a:solidFill>
                  <a:schemeClr val="tx1"/>
                </a:solidFill>
                <a:latin typeface="HG丸ｺﾞｼｯｸM-PRO" pitchFamily="50" charset="-128"/>
                <a:ea typeface="HG丸ｺﾞｼｯｸM-PRO" pitchFamily="50" charset="-128"/>
              </a:rPr>
              <a:t>年法律第</a:t>
            </a:r>
            <a:r>
              <a:rPr lang="en-US" altLang="ja-JP" sz="1000" dirty="0">
                <a:solidFill>
                  <a:schemeClr val="tx1"/>
                </a:solidFill>
                <a:latin typeface="HG丸ｺﾞｼｯｸM-PRO" pitchFamily="50" charset="-128"/>
                <a:ea typeface="HG丸ｺﾞｼｯｸM-PRO" pitchFamily="50" charset="-128"/>
              </a:rPr>
              <a:t>48</a:t>
            </a:r>
            <a:r>
              <a:rPr lang="ja-JP" altLang="en-US" sz="1000" dirty="0">
                <a:solidFill>
                  <a:schemeClr val="tx1"/>
                </a:solidFill>
                <a:latin typeface="HG丸ｺﾞｼｯｸM-PRO" pitchFamily="50" charset="-128"/>
                <a:ea typeface="HG丸ｺﾞｼｯｸM-PRO" pitchFamily="50" charset="-128"/>
              </a:rPr>
              <a:t>号）第５条第１項に規定する活性化計画が作成されている場合であって、その添付書類として様式第１－１号から様式第１－５号までを、対象組織が既に市町村に提出している時は、これらの提出を省略できます。</a:t>
            </a:r>
            <a:endParaRPr lang="en-US" altLang="ja-JP" sz="1000" dirty="0">
              <a:solidFill>
                <a:schemeClr val="tx1"/>
              </a:solidFill>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34558840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a:t>
            </a:r>
            <a:r>
              <a:rPr lang="ja-JP" altLang="en-US" sz="1050" dirty="0">
                <a:solidFill>
                  <a:srgbClr val="FF0000"/>
                </a:solidFill>
                <a:latin typeface="HG丸ｺﾞｼｯｸM-PRO" pitchFamily="50" charset="-128"/>
                <a:ea typeface="HG丸ｺﾞｼｯｸM-PRO" pitchFamily="50" charset="-128"/>
              </a:rPr>
              <a:t>県</a:t>
            </a:r>
            <a:r>
              <a:rPr lang="ja-JP" altLang="en-US" sz="1050" dirty="0">
                <a:latin typeface="HG丸ｺﾞｼｯｸM-PRO" pitchFamily="50" charset="-128"/>
                <a:ea typeface="HG丸ｺﾞｼｯｸM-PRO" pitchFamily="50" charset="-128"/>
              </a:rPr>
              <a:t>が定める要綱基本方針に基づき市町村で審査が行われ、必要に応じ</a:t>
            </a:r>
            <a:r>
              <a:rPr lang="ja-JP" altLang="en-US" sz="1050" dirty="0">
                <a:solidFill>
                  <a:srgbClr val="FF0000"/>
                </a:solidFill>
                <a:latin typeface="HG丸ｺﾞｼｯｸM-PRO" pitchFamily="50" charset="-128"/>
                <a:ea typeface="HG丸ｺﾞｼｯｸM-PRO" pitchFamily="50" charset="-128"/>
              </a:rPr>
              <a:t>県</a:t>
            </a:r>
            <a:r>
              <a:rPr lang="ja-JP" altLang="en-US" sz="1050" dirty="0">
                <a:latin typeface="HG丸ｺﾞｼｯｸM-PRO" pitchFamily="50" charset="-128"/>
                <a:ea typeface="HG丸ｺﾞｼｯｸM-PRO" pitchFamily="50" charset="-128"/>
              </a:rPr>
              <a:t>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35</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1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2" name="AutoShape 10"/>
          <p:cNvSpPr>
            <a:spLocks noChangeArrowheads="1"/>
          </p:cNvSpPr>
          <p:nvPr/>
        </p:nvSpPr>
        <p:spPr bwMode="auto">
          <a:xfrm>
            <a:off x="188640"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35</a:t>
            </a:r>
            <a:r>
              <a:rPr lang="ja-JP" altLang="en-US" dirty="0">
                <a:latin typeface="HG丸ｺﾞｼｯｸM-PRO" pitchFamily="50" charset="-128"/>
                <a:ea typeface="HG丸ｺﾞｼｯｸM-PRO" pitchFamily="50" charset="-128"/>
              </a:rPr>
              <a:t>ページ）の認定、変更手続きについて</a:t>
            </a:r>
          </a:p>
        </p:txBody>
      </p:sp>
    </p:spTree>
    <p:extLst>
      <p:ext uri="{BB962C8B-B14F-4D97-AF65-F5344CB8AC3E}">
        <p14:creationId xmlns:p14="http://schemas.microsoft.com/office/powerpoint/2010/main" val="8707991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endParaRPr lang="ja-JP" altLang="en-US" sz="1662">
              <a:solidFill>
                <a:prstClr val="black"/>
              </a:solidFill>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algn="r">
              <a:spcBef>
                <a:spcPct val="50000"/>
              </a:spcBef>
            </a:pPr>
            <a:r>
              <a:rPr lang="en-US" altLang="ja-JP" sz="923" i="1" dirty="0">
                <a:solidFill>
                  <a:prstClr val="black"/>
                </a:solidFill>
                <a:ea typeface="HG丸ｺﾞｼｯｸM-PRO" pitchFamily="50" charset="-128"/>
              </a:rPr>
              <a:t>■ </a:t>
            </a:r>
            <a:r>
              <a:rPr lang="ja-JP" altLang="en-US" sz="923" i="1" dirty="0">
                <a:solidFill>
                  <a:prstClr val="black"/>
                </a:solidFill>
                <a:ea typeface="HG丸ｺﾞｼｯｸM-PRO" pitchFamily="50" charset="-128"/>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algn="ctr">
              <a:defRPr/>
            </a:pPr>
            <a:r>
              <a:rPr lang="ja-JP" altLang="en-US" sz="1108" dirty="0">
                <a:uFill>
                  <a:solidFill>
                    <a:srgbClr val="FF0000"/>
                  </a:solidFill>
                </a:uFill>
                <a:latin typeface="HG丸ｺﾞｼｯｸM-PRO" panose="020F0600000000000000" pitchFamily="50" charset="-128"/>
                <a:ea typeface="HG丸ｺﾞｼｯｸM-PRO" panose="020F0600000000000000" pitchFamily="50" charset="-128"/>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r>
              <a:rPr lang="ja-JP" altLang="en-US" sz="1000" b="1" dirty="0">
                <a:solidFill>
                  <a:srgbClr val="FF0000"/>
                </a:solidFill>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パターン①</a:t>
            </a:r>
            <a:r>
              <a:rPr lang="ja-JP" altLang="en-US" b="1" dirty="0">
                <a:latin typeface="+mn-ea"/>
                <a:ea typeface="+mn-ea"/>
              </a:rPr>
              <a:t>　異なる路線別に補修工事を一括で発注（</a:t>
            </a:r>
            <a:r>
              <a:rPr lang="en-US" altLang="ja-JP" b="1" dirty="0">
                <a:latin typeface="+mn-ea"/>
                <a:ea typeface="+mn-ea"/>
              </a:rPr>
              <a:t>450</a:t>
            </a:r>
            <a:r>
              <a:rPr lang="ja-JP" altLang="en-US" b="1" dirty="0">
                <a:latin typeface="+mn-ea"/>
                <a:ea typeface="+mn-ea"/>
              </a:rPr>
              <a:t>万円）</a:t>
            </a:r>
            <a:endParaRPr lang="en-US" altLang="ja-JP" b="1" dirty="0">
              <a:latin typeface="+mn-ea"/>
              <a:ea typeface="+mn-ea"/>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a:t>
            </a:r>
            <a:endParaRPr lang="en-US" altLang="ja-JP" sz="1000" dirty="0"/>
          </a:p>
          <a:p>
            <a:pPr algn="ctr"/>
            <a:r>
              <a:rPr lang="ja-JP" altLang="en-US" sz="1000" dirty="0"/>
              <a:t>補修工事</a:t>
            </a:r>
            <a:endParaRPr lang="en-US" altLang="ja-JP" sz="1000" dirty="0"/>
          </a:p>
          <a:p>
            <a:pPr algn="ctr"/>
            <a:r>
              <a:rPr lang="en-US" altLang="ja-JP" sz="1000" dirty="0"/>
              <a:t>(110</a:t>
            </a:r>
            <a:r>
              <a:rPr lang="ja-JP" altLang="en-US" sz="1000" dirty="0"/>
              <a:t>万円</a:t>
            </a:r>
            <a:r>
              <a:rPr lang="en-US" altLang="ja-JP" sz="1000" dirty="0"/>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フリューム</a:t>
            </a:r>
            <a:endParaRPr lang="en-US" altLang="ja-JP" sz="1000" dirty="0"/>
          </a:p>
          <a:p>
            <a:pPr algn="ctr"/>
            <a:r>
              <a:rPr lang="ja-JP" altLang="en-US" sz="1000" dirty="0"/>
              <a:t>交換</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水路破損部</a:t>
            </a:r>
            <a:endParaRPr lang="en-US" altLang="ja-JP" sz="1000" dirty="0"/>
          </a:p>
          <a:p>
            <a:pPr algn="ctr"/>
            <a:r>
              <a:rPr lang="ja-JP" altLang="en-US" sz="1000" dirty="0"/>
              <a:t>補修工事</a:t>
            </a:r>
            <a:endParaRPr lang="en-US" altLang="ja-JP" sz="1000" dirty="0"/>
          </a:p>
          <a:p>
            <a:pPr algn="ctr"/>
            <a:r>
              <a:rPr lang="en-US" altLang="ja-JP" sz="1000" dirty="0"/>
              <a:t>(150</a:t>
            </a:r>
            <a:r>
              <a:rPr lang="ja-JP" altLang="en-US" sz="1000" dirty="0"/>
              <a:t>万円</a:t>
            </a:r>
            <a:r>
              <a:rPr lang="en-US" altLang="ja-JP" sz="1000" dirty="0"/>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パターン②</a:t>
            </a:r>
            <a:r>
              <a:rPr lang="ja-JP" altLang="en-US" b="1" dirty="0">
                <a:latin typeface="+mn-ea"/>
                <a:ea typeface="+mn-ea"/>
              </a:rPr>
              <a:t>　同一路線で連続していない箇所の補修工事を一括で発注（</a:t>
            </a:r>
            <a:r>
              <a:rPr lang="en-US" altLang="ja-JP" b="1" dirty="0">
                <a:latin typeface="+mn-ea"/>
                <a:ea typeface="+mn-ea"/>
              </a:rPr>
              <a:t>220</a:t>
            </a:r>
            <a:r>
              <a:rPr lang="ja-JP" altLang="en-US" b="1" dirty="0">
                <a:latin typeface="+mn-ea"/>
                <a:ea typeface="+mn-ea"/>
              </a:rPr>
              <a:t>万円）</a:t>
            </a:r>
            <a:endParaRPr lang="en-US" altLang="ja-JP" b="1" dirty="0">
              <a:latin typeface="+mn-ea"/>
              <a:ea typeface="+mn-ea"/>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パターン③</a:t>
            </a:r>
            <a:r>
              <a:rPr lang="ja-JP" altLang="en-US" b="1" dirty="0">
                <a:latin typeface="+mn-ea"/>
                <a:ea typeface="+mn-ea"/>
              </a:rPr>
              <a:t>　同一路線で水路の補修工事を年度ごとに分割して発注（</a:t>
            </a:r>
            <a:r>
              <a:rPr lang="en-US" altLang="ja-JP" b="1" dirty="0">
                <a:latin typeface="+mn-ea"/>
                <a:ea typeface="+mn-ea"/>
              </a:rPr>
              <a:t>760</a:t>
            </a:r>
            <a:r>
              <a:rPr lang="ja-JP" altLang="en-US" b="1" dirty="0">
                <a:latin typeface="+mn-ea"/>
                <a:ea typeface="+mn-ea"/>
              </a:rPr>
              <a:t>万円）</a:t>
            </a:r>
            <a:endParaRPr lang="en-US" altLang="ja-JP" b="1" dirty="0">
              <a:latin typeface="+mn-ea"/>
              <a:ea typeface="+mn-ea"/>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○○年度</a:t>
            </a:r>
            <a:endParaRPr lang="en-US" altLang="ja-JP" sz="1000" dirty="0"/>
          </a:p>
          <a:p>
            <a:pPr algn="ctr"/>
            <a:r>
              <a:rPr lang="ja-JP" altLang="en-US" sz="1000" dirty="0"/>
              <a:t>フリューム交換その１</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○○年度</a:t>
            </a:r>
            <a:endParaRPr lang="en-US" altLang="ja-JP" sz="1000" dirty="0"/>
          </a:p>
          <a:p>
            <a:pPr algn="ctr"/>
            <a:r>
              <a:rPr lang="ja-JP" altLang="en-US" sz="1000" dirty="0"/>
              <a:t>フリューム交換その２</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□□年度</a:t>
            </a:r>
            <a:endParaRPr lang="en-US" altLang="ja-JP" sz="1000" dirty="0"/>
          </a:p>
          <a:p>
            <a:pPr algn="ctr"/>
            <a:r>
              <a:rPr lang="ja-JP" altLang="en-US" sz="1000" dirty="0"/>
              <a:t>フリューム交換その３</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algn="ctr"/>
            <a:r>
              <a:rPr lang="en-US" altLang="ja-JP" sz="1000" dirty="0">
                <a:solidFill>
                  <a:srgbClr val="FF0000"/>
                </a:solidFill>
              </a:rPr>
              <a:t>D.</a:t>
            </a:r>
            <a:r>
              <a:rPr lang="ja-JP" altLang="en-US" sz="1000" dirty="0"/>
              <a:t>□□年度</a:t>
            </a:r>
            <a:endParaRPr lang="en-US" altLang="ja-JP" sz="1000" dirty="0"/>
          </a:p>
          <a:p>
            <a:pPr algn="ctr"/>
            <a:r>
              <a:rPr lang="ja-JP" altLang="en-US" sz="1000" dirty="0"/>
              <a:t>フリューム交換その４</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en-US" altLang="ja-JP" sz="1000" u="sng" dirty="0">
                <a:solidFill>
                  <a:srgbClr val="FF0000"/>
                </a:solidFill>
              </a:rPr>
              <a:t>A</a:t>
            </a:r>
            <a:r>
              <a:rPr lang="ja-JP" altLang="en-US" sz="1000" u="sng" dirty="0" err="1">
                <a:solidFill>
                  <a:srgbClr val="FF0000"/>
                </a:solidFill>
              </a:rPr>
              <a:t>、</a:t>
            </a:r>
            <a:r>
              <a:rPr lang="en-US" altLang="ja-JP" sz="1000" u="sng" dirty="0">
                <a:solidFill>
                  <a:srgbClr val="FF0000"/>
                </a:solidFill>
              </a:rPr>
              <a:t>B</a:t>
            </a:r>
            <a:r>
              <a:rPr lang="ja-JP" altLang="en-US" sz="1000" u="sng" dirty="0" err="1">
                <a:solidFill>
                  <a:srgbClr val="FF0000"/>
                </a:solidFill>
              </a:rPr>
              <a:t>、</a:t>
            </a:r>
            <a:r>
              <a:rPr lang="en-US" altLang="ja-JP" sz="1000" u="sng" dirty="0">
                <a:solidFill>
                  <a:srgbClr val="FF0000"/>
                </a:solidFill>
              </a:rPr>
              <a:t>C</a:t>
            </a:r>
            <a:r>
              <a:rPr lang="ja-JP" altLang="en-US" sz="1000" u="sng" dirty="0">
                <a:solidFill>
                  <a:srgbClr val="FF0000"/>
                </a:solidFill>
              </a:rPr>
              <a:t>それぞれ工事１件</a:t>
            </a:r>
            <a:r>
              <a:rPr lang="ja-JP" altLang="en-US" sz="1000" dirty="0">
                <a:solidFill>
                  <a:srgbClr val="FF0000"/>
                </a:solidFill>
              </a:rPr>
              <a:t>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en-US" altLang="ja-JP" sz="1000" u="sng" dirty="0">
                <a:solidFill>
                  <a:srgbClr val="FF0000"/>
                </a:solidFill>
              </a:rPr>
              <a:t>A</a:t>
            </a:r>
            <a:r>
              <a:rPr lang="ja-JP" altLang="en-US" sz="1000" u="sng" dirty="0" err="1">
                <a:solidFill>
                  <a:srgbClr val="FF0000"/>
                </a:solidFill>
              </a:rPr>
              <a:t>、</a:t>
            </a:r>
            <a:r>
              <a:rPr lang="en-US" altLang="ja-JP" sz="1000" u="sng" dirty="0">
                <a:solidFill>
                  <a:srgbClr val="FF0000"/>
                </a:solidFill>
              </a:rPr>
              <a:t>B</a:t>
            </a:r>
            <a:r>
              <a:rPr lang="ja-JP" altLang="en-US" sz="1000" u="sng" dirty="0" err="1">
                <a:solidFill>
                  <a:srgbClr val="FF0000"/>
                </a:solidFill>
              </a:rPr>
              <a:t>、</a:t>
            </a:r>
            <a:r>
              <a:rPr lang="en-US" altLang="ja-JP" sz="1000" u="sng" dirty="0">
                <a:solidFill>
                  <a:srgbClr val="FF0000"/>
                </a:solidFill>
              </a:rPr>
              <a:t>C</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dirty="0">
                <a:solidFill>
                  <a:srgbClr val="FF0000"/>
                </a:solidFill>
              </a:rPr>
              <a:t>工事箇所の間隔が離れていれば、別工事とする。よって</a:t>
            </a:r>
            <a:r>
              <a:rPr lang="en-US" altLang="ja-JP" sz="1000" u="sng" dirty="0">
                <a:solidFill>
                  <a:srgbClr val="FF0000"/>
                </a:solidFill>
              </a:rPr>
              <a:t>A</a:t>
            </a:r>
            <a:r>
              <a:rPr lang="ja-JP" altLang="en-US" sz="1000" u="sng" dirty="0" err="1">
                <a:solidFill>
                  <a:srgbClr val="FF0000"/>
                </a:solidFill>
              </a:rPr>
              <a:t>、</a:t>
            </a:r>
            <a:r>
              <a:rPr lang="en-US" altLang="ja-JP" sz="1000" u="sng" dirty="0">
                <a:solidFill>
                  <a:srgbClr val="FF0000"/>
                </a:solidFill>
              </a:rPr>
              <a:t>B</a:t>
            </a:r>
            <a:r>
              <a:rPr lang="ja-JP" altLang="en-US" sz="1000" u="sng" dirty="0">
                <a:solidFill>
                  <a:srgbClr val="FF0000"/>
                </a:solidFill>
              </a:rPr>
              <a:t>それぞれ工事１件</a:t>
            </a:r>
            <a:r>
              <a:rPr lang="ja-JP" altLang="en-US" sz="1000" dirty="0">
                <a:solidFill>
                  <a:srgbClr val="FF0000"/>
                </a:solidFill>
              </a:rPr>
              <a:t>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en-US" altLang="ja-JP" sz="1000" u="sng" dirty="0">
                <a:solidFill>
                  <a:srgbClr val="FF0000"/>
                </a:solidFill>
              </a:rPr>
              <a:t>A</a:t>
            </a:r>
            <a:r>
              <a:rPr lang="ja-JP" altLang="en-US" sz="1000" u="sng" dirty="0" err="1">
                <a:solidFill>
                  <a:srgbClr val="FF0000"/>
                </a:solidFill>
              </a:rPr>
              <a:t>、</a:t>
            </a:r>
            <a:r>
              <a:rPr lang="en-US" altLang="ja-JP" sz="1000" u="sng" dirty="0">
                <a:solidFill>
                  <a:srgbClr val="FF0000"/>
                </a:solidFill>
              </a:rPr>
              <a:t>B</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dirty="0">
                <a:solidFill>
                  <a:srgbClr val="FF0000"/>
                </a:solidFill>
              </a:rPr>
              <a:t>連続している</a:t>
            </a:r>
            <a:r>
              <a:rPr lang="en-US" altLang="ja-JP" sz="1000" dirty="0">
                <a:solidFill>
                  <a:srgbClr val="FF0000"/>
                </a:solidFill>
              </a:rPr>
              <a:t>A</a:t>
            </a:r>
            <a:r>
              <a:rPr lang="ja-JP" altLang="en-US" sz="1000" dirty="0" err="1">
                <a:solidFill>
                  <a:srgbClr val="FF0000"/>
                </a:solidFill>
              </a:rPr>
              <a:t>、</a:t>
            </a:r>
            <a:r>
              <a:rPr lang="en-US" altLang="ja-JP" sz="1000" dirty="0">
                <a:solidFill>
                  <a:srgbClr val="FF0000"/>
                </a:solidFill>
              </a:rPr>
              <a:t>B</a:t>
            </a:r>
            <a:r>
              <a:rPr lang="ja-JP" altLang="en-US" sz="1000" dirty="0" err="1">
                <a:solidFill>
                  <a:srgbClr val="FF0000"/>
                </a:solidFill>
              </a:rPr>
              <a:t>、</a:t>
            </a:r>
            <a:r>
              <a:rPr lang="en-US" altLang="ja-JP" sz="1000" dirty="0">
                <a:solidFill>
                  <a:srgbClr val="FF0000"/>
                </a:solidFill>
              </a:rPr>
              <a:t>C</a:t>
            </a:r>
            <a:r>
              <a:rPr lang="ja-JP" altLang="en-US" sz="1000" dirty="0" err="1">
                <a:solidFill>
                  <a:srgbClr val="FF0000"/>
                </a:solidFill>
              </a:rPr>
              <a:t>、</a:t>
            </a:r>
            <a:r>
              <a:rPr lang="en-US" altLang="ja-JP" sz="1000" dirty="0">
                <a:solidFill>
                  <a:srgbClr val="FF0000"/>
                </a:solidFill>
              </a:rPr>
              <a:t>D</a:t>
            </a:r>
            <a:r>
              <a:rPr lang="ja-JP" altLang="en-US" sz="1000" dirty="0">
                <a:solidFill>
                  <a:srgbClr val="FF0000"/>
                </a:solidFill>
              </a:rPr>
              <a:t>は、</a:t>
            </a:r>
            <a:r>
              <a:rPr lang="en-US" altLang="ja-JP" sz="1000" u="sng" dirty="0">
                <a:solidFill>
                  <a:srgbClr val="FF0000"/>
                </a:solidFill>
              </a:rPr>
              <a:t>4</a:t>
            </a:r>
            <a:r>
              <a:rPr lang="ja-JP" altLang="en-US" sz="1000" u="sng" dirty="0">
                <a:solidFill>
                  <a:srgbClr val="FF0000"/>
                </a:solidFill>
              </a:rPr>
              <a:t>つまとめて工事１件（</a:t>
            </a:r>
            <a:r>
              <a:rPr lang="en-US" altLang="ja-JP" sz="1000" u="sng" dirty="0">
                <a:solidFill>
                  <a:srgbClr val="FF0000"/>
                </a:solidFill>
              </a:rPr>
              <a:t>A+B+C+D</a:t>
            </a:r>
            <a:r>
              <a:rPr lang="ja-JP" altLang="en-US" sz="1000" u="sng" dirty="0">
                <a:solidFill>
                  <a:srgbClr val="FF0000"/>
                </a:solidFill>
              </a:rPr>
              <a:t>）</a:t>
            </a:r>
            <a:r>
              <a:rPr lang="ja-JP" altLang="en-US" sz="1000" dirty="0">
                <a:solidFill>
                  <a:srgbClr val="FF0000"/>
                </a:solidFill>
              </a:rPr>
              <a:t>としてカウントする。</a:t>
            </a:r>
            <a:endParaRPr lang="en-US" altLang="ja-JP" sz="1000" dirty="0">
              <a:solidFill>
                <a:srgbClr val="FF0000"/>
              </a:solidFill>
            </a:endParaRPr>
          </a:p>
          <a:p>
            <a:endParaRPr lang="en-US" altLang="ja-JP" sz="1000" i="1"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ja-JP" altLang="en-US" sz="1000" dirty="0">
                <a:solidFill>
                  <a:srgbClr val="FF0000"/>
                </a:solidFill>
              </a:rPr>
              <a:t>上記の考え方から</a:t>
            </a:r>
            <a:r>
              <a:rPr lang="ja-JP" altLang="en-US" sz="1000" u="sng" dirty="0">
                <a:solidFill>
                  <a:srgbClr val="FF0000"/>
                </a:solidFill>
              </a:rPr>
              <a:t>作成が必要</a:t>
            </a:r>
            <a:r>
              <a:rPr lang="ja-JP" altLang="en-US" sz="1000" dirty="0">
                <a:solidFill>
                  <a:srgbClr val="FF0000"/>
                </a:solidFill>
              </a:rPr>
              <a:t>。</a:t>
            </a:r>
          </a:p>
          <a:p>
            <a:r>
              <a:rPr lang="ja-JP" altLang="en-US" sz="1000" dirty="0">
                <a:solidFill>
                  <a:srgbClr val="FF0000"/>
                </a:solidFill>
              </a:rPr>
              <a:t>ただし、１件当たり２百万円以上の工事を実施したい場合は、まずは</a:t>
            </a:r>
            <a:r>
              <a:rPr lang="ja-JP" altLang="en-US" sz="1000" u="sng" dirty="0">
                <a:solidFill>
                  <a:srgbClr val="FF0000"/>
                </a:solidFill>
              </a:rPr>
              <a:t>他事業による実施を検討</a:t>
            </a:r>
            <a:r>
              <a:rPr lang="ja-JP" altLang="en-US" sz="1000" dirty="0">
                <a:solidFill>
                  <a:srgbClr val="FF0000"/>
                </a:solidFill>
              </a:rPr>
              <a:t>すること。</a:t>
            </a: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p>
        </p:txBody>
      </p:sp>
      <p:sp>
        <p:nvSpPr>
          <p:cNvPr id="38" name="テキスト ボックス 4">
            <a:extLst>
              <a:ext uri="{FF2B5EF4-FFF2-40B4-BE49-F238E27FC236}">
                <a16:creationId xmlns:a16="http://schemas.microsoft.com/office/drawing/2014/main"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latin typeface="+mn-ea"/>
                <a:ea typeface="+mn-ea"/>
              </a:rPr>
              <a:t>長寿命化整備計画書の作成が不要な場合</a:t>
            </a:r>
            <a:endParaRPr lang="en-US" altLang="ja-JP" sz="1400" b="1" dirty="0">
              <a:latin typeface="+mn-ea"/>
              <a:ea typeface="+mn-ea"/>
            </a:endParaRPr>
          </a:p>
        </p:txBody>
      </p:sp>
      <p:sp>
        <p:nvSpPr>
          <p:cNvPr id="39" name="角丸四角形 21">
            <a:extLst>
              <a:ext uri="{FF2B5EF4-FFF2-40B4-BE49-F238E27FC236}">
                <a16:creationId xmlns:a16="http://schemas.microsoft.com/office/drawing/2014/main"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40" name="テキスト ボックス 4">
            <a:extLst>
              <a:ext uri="{FF2B5EF4-FFF2-40B4-BE49-F238E27FC236}">
                <a16:creationId xmlns:a16="http://schemas.microsoft.com/office/drawing/2014/main"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latin typeface="+mn-ea"/>
                <a:ea typeface="+mn-ea"/>
              </a:rPr>
              <a:t>長寿命化整備計画書の作成が必要な場合</a:t>
            </a:r>
            <a:endParaRPr lang="en-US" altLang="ja-JP" sz="1400" b="1" dirty="0">
              <a:latin typeface="+mn-ea"/>
              <a:ea typeface="+mn-ea"/>
            </a:endParaRPr>
          </a:p>
        </p:txBody>
      </p:sp>
      <p:sp>
        <p:nvSpPr>
          <p:cNvPr id="41" name="テキスト ボックス 4">
            <a:extLst>
              <a:ext uri="{FF2B5EF4-FFF2-40B4-BE49-F238E27FC236}">
                <a16:creationId xmlns:a16="http://schemas.microsoft.com/office/drawing/2014/main"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en-US" altLang="ja-JP" sz="1100" b="1" dirty="0">
                <a:solidFill>
                  <a:srgbClr val="FF0000"/>
                </a:solidFill>
                <a:latin typeface="+mn-ea"/>
                <a:ea typeface="+mn-ea"/>
              </a:rPr>
              <a:t>※</a:t>
            </a:r>
            <a:r>
              <a:rPr lang="ja-JP" altLang="en-US" sz="1100" b="1" dirty="0">
                <a:solidFill>
                  <a:srgbClr val="FF0000"/>
                </a:solidFill>
                <a:latin typeface="+mn-ea"/>
                <a:ea typeface="+mn-ea"/>
              </a:rPr>
              <a:t>　原則</a:t>
            </a:r>
            <a:r>
              <a:rPr lang="en-US" altLang="ja-JP" sz="1100" b="1" dirty="0">
                <a:solidFill>
                  <a:srgbClr val="FF0000"/>
                </a:solidFill>
                <a:latin typeface="+mn-ea"/>
                <a:ea typeface="+mn-ea"/>
              </a:rPr>
              <a:t>200</a:t>
            </a:r>
            <a:r>
              <a:rPr lang="ja-JP" altLang="en-US" sz="1100" b="1" dirty="0">
                <a:solidFill>
                  <a:srgbClr val="FF0000"/>
                </a:solidFill>
                <a:latin typeface="+mn-ea"/>
                <a:ea typeface="+mn-ea"/>
              </a:rPr>
              <a:t>万円以上の工事は、他事業で実施すること　</a:t>
            </a:r>
            <a:endParaRPr lang="en-US" altLang="ja-JP" sz="1100" b="1" dirty="0">
              <a:solidFill>
                <a:srgbClr val="FF0000"/>
              </a:solidFill>
              <a:latin typeface="+mn-ea"/>
              <a:ea typeface="+mn-ea"/>
            </a:endParaRPr>
          </a:p>
        </p:txBody>
      </p:sp>
      <p:sp>
        <p:nvSpPr>
          <p:cNvPr id="44" name="四角形吹き出し 43"/>
          <p:cNvSpPr/>
          <p:nvPr/>
        </p:nvSpPr>
        <p:spPr>
          <a:xfrm>
            <a:off x="4199236" y="588515"/>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必要性のページを２パターン作成したので（</a:t>
            </a:r>
            <a:r>
              <a:rPr lang="en-US" altLang="ja-JP" sz="1050" dirty="0">
                <a:solidFill>
                  <a:srgbClr val="FF0000"/>
                </a:solidFill>
              </a:rPr>
              <a:t>43</a:t>
            </a:r>
            <a:r>
              <a:rPr lang="ja-JP" altLang="en-US" sz="1050" dirty="0">
                <a:solidFill>
                  <a:srgbClr val="FF0000"/>
                </a:solidFill>
              </a:rPr>
              <a:t>ページ、</a:t>
            </a:r>
            <a:r>
              <a:rPr lang="en-US" altLang="ja-JP" sz="1050" dirty="0">
                <a:solidFill>
                  <a:srgbClr val="FF0000"/>
                </a:solidFill>
              </a:rPr>
              <a:t>43</a:t>
            </a:r>
            <a:r>
              <a:rPr lang="ja-JP" altLang="en-US" sz="1050" dirty="0">
                <a:solidFill>
                  <a:srgbClr val="FF0000"/>
                </a:solidFill>
              </a:rPr>
              <a:t>‘ページ）どちらかをお使い下さい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12288364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684001" y="1515413"/>
            <a:ext cx="5549539" cy="816061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7" name="Line 4"/>
          <p:cNvSpPr>
            <a:spLocks noChangeShapeType="1"/>
          </p:cNvSpPr>
          <p:nvPr/>
        </p:nvSpPr>
        <p:spPr bwMode="auto">
          <a:xfrm>
            <a:off x="263769" y="663820"/>
            <a:ext cx="6330462" cy="0"/>
          </a:xfrm>
          <a:prstGeom prst="line">
            <a:avLst/>
          </a:prstGeom>
          <a:noFill/>
          <a:ln w="9525">
            <a:solidFill>
              <a:schemeClr val="tx1"/>
            </a:solidFill>
            <a:round/>
            <a:headEnd/>
            <a:tailEnd/>
          </a:ln>
        </p:spPr>
        <p:txBody>
          <a:bodyPr/>
          <a:lstStyle/>
          <a:p>
            <a:endParaRPr lang="ja-JP" altLang="en-US" sz="1662">
              <a:solidFill>
                <a:prstClr val="black"/>
              </a:solidFill>
            </a:endParaRPr>
          </a:p>
        </p:txBody>
      </p:sp>
      <p:sp>
        <p:nvSpPr>
          <p:cNvPr id="8" name="Text Box 5"/>
          <p:cNvSpPr txBox="1">
            <a:spLocks noChangeArrowheads="1"/>
          </p:cNvSpPr>
          <p:nvPr/>
        </p:nvSpPr>
        <p:spPr bwMode="auto">
          <a:xfrm>
            <a:off x="263769" y="381001"/>
            <a:ext cx="6330462" cy="227174"/>
          </a:xfrm>
          <a:prstGeom prst="rect">
            <a:avLst/>
          </a:prstGeom>
          <a:noFill/>
          <a:ln w="9525">
            <a:noFill/>
            <a:miter lim="800000"/>
            <a:headEnd/>
            <a:tailEnd/>
          </a:ln>
        </p:spPr>
        <p:txBody>
          <a:bodyPr lIns="84315" tIns="42162" rIns="84315" bIns="42162">
            <a:spAutoFit/>
          </a:bodyPr>
          <a:lstStyle/>
          <a:p>
            <a:pPr algn="r">
              <a:spcBef>
                <a:spcPct val="50000"/>
              </a:spcBef>
            </a:pPr>
            <a:r>
              <a:rPr lang="en-US" altLang="ja-JP" sz="923" i="1" dirty="0">
                <a:solidFill>
                  <a:prstClr val="black"/>
                </a:solidFill>
                <a:ea typeface="HG丸ｺﾞｼｯｸM-PRO" pitchFamily="50" charset="-128"/>
              </a:rPr>
              <a:t>■ </a:t>
            </a:r>
            <a:r>
              <a:rPr lang="ja-JP" altLang="en-US" sz="923" i="1" dirty="0">
                <a:solidFill>
                  <a:prstClr val="black"/>
                </a:solidFill>
                <a:ea typeface="HG丸ｺﾞｼｯｸM-PRO" pitchFamily="50" charset="-128"/>
              </a:rPr>
              <a:t>事業計画の認定</a:t>
            </a:r>
          </a:p>
        </p:txBody>
      </p:sp>
      <p:sp>
        <p:nvSpPr>
          <p:cNvPr id="5" name="AutoShape 10"/>
          <p:cNvSpPr>
            <a:spLocks noChangeArrowheads="1"/>
          </p:cNvSpPr>
          <p:nvPr/>
        </p:nvSpPr>
        <p:spPr bwMode="auto">
          <a:xfrm>
            <a:off x="619392" y="687756"/>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algn="ctr">
              <a:defRPr/>
            </a:pPr>
            <a:r>
              <a:rPr lang="ja-JP" altLang="en-US" sz="1108" dirty="0">
                <a:uFill>
                  <a:solidFill>
                    <a:srgbClr val="FF0000"/>
                  </a:solidFill>
                </a:uFill>
                <a:latin typeface="HG丸ｺﾞｼｯｸM-PRO" panose="020F0600000000000000" pitchFamily="50" charset="-128"/>
                <a:ea typeface="HG丸ｺﾞｼｯｸM-PRO" panose="020F0600000000000000" pitchFamily="50" charset="-128"/>
              </a:rPr>
              <a:t>長寿命化にかかる工事１件の考え方と長寿命化整備計画書作成の必要性</a:t>
            </a:r>
          </a:p>
        </p:txBody>
      </p:sp>
      <p:sp>
        <p:nvSpPr>
          <p:cNvPr id="52" name="テキスト ボックス 51"/>
          <p:cNvSpPr txBox="1"/>
          <p:nvPr/>
        </p:nvSpPr>
        <p:spPr>
          <a:xfrm>
            <a:off x="786367" y="960027"/>
            <a:ext cx="5319583" cy="1110773"/>
          </a:xfrm>
          <a:prstGeom prst="rect">
            <a:avLst/>
          </a:prstGeom>
          <a:solidFill>
            <a:schemeClr val="bg1"/>
          </a:solidFill>
          <a:ln w="12700">
            <a:solidFill>
              <a:srgbClr val="FF0000"/>
            </a:solidFill>
          </a:ln>
        </p:spPr>
        <p:txBody>
          <a:bodyPr wrap="square" lIns="33231" tIns="33231" rIns="33231" bIns="0" rtlCol="0">
            <a:spAutoFit/>
          </a:bodyPr>
          <a:lstStyle/>
          <a:p>
            <a:r>
              <a:rPr lang="ja-JP" altLang="en-US" sz="1000" b="1" dirty="0">
                <a:solidFill>
                  <a:srgbClr val="FF0000"/>
                </a:solidFill>
              </a:rPr>
              <a:t>・イメージ図は、水路の更新・補修の場合。あくまでイメージであり、必ずこれによるものではありま</a:t>
            </a:r>
            <a:endParaRPr lang="en-US" altLang="ja-JP" sz="1000" b="1" dirty="0">
              <a:solidFill>
                <a:srgbClr val="FF0000"/>
              </a:solidFill>
            </a:endParaRPr>
          </a:p>
          <a:p>
            <a:r>
              <a:rPr lang="en-US" altLang="ja-JP" sz="1000" b="1" dirty="0">
                <a:solidFill>
                  <a:srgbClr val="FF0000"/>
                </a:solidFill>
              </a:rPr>
              <a:t>  </a:t>
            </a:r>
            <a:r>
              <a:rPr lang="ja-JP" altLang="en-US" sz="1000" b="1" dirty="0">
                <a:solidFill>
                  <a:srgbClr val="FF0000"/>
                </a:solidFill>
              </a:rPr>
              <a:t>せん。</a:t>
            </a:r>
            <a:endParaRPr lang="en-US" altLang="ja-JP" sz="1000" b="1" dirty="0">
              <a:solidFill>
                <a:srgbClr val="FF0000"/>
              </a:solidFill>
            </a:endParaRPr>
          </a:p>
          <a:p>
            <a:r>
              <a:rPr lang="ja-JP" altLang="en-US" sz="1000" b="1" dirty="0">
                <a:solidFill>
                  <a:srgbClr val="FF0000"/>
                </a:solidFill>
              </a:rPr>
              <a:t>・県要綱基本方針では、原則、工事１件当たり</a:t>
            </a:r>
            <a:r>
              <a:rPr lang="en-US" altLang="ja-JP" sz="1000" b="1" dirty="0">
                <a:solidFill>
                  <a:srgbClr val="FF0000"/>
                </a:solidFill>
                <a:latin typeface="+mj-ea"/>
                <a:ea typeface="+mj-ea"/>
              </a:rPr>
              <a:t>200</a:t>
            </a:r>
            <a:r>
              <a:rPr lang="ja-JP" altLang="en-US" sz="1000" b="1" dirty="0">
                <a:solidFill>
                  <a:srgbClr val="FF0000"/>
                </a:solidFill>
                <a:latin typeface="+mj-ea"/>
                <a:ea typeface="+mj-ea"/>
              </a:rPr>
              <a:t>万円未満とします。ただし、工事１件当たり</a:t>
            </a:r>
            <a:r>
              <a:rPr lang="en-US" altLang="ja-JP" sz="1000" b="1" dirty="0">
                <a:solidFill>
                  <a:srgbClr val="FF0000"/>
                </a:solidFill>
                <a:latin typeface="+mj-ea"/>
                <a:ea typeface="+mj-ea"/>
              </a:rPr>
              <a:t>200</a:t>
            </a:r>
            <a:r>
              <a:rPr lang="ja-JP" altLang="en-US" sz="1000" b="1" dirty="0">
                <a:solidFill>
                  <a:srgbClr val="FF0000"/>
                </a:solidFill>
                <a:latin typeface="+mj-ea"/>
                <a:ea typeface="+mj-ea"/>
              </a:rPr>
              <a:t>万　</a:t>
            </a:r>
            <a:endParaRPr lang="en-US" altLang="ja-JP" sz="1000" b="1" dirty="0">
              <a:solidFill>
                <a:srgbClr val="FF0000"/>
              </a:solidFill>
              <a:latin typeface="+mj-ea"/>
              <a:ea typeface="+mj-ea"/>
            </a:endParaRPr>
          </a:p>
          <a:p>
            <a:r>
              <a:rPr lang="ja-JP" altLang="en-US" sz="1000" b="1" dirty="0">
                <a:solidFill>
                  <a:srgbClr val="FF0000"/>
                </a:solidFill>
                <a:latin typeface="+mj-ea"/>
                <a:ea typeface="+mj-ea"/>
              </a:rPr>
              <a:t>　円以上の工事を実施する場合は、県要綱基本方針に定める要件を満たす必要があります。</a:t>
            </a:r>
            <a:endParaRPr lang="en-US" altLang="ja-JP" sz="1000" b="1" dirty="0">
              <a:solidFill>
                <a:srgbClr val="FF0000"/>
              </a:solidFill>
              <a:latin typeface="+mj-ea"/>
              <a:ea typeface="+mj-ea"/>
            </a:endParaRPr>
          </a:p>
          <a:p>
            <a:r>
              <a:rPr lang="ja-JP" altLang="en-US" sz="1000" b="1" dirty="0">
                <a:solidFill>
                  <a:srgbClr val="FF0000"/>
                </a:solidFill>
                <a:latin typeface="+mj-ea"/>
                <a:ea typeface="+mj-ea"/>
              </a:rPr>
              <a:t>　</a:t>
            </a:r>
            <a:r>
              <a:rPr lang="en-US" altLang="ja-JP" sz="1000" b="1" dirty="0">
                <a:solidFill>
                  <a:srgbClr val="FF0000"/>
                </a:solidFill>
                <a:latin typeface="+mj-ea"/>
                <a:ea typeface="+mj-ea"/>
              </a:rPr>
              <a:t>※200</a:t>
            </a:r>
            <a:r>
              <a:rPr lang="ja-JP" altLang="en-US" sz="1000" b="1" dirty="0">
                <a:solidFill>
                  <a:srgbClr val="FF0000"/>
                </a:solidFill>
                <a:latin typeface="+mj-ea"/>
                <a:ea typeface="+mj-ea"/>
              </a:rPr>
              <a:t>万円以上の活動実施を希望する場合、「長寿命化整備計画書」を作成の上、市町村長の認</a:t>
            </a:r>
            <a:endParaRPr lang="en-US" altLang="ja-JP" sz="1000" b="1" dirty="0">
              <a:solidFill>
                <a:srgbClr val="FF0000"/>
              </a:solidFill>
              <a:latin typeface="+mj-ea"/>
              <a:ea typeface="+mj-ea"/>
            </a:endParaRPr>
          </a:p>
          <a:p>
            <a:r>
              <a:rPr lang="ja-JP" altLang="en-US" sz="1000" b="1" dirty="0">
                <a:solidFill>
                  <a:srgbClr val="FF0000"/>
                </a:solidFill>
                <a:latin typeface="+mj-ea"/>
                <a:ea typeface="+mj-ea"/>
              </a:rPr>
              <a:t>　　定を受ける必要があります。</a:t>
            </a:r>
            <a:endParaRPr lang="en-US" altLang="ja-JP" sz="1000" b="1" dirty="0">
              <a:solidFill>
                <a:srgbClr val="FF0000"/>
              </a:solidFill>
              <a:latin typeface="+mj-ea"/>
              <a:ea typeface="+mj-ea"/>
            </a:endParaRPr>
          </a:p>
          <a:p>
            <a:r>
              <a:rPr lang="ja-JP" altLang="en-US" sz="1000" b="1" dirty="0">
                <a:solidFill>
                  <a:srgbClr val="FF0000"/>
                </a:solidFill>
                <a:latin typeface="+mj-ea"/>
                <a:ea typeface="+mj-ea"/>
              </a:rPr>
              <a:t>　</a:t>
            </a:r>
            <a:r>
              <a:rPr lang="en-US" altLang="ja-JP" sz="1000" b="1" dirty="0">
                <a:solidFill>
                  <a:srgbClr val="FF0000"/>
                </a:solidFill>
                <a:latin typeface="+mj-ea"/>
                <a:ea typeface="+mj-ea"/>
              </a:rPr>
              <a:t>※</a:t>
            </a:r>
            <a:r>
              <a:rPr lang="ja-JP" altLang="en-US" sz="1000" b="1" dirty="0">
                <a:solidFill>
                  <a:srgbClr val="FF0000"/>
                </a:solidFill>
                <a:latin typeface="+mj-ea"/>
                <a:ea typeface="+mj-ea"/>
              </a:rPr>
              <a:t>工事１件当たりの上限額は設けません。</a:t>
            </a:r>
            <a:endParaRPr lang="en-US" altLang="ja-JP" sz="1000" b="1" dirty="0">
              <a:solidFill>
                <a:srgbClr val="FF0000"/>
              </a:solidFill>
              <a:latin typeface="+mj-ea"/>
              <a:ea typeface="+mj-ea"/>
            </a:endParaRPr>
          </a:p>
        </p:txBody>
      </p:sp>
      <p:sp>
        <p:nvSpPr>
          <p:cNvPr id="48" name="テキスト ボックス 4"/>
          <p:cNvSpPr txBox="1">
            <a:spLocks noChangeArrowheads="1"/>
          </p:cNvSpPr>
          <p:nvPr/>
        </p:nvSpPr>
        <p:spPr bwMode="auto">
          <a:xfrm>
            <a:off x="658779" y="2085902"/>
            <a:ext cx="5132421" cy="284693"/>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パターン①</a:t>
            </a:r>
            <a:r>
              <a:rPr lang="ja-JP" altLang="en-US" b="1" dirty="0">
                <a:latin typeface="+mn-ea"/>
                <a:ea typeface="+mn-ea"/>
              </a:rPr>
              <a:t>　異なる路線別に補修工事・更新工事を一括で発注（</a:t>
            </a:r>
            <a:r>
              <a:rPr lang="en-US" altLang="ja-JP" b="1" dirty="0">
                <a:latin typeface="+mn-ea"/>
                <a:ea typeface="+mn-ea"/>
              </a:rPr>
              <a:t>500</a:t>
            </a:r>
            <a:r>
              <a:rPr lang="ja-JP" altLang="en-US" b="1" dirty="0">
                <a:latin typeface="+mn-ea"/>
                <a:ea typeface="+mn-ea"/>
              </a:rPr>
              <a:t>万円）</a:t>
            </a:r>
            <a:endParaRPr lang="en-US" altLang="ja-JP" b="1" dirty="0">
              <a:latin typeface="+mn-ea"/>
              <a:ea typeface="+mn-ea"/>
            </a:endParaRPr>
          </a:p>
        </p:txBody>
      </p:sp>
      <p:sp>
        <p:nvSpPr>
          <p:cNvPr id="50" name="右矢印 49"/>
          <p:cNvSpPr/>
          <p:nvPr/>
        </p:nvSpPr>
        <p:spPr>
          <a:xfrm>
            <a:off x="4215412" y="3162883"/>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pic>
        <p:nvPicPr>
          <p:cNvPr id="53" name="図 52"/>
          <p:cNvPicPr>
            <a:picLocks noChangeAspect="1"/>
          </p:cNvPicPr>
          <p:nvPr/>
        </p:nvPicPr>
        <p:blipFill>
          <a:blip r:embed="rId2"/>
          <a:stretch>
            <a:fillRect/>
          </a:stretch>
        </p:blipFill>
        <p:spPr>
          <a:xfrm>
            <a:off x="924716" y="2598620"/>
            <a:ext cx="912002" cy="819480"/>
          </a:xfrm>
          <a:prstGeom prst="rect">
            <a:avLst/>
          </a:prstGeom>
        </p:spPr>
      </p:pic>
      <p:pic>
        <p:nvPicPr>
          <p:cNvPr id="57" name="図 56"/>
          <p:cNvPicPr>
            <a:picLocks noChangeAspect="1"/>
          </p:cNvPicPr>
          <p:nvPr/>
        </p:nvPicPr>
        <p:blipFill>
          <a:blip r:embed="rId3"/>
          <a:stretch>
            <a:fillRect/>
          </a:stretch>
        </p:blipFill>
        <p:spPr>
          <a:xfrm>
            <a:off x="2030113" y="2555257"/>
            <a:ext cx="895165" cy="862843"/>
          </a:xfrm>
          <a:prstGeom prst="rect">
            <a:avLst/>
          </a:prstGeom>
        </p:spPr>
      </p:pic>
      <p:pic>
        <p:nvPicPr>
          <p:cNvPr id="59" name="図 58"/>
          <p:cNvPicPr>
            <a:picLocks noChangeAspect="1"/>
          </p:cNvPicPr>
          <p:nvPr/>
        </p:nvPicPr>
        <p:blipFill>
          <a:blip r:embed="rId4"/>
          <a:stretch>
            <a:fillRect/>
          </a:stretch>
        </p:blipFill>
        <p:spPr>
          <a:xfrm>
            <a:off x="3260827" y="2598620"/>
            <a:ext cx="817956" cy="742490"/>
          </a:xfrm>
          <a:prstGeom prst="rect">
            <a:avLst/>
          </a:prstGeom>
        </p:spPr>
      </p:pic>
      <p:sp>
        <p:nvSpPr>
          <p:cNvPr id="60" name="テキスト ボックス 59"/>
          <p:cNvSpPr txBox="1"/>
          <p:nvPr/>
        </p:nvSpPr>
        <p:spPr>
          <a:xfrm>
            <a:off x="1939650" y="3451909"/>
            <a:ext cx="1087267" cy="553998"/>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a:t>
            </a:r>
            <a:endParaRPr lang="en-US" altLang="ja-JP" sz="1000" dirty="0"/>
          </a:p>
          <a:p>
            <a:pPr algn="ctr"/>
            <a:r>
              <a:rPr lang="ja-JP" altLang="en-US" sz="1000" dirty="0"/>
              <a:t>補修工事</a:t>
            </a:r>
            <a:endParaRPr lang="en-US" altLang="ja-JP" sz="1000" dirty="0"/>
          </a:p>
          <a:p>
            <a:pPr algn="ctr"/>
            <a:r>
              <a:rPr lang="en-US" altLang="ja-JP" sz="1000" dirty="0"/>
              <a:t>(110</a:t>
            </a:r>
            <a:r>
              <a:rPr lang="ja-JP" altLang="en-US" sz="1000" dirty="0"/>
              <a:t>万円</a:t>
            </a:r>
            <a:r>
              <a:rPr lang="en-US" altLang="ja-JP" sz="1000" dirty="0"/>
              <a:t>)</a:t>
            </a:r>
          </a:p>
        </p:txBody>
      </p:sp>
      <p:sp>
        <p:nvSpPr>
          <p:cNvPr id="61" name="テキスト ボックス 60"/>
          <p:cNvSpPr txBox="1"/>
          <p:nvPr/>
        </p:nvSpPr>
        <p:spPr>
          <a:xfrm>
            <a:off x="3188850" y="3451909"/>
            <a:ext cx="992880" cy="553998"/>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水路更新</a:t>
            </a:r>
            <a:endParaRPr lang="en-US" altLang="ja-JP" sz="1000" dirty="0"/>
          </a:p>
          <a:p>
            <a:pPr algn="ctr"/>
            <a:r>
              <a:rPr lang="ja-JP" altLang="en-US" sz="1000" dirty="0"/>
              <a:t>工事</a:t>
            </a:r>
            <a:endParaRPr lang="en-US" altLang="ja-JP" sz="1000" dirty="0"/>
          </a:p>
          <a:p>
            <a:pPr algn="ctr"/>
            <a:r>
              <a:rPr lang="en-US" altLang="ja-JP" sz="1000" dirty="0"/>
              <a:t>(240</a:t>
            </a:r>
            <a:r>
              <a:rPr lang="ja-JP" altLang="en-US" sz="1000" dirty="0"/>
              <a:t>万円</a:t>
            </a:r>
            <a:r>
              <a:rPr lang="en-US" altLang="ja-JP" sz="1000" dirty="0"/>
              <a:t>)</a:t>
            </a:r>
            <a:endParaRPr lang="ja-JP" altLang="en-US" sz="1000" dirty="0"/>
          </a:p>
        </p:txBody>
      </p:sp>
      <p:sp>
        <p:nvSpPr>
          <p:cNvPr id="65" name="テキスト ボックス 64"/>
          <p:cNvSpPr txBox="1"/>
          <p:nvPr/>
        </p:nvSpPr>
        <p:spPr>
          <a:xfrm>
            <a:off x="841402" y="3448550"/>
            <a:ext cx="980513" cy="553998"/>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水路破損部</a:t>
            </a:r>
            <a:endParaRPr lang="en-US" altLang="ja-JP" sz="1000" dirty="0"/>
          </a:p>
          <a:p>
            <a:pPr algn="ctr"/>
            <a:r>
              <a:rPr lang="ja-JP" altLang="en-US" sz="1000" dirty="0"/>
              <a:t>補修工事</a:t>
            </a:r>
            <a:endParaRPr lang="en-US" altLang="ja-JP" sz="1000" dirty="0"/>
          </a:p>
          <a:p>
            <a:pPr algn="ctr"/>
            <a:r>
              <a:rPr lang="en-US" altLang="ja-JP" sz="1000" dirty="0"/>
              <a:t>(150</a:t>
            </a:r>
            <a:r>
              <a:rPr lang="ja-JP" altLang="en-US" sz="1000" dirty="0"/>
              <a:t>万円</a:t>
            </a:r>
            <a:r>
              <a:rPr lang="en-US" altLang="ja-JP" sz="1000" dirty="0"/>
              <a:t>)</a:t>
            </a:r>
          </a:p>
        </p:txBody>
      </p:sp>
      <p:sp>
        <p:nvSpPr>
          <p:cNvPr id="66" name="テキスト ボックス 4"/>
          <p:cNvSpPr txBox="1">
            <a:spLocks noChangeArrowheads="1"/>
          </p:cNvSpPr>
          <p:nvPr/>
        </p:nvSpPr>
        <p:spPr bwMode="auto">
          <a:xfrm>
            <a:off x="682678" y="4276892"/>
            <a:ext cx="5574761" cy="477054"/>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パターン②</a:t>
            </a:r>
            <a:r>
              <a:rPr lang="ja-JP" altLang="en-US" b="1" dirty="0">
                <a:latin typeface="+mn-ea"/>
                <a:ea typeface="+mn-ea"/>
              </a:rPr>
              <a:t>　同一路線で連続していない箇所の補修工事・更新工事を一括で発注</a:t>
            </a:r>
            <a:endParaRPr lang="en-US" altLang="ja-JP" b="1" dirty="0">
              <a:latin typeface="+mn-ea"/>
              <a:ea typeface="+mn-ea"/>
            </a:endParaRPr>
          </a:p>
          <a:p>
            <a:pPr>
              <a:lnSpc>
                <a:spcPts val="1500"/>
              </a:lnSpc>
              <a:defRPr/>
            </a:pPr>
            <a:r>
              <a:rPr lang="ja-JP" altLang="en-US" b="1" dirty="0">
                <a:latin typeface="+mn-ea"/>
                <a:ea typeface="+mn-ea"/>
              </a:rPr>
              <a:t>　　　　　　　　（</a:t>
            </a:r>
            <a:r>
              <a:rPr lang="en-US" altLang="ja-JP" b="1" dirty="0">
                <a:latin typeface="+mn-ea"/>
                <a:ea typeface="+mn-ea"/>
              </a:rPr>
              <a:t>400</a:t>
            </a:r>
            <a:r>
              <a:rPr lang="ja-JP" altLang="en-US" b="1" dirty="0">
                <a:latin typeface="+mn-ea"/>
                <a:ea typeface="+mn-ea"/>
              </a:rPr>
              <a:t>万円）</a:t>
            </a:r>
            <a:endParaRPr lang="en-US" altLang="ja-JP" b="1" dirty="0">
              <a:latin typeface="+mn-ea"/>
              <a:ea typeface="+mn-ea"/>
            </a:endParaRPr>
          </a:p>
        </p:txBody>
      </p:sp>
      <p:pic>
        <p:nvPicPr>
          <p:cNvPr id="68" name="図 67"/>
          <p:cNvPicPr>
            <a:picLocks noChangeAspect="1"/>
          </p:cNvPicPr>
          <p:nvPr/>
        </p:nvPicPr>
        <p:blipFill>
          <a:blip r:embed="rId5"/>
          <a:stretch>
            <a:fillRect/>
          </a:stretch>
        </p:blipFill>
        <p:spPr>
          <a:xfrm>
            <a:off x="1281871" y="4868990"/>
            <a:ext cx="2462813" cy="1693932"/>
          </a:xfrm>
          <a:prstGeom prst="rect">
            <a:avLst/>
          </a:prstGeom>
        </p:spPr>
      </p:pic>
      <p:sp>
        <p:nvSpPr>
          <p:cNvPr id="69" name="テキスト ボックス 68"/>
          <p:cNvSpPr txBox="1"/>
          <p:nvPr/>
        </p:nvSpPr>
        <p:spPr>
          <a:xfrm>
            <a:off x="989741" y="4868990"/>
            <a:ext cx="1693955" cy="400110"/>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0" name="テキスト ボックス 69"/>
          <p:cNvSpPr txBox="1"/>
          <p:nvPr/>
        </p:nvSpPr>
        <p:spPr>
          <a:xfrm>
            <a:off x="2399196" y="6180881"/>
            <a:ext cx="1707926" cy="400110"/>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水路ひび割れ補修工事</a:t>
            </a:r>
            <a:endParaRPr lang="en-US" altLang="ja-JP" sz="1000" dirty="0"/>
          </a:p>
          <a:p>
            <a:pPr algn="ctr"/>
            <a:r>
              <a:rPr lang="en-US" altLang="ja-JP" sz="1000" dirty="0"/>
              <a:t>(290</a:t>
            </a:r>
            <a:r>
              <a:rPr lang="ja-JP" altLang="en-US" sz="1000" dirty="0"/>
              <a:t>万円</a:t>
            </a:r>
            <a:r>
              <a:rPr lang="en-US" altLang="ja-JP" sz="1000" dirty="0"/>
              <a:t>)</a:t>
            </a:r>
            <a:endParaRPr lang="ja-JP" altLang="en-US" sz="1000" dirty="0"/>
          </a:p>
        </p:txBody>
      </p:sp>
      <p:sp>
        <p:nvSpPr>
          <p:cNvPr id="71" name="右大かっこ 70"/>
          <p:cNvSpPr/>
          <p:nvPr/>
        </p:nvSpPr>
        <p:spPr>
          <a:xfrm rot="14340000">
            <a:off x="2940710" y="4880240"/>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3" name="右大かっこ 72"/>
          <p:cNvSpPr/>
          <p:nvPr/>
        </p:nvSpPr>
        <p:spPr>
          <a:xfrm rot="3420000">
            <a:off x="1994332" y="6058421"/>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6" name="右矢印 75"/>
          <p:cNvSpPr/>
          <p:nvPr/>
        </p:nvSpPr>
        <p:spPr>
          <a:xfrm>
            <a:off x="4144574" y="5550352"/>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112" name="テキスト ボックス 4"/>
          <p:cNvSpPr txBox="1">
            <a:spLocks noChangeArrowheads="1"/>
          </p:cNvSpPr>
          <p:nvPr/>
        </p:nvSpPr>
        <p:spPr bwMode="auto">
          <a:xfrm>
            <a:off x="699993" y="6762188"/>
            <a:ext cx="5655840" cy="284693"/>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パターン③</a:t>
            </a:r>
            <a:r>
              <a:rPr lang="ja-JP" altLang="en-US" b="1" dirty="0">
                <a:latin typeface="+mn-ea"/>
                <a:ea typeface="+mn-ea"/>
              </a:rPr>
              <a:t>　同一路線で水路の補修・更新を年度ごとに分割して発注（</a:t>
            </a:r>
            <a:r>
              <a:rPr lang="en-US" altLang="ja-JP" b="1" dirty="0">
                <a:latin typeface="+mn-ea"/>
                <a:ea typeface="+mn-ea"/>
              </a:rPr>
              <a:t>850</a:t>
            </a:r>
            <a:r>
              <a:rPr lang="ja-JP" altLang="en-US" b="1" dirty="0">
                <a:latin typeface="+mn-ea"/>
                <a:ea typeface="+mn-ea"/>
              </a:rPr>
              <a:t>万円）</a:t>
            </a:r>
            <a:endParaRPr lang="en-US" altLang="ja-JP" b="1" dirty="0">
              <a:latin typeface="+mn-ea"/>
              <a:ea typeface="+mn-ea"/>
            </a:endParaRPr>
          </a:p>
        </p:txBody>
      </p:sp>
      <p:pic>
        <p:nvPicPr>
          <p:cNvPr id="114" name="図 113"/>
          <p:cNvPicPr>
            <a:picLocks noChangeAspect="1"/>
          </p:cNvPicPr>
          <p:nvPr/>
        </p:nvPicPr>
        <p:blipFill>
          <a:blip r:embed="rId6"/>
          <a:stretch>
            <a:fillRect/>
          </a:stretch>
        </p:blipFill>
        <p:spPr>
          <a:xfrm>
            <a:off x="1052780" y="7293347"/>
            <a:ext cx="2447762" cy="1699161"/>
          </a:xfrm>
          <a:prstGeom prst="rect">
            <a:avLst/>
          </a:prstGeom>
        </p:spPr>
      </p:pic>
      <p:sp>
        <p:nvSpPr>
          <p:cNvPr id="116" name="テキスト ボックス 115"/>
          <p:cNvSpPr txBox="1"/>
          <p:nvPr/>
        </p:nvSpPr>
        <p:spPr>
          <a:xfrm>
            <a:off x="583123" y="7445248"/>
            <a:ext cx="902589" cy="707886"/>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その１工事</a:t>
            </a:r>
            <a:endParaRPr lang="en-US" altLang="ja-JP" sz="1000" dirty="0"/>
          </a:p>
          <a:p>
            <a:pPr algn="ctr"/>
            <a:r>
              <a:rPr lang="en-US" altLang="ja-JP" sz="1000" dirty="0"/>
              <a:t>(180</a:t>
            </a:r>
            <a:r>
              <a:rPr lang="ja-JP" altLang="en-US" sz="1000" dirty="0"/>
              <a:t>万円</a:t>
            </a:r>
            <a:r>
              <a:rPr lang="en-US" altLang="ja-JP" sz="1000" dirty="0"/>
              <a:t>)</a:t>
            </a:r>
            <a:endParaRPr lang="ja-JP" altLang="en-US" sz="1000" dirty="0"/>
          </a:p>
        </p:txBody>
      </p:sp>
      <p:sp>
        <p:nvSpPr>
          <p:cNvPr id="117" name="テキスト ボックス 116"/>
          <p:cNvSpPr txBox="1"/>
          <p:nvPr/>
        </p:nvSpPr>
        <p:spPr>
          <a:xfrm>
            <a:off x="1297563" y="7088976"/>
            <a:ext cx="907310" cy="707886"/>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その２工事</a:t>
            </a:r>
            <a:endParaRPr lang="en-US" altLang="ja-JP" sz="1000" dirty="0"/>
          </a:p>
          <a:p>
            <a:pPr algn="ctr"/>
            <a:r>
              <a:rPr lang="en-US" altLang="ja-JP" sz="1000" dirty="0"/>
              <a:t>(250</a:t>
            </a:r>
            <a:r>
              <a:rPr lang="ja-JP" altLang="en-US" sz="1000" dirty="0"/>
              <a:t>万円</a:t>
            </a:r>
            <a:r>
              <a:rPr lang="en-US" altLang="ja-JP" sz="1000" dirty="0"/>
              <a:t>)</a:t>
            </a:r>
            <a:endParaRPr lang="ja-JP" altLang="en-US" sz="1000" dirty="0"/>
          </a:p>
        </p:txBody>
      </p:sp>
      <p:sp>
        <p:nvSpPr>
          <p:cNvPr id="118" name="テキスト ボックス 117"/>
          <p:cNvSpPr txBox="1"/>
          <p:nvPr/>
        </p:nvSpPr>
        <p:spPr>
          <a:xfrm>
            <a:off x="2115439" y="8441021"/>
            <a:ext cx="873019" cy="707886"/>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その３工事</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9" name="右大かっこ 118"/>
          <p:cNvSpPr/>
          <p:nvPr/>
        </p:nvSpPr>
        <p:spPr>
          <a:xfrm rot="3480000" flipH="1">
            <a:off x="1495228" y="7971343"/>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0" name="右大かっこ 119"/>
          <p:cNvSpPr/>
          <p:nvPr/>
        </p:nvSpPr>
        <p:spPr>
          <a:xfrm rot="3480000" flipH="1">
            <a:off x="1897361" y="772908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1" name="右大かっこ 120"/>
          <p:cNvSpPr/>
          <p:nvPr/>
        </p:nvSpPr>
        <p:spPr>
          <a:xfrm rot="3480000">
            <a:off x="3014483" y="7821778"/>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9" name="右大かっこ 128"/>
          <p:cNvSpPr/>
          <p:nvPr/>
        </p:nvSpPr>
        <p:spPr>
          <a:xfrm rot="3480000">
            <a:off x="2568389" y="8042594"/>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30" name="テキスト ボックス 129"/>
          <p:cNvSpPr txBox="1"/>
          <p:nvPr/>
        </p:nvSpPr>
        <p:spPr>
          <a:xfrm>
            <a:off x="2937461" y="8301915"/>
            <a:ext cx="873019" cy="707886"/>
          </a:xfrm>
          <a:prstGeom prst="rect">
            <a:avLst/>
          </a:prstGeom>
          <a:noFill/>
        </p:spPr>
        <p:txBody>
          <a:bodyPr wrap="square" rtlCol="0">
            <a:spAutoFit/>
          </a:bodyPr>
          <a:lstStyle/>
          <a:p>
            <a:pPr algn="ctr"/>
            <a:r>
              <a:rPr lang="en-US" altLang="ja-JP" sz="1000" dirty="0">
                <a:solidFill>
                  <a:srgbClr val="FF0000"/>
                </a:solidFill>
              </a:rPr>
              <a:t>D.</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その４工事</a:t>
            </a:r>
            <a:endParaRPr lang="en-US" altLang="ja-JP" sz="1000" dirty="0"/>
          </a:p>
          <a:p>
            <a:pPr algn="ctr"/>
            <a:r>
              <a:rPr lang="en-US" altLang="ja-JP" sz="1000" dirty="0"/>
              <a:t>(230</a:t>
            </a:r>
            <a:r>
              <a:rPr lang="ja-JP" altLang="en-US" sz="1000" dirty="0"/>
              <a:t>万円</a:t>
            </a:r>
            <a:r>
              <a:rPr lang="en-US" altLang="ja-JP" sz="1000" dirty="0"/>
              <a:t>)</a:t>
            </a:r>
            <a:endParaRPr lang="ja-JP" altLang="en-US" sz="1000" dirty="0"/>
          </a:p>
        </p:txBody>
      </p:sp>
      <p:sp>
        <p:nvSpPr>
          <p:cNvPr id="131" name="右矢印 130"/>
          <p:cNvSpPr/>
          <p:nvPr/>
        </p:nvSpPr>
        <p:spPr>
          <a:xfrm>
            <a:off x="3752850" y="8142927"/>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42" name="テキスト ボックス 41"/>
          <p:cNvSpPr txBox="1"/>
          <p:nvPr/>
        </p:nvSpPr>
        <p:spPr>
          <a:xfrm>
            <a:off x="4607328" y="2337900"/>
            <a:ext cx="1488671" cy="1938992"/>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en-US" altLang="ja-JP" sz="1000" dirty="0">
                <a:solidFill>
                  <a:srgbClr val="FF0000"/>
                </a:solidFill>
              </a:rPr>
              <a:t>A</a:t>
            </a:r>
            <a:r>
              <a:rPr lang="ja-JP" altLang="en-US" sz="1000" dirty="0" err="1">
                <a:solidFill>
                  <a:srgbClr val="FF0000"/>
                </a:solidFill>
              </a:rPr>
              <a:t>、</a:t>
            </a:r>
            <a:r>
              <a:rPr lang="en-US" altLang="ja-JP" sz="1000" dirty="0">
                <a:solidFill>
                  <a:srgbClr val="FF0000"/>
                </a:solidFill>
              </a:rPr>
              <a:t>B</a:t>
            </a:r>
            <a:r>
              <a:rPr lang="ja-JP" altLang="en-US" sz="1000" dirty="0" err="1">
                <a:solidFill>
                  <a:srgbClr val="FF0000"/>
                </a:solidFill>
              </a:rPr>
              <a:t>、</a:t>
            </a:r>
            <a:r>
              <a:rPr lang="en-US" altLang="ja-JP" sz="1000" dirty="0">
                <a:solidFill>
                  <a:srgbClr val="FF0000"/>
                </a:solidFill>
              </a:rPr>
              <a:t>C</a:t>
            </a:r>
            <a:r>
              <a:rPr lang="ja-JP" altLang="en-US" sz="1000" dirty="0">
                <a:solidFill>
                  <a:srgbClr val="FF0000"/>
                </a:solidFill>
              </a:rPr>
              <a:t>それぞれ工事１件としてカウントする。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長寿命化整備計画書作成の必要の有無</a:t>
            </a:r>
            <a:r>
              <a:rPr lang="en-US" altLang="ja-JP" sz="1000" i="1" dirty="0">
                <a:solidFill>
                  <a:srgbClr val="FF0000"/>
                </a:solidFill>
              </a:rPr>
              <a:t>】</a:t>
            </a:r>
          </a:p>
          <a:p>
            <a:r>
              <a:rPr lang="ja-JP" altLang="en-US" sz="1000" dirty="0">
                <a:solidFill>
                  <a:srgbClr val="FF0000"/>
                </a:solidFill>
              </a:rPr>
              <a:t>・</a:t>
            </a:r>
            <a:r>
              <a:rPr lang="en-US" altLang="ja-JP" sz="1000" dirty="0">
                <a:solidFill>
                  <a:srgbClr val="FF0000"/>
                </a:solidFill>
              </a:rPr>
              <a:t>A</a:t>
            </a:r>
            <a:r>
              <a:rPr lang="ja-JP" altLang="en-US" sz="1000" dirty="0" err="1">
                <a:solidFill>
                  <a:srgbClr val="FF0000"/>
                </a:solidFill>
              </a:rPr>
              <a:t>、</a:t>
            </a:r>
            <a:r>
              <a:rPr lang="en-US" altLang="ja-JP" sz="1000" dirty="0">
                <a:solidFill>
                  <a:srgbClr val="FF0000"/>
                </a:solidFill>
              </a:rPr>
              <a:t>B</a:t>
            </a:r>
            <a:r>
              <a:rPr lang="ja-JP" altLang="en-US" sz="1000" dirty="0">
                <a:solidFill>
                  <a:srgbClr val="FF0000"/>
                </a:solidFill>
              </a:rPr>
              <a:t>は、工事１件当</a:t>
            </a:r>
            <a:r>
              <a:rPr lang="ja-JP" altLang="en-US" sz="1000" dirty="0" err="1">
                <a:solidFill>
                  <a:srgbClr val="FF0000"/>
                </a:solidFill>
              </a:rPr>
              <a:t>た</a:t>
            </a:r>
            <a:r>
              <a:rPr lang="ja-JP" altLang="en-US" sz="1000" dirty="0">
                <a:solidFill>
                  <a:srgbClr val="FF0000"/>
                </a:solidFill>
              </a:rPr>
              <a:t>　</a:t>
            </a:r>
            <a:endParaRPr lang="en-US" altLang="ja-JP" sz="1000" dirty="0">
              <a:solidFill>
                <a:srgbClr val="FF0000"/>
              </a:solidFill>
            </a:endParaRPr>
          </a:p>
          <a:p>
            <a:r>
              <a:rPr lang="ja-JP" altLang="en-US" sz="1000" dirty="0">
                <a:solidFill>
                  <a:srgbClr val="FF0000"/>
                </a:solidFill>
              </a:rPr>
              <a:t>  </a:t>
            </a:r>
            <a:r>
              <a:rPr lang="ja-JP" altLang="en-US" sz="1000" dirty="0" err="1">
                <a:solidFill>
                  <a:srgbClr val="FF0000"/>
                </a:solidFill>
              </a:rPr>
              <a:t>りの</a:t>
            </a:r>
            <a:r>
              <a:rPr lang="ja-JP" altLang="en-US" sz="1000" dirty="0">
                <a:solidFill>
                  <a:srgbClr val="FF0000"/>
                </a:solidFill>
              </a:rPr>
              <a:t>費用が</a:t>
            </a:r>
            <a:r>
              <a:rPr lang="en-US" altLang="ja-JP" sz="1000" dirty="0">
                <a:solidFill>
                  <a:srgbClr val="FF0000"/>
                </a:solidFill>
              </a:rPr>
              <a:t>200</a:t>
            </a:r>
            <a:r>
              <a:rPr lang="ja-JP" altLang="en-US" sz="1000" dirty="0">
                <a:solidFill>
                  <a:srgbClr val="FF0000"/>
                </a:solidFill>
              </a:rPr>
              <a:t>万円未 </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満のため作成不要。</a:t>
            </a:r>
            <a:endParaRPr lang="en-US" altLang="ja-JP" sz="1000" dirty="0">
              <a:solidFill>
                <a:srgbClr val="FF0000"/>
              </a:solidFill>
            </a:endParaRPr>
          </a:p>
          <a:p>
            <a:r>
              <a:rPr lang="ja-JP" altLang="en-US" sz="1000" dirty="0">
                <a:solidFill>
                  <a:srgbClr val="FF0000"/>
                </a:solidFill>
              </a:rPr>
              <a:t>・Ｃは、工事１件当たりの</a:t>
            </a:r>
            <a:endParaRPr lang="en-US" altLang="ja-JP" sz="1000" dirty="0">
              <a:solidFill>
                <a:srgbClr val="FF0000"/>
              </a:solidFill>
            </a:endParaRPr>
          </a:p>
          <a:p>
            <a:r>
              <a:rPr lang="ja-JP" altLang="en-US" sz="1000" dirty="0">
                <a:solidFill>
                  <a:srgbClr val="FF0000"/>
                </a:solidFill>
              </a:rPr>
              <a:t>  費用が</a:t>
            </a:r>
            <a:r>
              <a:rPr lang="en-US" altLang="ja-JP" sz="1000" dirty="0">
                <a:solidFill>
                  <a:srgbClr val="FF0000"/>
                </a:solidFill>
              </a:rPr>
              <a:t>200</a:t>
            </a:r>
            <a:r>
              <a:rPr lang="ja-JP" altLang="en-US" sz="1000" dirty="0">
                <a:solidFill>
                  <a:srgbClr val="FF0000"/>
                </a:solidFill>
              </a:rPr>
              <a:t>万円を超え</a:t>
            </a:r>
            <a:endParaRPr lang="en-US" altLang="ja-JP" sz="1000" dirty="0">
              <a:solidFill>
                <a:srgbClr val="FF0000"/>
              </a:solidFill>
            </a:endParaRPr>
          </a:p>
          <a:p>
            <a:r>
              <a:rPr lang="ja-JP" altLang="en-US" sz="1000" dirty="0">
                <a:solidFill>
                  <a:srgbClr val="FF0000"/>
                </a:solidFill>
              </a:rPr>
              <a:t>  </a:t>
            </a:r>
            <a:r>
              <a:rPr lang="ja-JP" altLang="en-US" sz="1000" dirty="0" err="1">
                <a:solidFill>
                  <a:srgbClr val="FF0000"/>
                </a:solidFill>
              </a:rPr>
              <a:t>る</a:t>
            </a:r>
            <a:r>
              <a:rPr lang="ja-JP" altLang="en-US" sz="1000" dirty="0">
                <a:solidFill>
                  <a:srgbClr val="FF0000"/>
                </a:solidFill>
              </a:rPr>
              <a:t>ため作成が必要。</a:t>
            </a:r>
            <a:endParaRPr lang="en-US" altLang="ja-JP" sz="1000" dirty="0">
              <a:solidFill>
                <a:srgbClr val="FF0000"/>
              </a:solidFill>
            </a:endParaRPr>
          </a:p>
        </p:txBody>
      </p:sp>
      <p:sp>
        <p:nvSpPr>
          <p:cNvPr id="43" name="テキスト ボックス 42"/>
          <p:cNvSpPr txBox="1"/>
          <p:nvPr/>
        </p:nvSpPr>
        <p:spPr>
          <a:xfrm>
            <a:off x="4617279" y="4515419"/>
            <a:ext cx="1488671" cy="2246769"/>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u="sng" dirty="0">
                <a:solidFill>
                  <a:srgbClr val="FF0000"/>
                </a:solidFill>
              </a:rPr>
              <a:t>工事箇所の間隔が離れていれば、別工事</a:t>
            </a:r>
            <a:r>
              <a:rPr lang="ja-JP" altLang="en-US" sz="1000" dirty="0">
                <a:solidFill>
                  <a:srgbClr val="FF0000"/>
                </a:solidFill>
              </a:rPr>
              <a:t>とする。</a:t>
            </a:r>
            <a:r>
              <a:rPr lang="en-US" altLang="ja-JP" sz="1000" dirty="0">
                <a:solidFill>
                  <a:srgbClr val="FF0000"/>
                </a:solidFill>
              </a:rPr>
              <a:t>A</a:t>
            </a:r>
            <a:r>
              <a:rPr lang="ja-JP" altLang="en-US" sz="1000" dirty="0" err="1">
                <a:solidFill>
                  <a:srgbClr val="FF0000"/>
                </a:solidFill>
              </a:rPr>
              <a:t>、</a:t>
            </a:r>
            <a:r>
              <a:rPr lang="en-US" altLang="ja-JP" sz="1000" dirty="0">
                <a:solidFill>
                  <a:srgbClr val="FF0000"/>
                </a:solidFill>
              </a:rPr>
              <a:t>B</a:t>
            </a:r>
            <a:r>
              <a:rPr lang="ja-JP" altLang="en-US" sz="1000" dirty="0">
                <a:solidFill>
                  <a:srgbClr val="FF0000"/>
                </a:solidFill>
              </a:rPr>
              <a:t>それぞれ工事１件としてカウント。</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長寿命化整備計画書作成の必要の有無</a:t>
            </a:r>
            <a:r>
              <a:rPr lang="en-US" altLang="ja-JP" sz="1000" i="1" dirty="0">
                <a:solidFill>
                  <a:srgbClr val="FF0000"/>
                </a:solidFill>
              </a:rPr>
              <a:t>】</a:t>
            </a:r>
          </a:p>
          <a:p>
            <a:r>
              <a:rPr lang="ja-JP" altLang="en-US" sz="1000" dirty="0">
                <a:solidFill>
                  <a:srgbClr val="FF0000"/>
                </a:solidFill>
              </a:rPr>
              <a:t>・Ａは、工事１件当たりの</a:t>
            </a:r>
            <a:endParaRPr lang="en-US" altLang="ja-JP" sz="1000" dirty="0">
              <a:solidFill>
                <a:srgbClr val="FF0000"/>
              </a:solidFill>
            </a:endParaRPr>
          </a:p>
          <a:p>
            <a:r>
              <a:rPr lang="ja-JP" altLang="en-US" sz="1000" dirty="0">
                <a:solidFill>
                  <a:srgbClr val="FF0000"/>
                </a:solidFill>
              </a:rPr>
              <a:t>  費用が</a:t>
            </a:r>
            <a:r>
              <a:rPr lang="en-US" altLang="ja-JP" sz="1000" dirty="0">
                <a:solidFill>
                  <a:srgbClr val="FF0000"/>
                </a:solidFill>
              </a:rPr>
              <a:t>200</a:t>
            </a:r>
            <a:r>
              <a:rPr lang="ja-JP" altLang="en-US" sz="1000" dirty="0">
                <a:solidFill>
                  <a:srgbClr val="FF0000"/>
                </a:solidFill>
              </a:rPr>
              <a:t>万円を超え</a:t>
            </a:r>
            <a:endParaRPr lang="en-US" altLang="ja-JP" sz="1000" dirty="0">
              <a:solidFill>
                <a:srgbClr val="FF0000"/>
              </a:solidFill>
            </a:endParaRPr>
          </a:p>
          <a:p>
            <a:r>
              <a:rPr lang="ja-JP" altLang="en-US" sz="1000" dirty="0">
                <a:solidFill>
                  <a:srgbClr val="FF0000"/>
                </a:solidFill>
              </a:rPr>
              <a:t>  </a:t>
            </a:r>
            <a:r>
              <a:rPr lang="ja-JP" altLang="en-US" sz="1000" dirty="0" err="1">
                <a:solidFill>
                  <a:srgbClr val="FF0000"/>
                </a:solidFill>
              </a:rPr>
              <a:t>る</a:t>
            </a:r>
            <a:r>
              <a:rPr lang="ja-JP" altLang="en-US" sz="1000" dirty="0">
                <a:solidFill>
                  <a:srgbClr val="FF0000"/>
                </a:solidFill>
              </a:rPr>
              <a:t>ため作成が必要。</a:t>
            </a:r>
            <a:endParaRPr lang="en-US" altLang="ja-JP" sz="1000" dirty="0">
              <a:solidFill>
                <a:srgbClr val="FF0000"/>
              </a:solidFill>
            </a:endParaRPr>
          </a:p>
          <a:p>
            <a:r>
              <a:rPr lang="ja-JP" altLang="en-US" sz="1000" dirty="0">
                <a:solidFill>
                  <a:srgbClr val="FF0000"/>
                </a:solidFill>
              </a:rPr>
              <a:t>・Ｂは、工事１件当たり</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の費用が</a:t>
            </a:r>
            <a:r>
              <a:rPr lang="en-US" altLang="ja-JP" sz="1000" dirty="0">
                <a:solidFill>
                  <a:srgbClr val="FF0000"/>
                </a:solidFill>
              </a:rPr>
              <a:t>200</a:t>
            </a:r>
            <a:r>
              <a:rPr lang="ja-JP" altLang="en-US" sz="1000" dirty="0">
                <a:solidFill>
                  <a:srgbClr val="FF0000"/>
                </a:solidFill>
              </a:rPr>
              <a:t>万円未満 </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のため作成不要。</a:t>
            </a:r>
            <a:endParaRPr lang="en-US" altLang="ja-JP" sz="1000" dirty="0">
              <a:solidFill>
                <a:srgbClr val="FF0000"/>
              </a:solidFill>
            </a:endParaRPr>
          </a:p>
        </p:txBody>
      </p:sp>
      <p:sp>
        <p:nvSpPr>
          <p:cNvPr id="45" name="テキスト ボックス 44"/>
          <p:cNvSpPr txBox="1"/>
          <p:nvPr/>
        </p:nvSpPr>
        <p:spPr>
          <a:xfrm>
            <a:off x="4107122" y="7100029"/>
            <a:ext cx="2072452" cy="2400657"/>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u="sng" dirty="0">
                <a:solidFill>
                  <a:srgbClr val="FF0000"/>
                </a:solidFill>
              </a:rPr>
              <a:t>連続しているＡ、Ｂ、Ｃ、Ｄは、</a:t>
            </a:r>
            <a:r>
              <a:rPr lang="en-US" altLang="ja-JP" sz="1000" u="sng" dirty="0">
                <a:solidFill>
                  <a:srgbClr val="FF0000"/>
                </a:solidFill>
              </a:rPr>
              <a:t>4</a:t>
            </a:r>
            <a:r>
              <a:rPr lang="ja-JP" altLang="en-US" sz="1000" u="sng" dirty="0">
                <a:solidFill>
                  <a:srgbClr val="FF0000"/>
                </a:solidFill>
              </a:rPr>
              <a:t>つまとめて工事１件（Ａ</a:t>
            </a:r>
            <a:r>
              <a:rPr lang="en-US" altLang="ja-JP" sz="1000" u="sng" dirty="0">
                <a:solidFill>
                  <a:srgbClr val="FF0000"/>
                </a:solidFill>
              </a:rPr>
              <a:t>+</a:t>
            </a:r>
            <a:r>
              <a:rPr lang="ja-JP" altLang="en-US" sz="1000" u="sng" dirty="0">
                <a:solidFill>
                  <a:srgbClr val="FF0000"/>
                </a:solidFill>
              </a:rPr>
              <a:t>Ｂ</a:t>
            </a:r>
            <a:r>
              <a:rPr lang="en-US" altLang="ja-JP" sz="1000" u="sng" dirty="0">
                <a:solidFill>
                  <a:srgbClr val="FF0000"/>
                </a:solidFill>
              </a:rPr>
              <a:t>+</a:t>
            </a:r>
            <a:r>
              <a:rPr lang="ja-JP" altLang="en-US" sz="1000" u="sng" dirty="0">
                <a:solidFill>
                  <a:srgbClr val="FF0000"/>
                </a:solidFill>
              </a:rPr>
              <a:t>Ｃ</a:t>
            </a:r>
            <a:r>
              <a:rPr lang="en-US" altLang="ja-JP" sz="1000" u="sng" dirty="0">
                <a:solidFill>
                  <a:srgbClr val="FF0000"/>
                </a:solidFill>
              </a:rPr>
              <a:t>+</a:t>
            </a:r>
            <a:r>
              <a:rPr lang="ja-JP" altLang="en-US" sz="1000" u="sng" dirty="0">
                <a:solidFill>
                  <a:srgbClr val="FF0000"/>
                </a:solidFill>
              </a:rPr>
              <a:t>Ｄ）としてカウント</a:t>
            </a:r>
            <a:r>
              <a:rPr lang="ja-JP" altLang="en-US" sz="1000" dirty="0">
                <a:solidFill>
                  <a:srgbClr val="FF0000"/>
                </a:solidFill>
              </a:rPr>
              <a:t>する。</a:t>
            </a:r>
            <a:endParaRPr lang="en-US" altLang="ja-JP" sz="1000" dirty="0">
              <a:solidFill>
                <a:srgbClr val="FF0000"/>
              </a:solidFill>
            </a:endParaRPr>
          </a:p>
          <a:p>
            <a:endParaRPr lang="en-US" altLang="ja-JP" sz="1000" i="1"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長寿命化整備計画書作成の必要の有無</a:t>
            </a:r>
            <a:r>
              <a:rPr lang="en-US" altLang="ja-JP" sz="1000" i="1" dirty="0">
                <a:solidFill>
                  <a:srgbClr val="FF0000"/>
                </a:solidFill>
              </a:rPr>
              <a:t>】</a:t>
            </a:r>
          </a:p>
          <a:p>
            <a:r>
              <a:rPr lang="ja-JP" altLang="en-US" sz="1000" dirty="0">
                <a:solidFill>
                  <a:srgbClr val="FF0000"/>
                </a:solidFill>
              </a:rPr>
              <a:t>・工事１件当たりの費用が</a:t>
            </a:r>
            <a:r>
              <a:rPr lang="en-US" altLang="ja-JP" sz="1000" dirty="0">
                <a:solidFill>
                  <a:srgbClr val="FF0000"/>
                </a:solidFill>
              </a:rPr>
              <a:t>200</a:t>
            </a:r>
            <a:r>
              <a:rPr lang="ja-JP" altLang="en-US" sz="1000" dirty="0">
                <a:solidFill>
                  <a:srgbClr val="FF0000"/>
                </a:solidFill>
              </a:rPr>
              <a:t>万円</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を超える（</a:t>
            </a:r>
            <a:r>
              <a:rPr lang="en-US" altLang="ja-JP" sz="1000" dirty="0">
                <a:solidFill>
                  <a:srgbClr val="FF0000"/>
                </a:solidFill>
              </a:rPr>
              <a:t>850</a:t>
            </a:r>
            <a:r>
              <a:rPr lang="ja-JP" altLang="en-US" sz="1000" dirty="0">
                <a:solidFill>
                  <a:srgbClr val="FF0000"/>
                </a:solidFill>
              </a:rPr>
              <a:t>万円）ため作成が必</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要。</a:t>
            </a:r>
            <a:endParaRPr lang="en-US" altLang="ja-JP" sz="1000" dirty="0">
              <a:solidFill>
                <a:srgbClr val="FF0000"/>
              </a:solidFill>
            </a:endParaRPr>
          </a:p>
          <a:p>
            <a:r>
              <a:rPr lang="en-US" altLang="ja-JP" sz="1000" dirty="0">
                <a:solidFill>
                  <a:srgbClr val="FF0000"/>
                </a:solidFill>
              </a:rPr>
              <a:t>※</a:t>
            </a:r>
            <a:r>
              <a:rPr lang="ja-JP" altLang="en-US" sz="1000" dirty="0">
                <a:solidFill>
                  <a:srgbClr val="FF0000"/>
                </a:solidFill>
              </a:rPr>
              <a:t>参考</a:t>
            </a:r>
            <a:endParaRPr lang="en-US" altLang="ja-JP" sz="1000" dirty="0">
              <a:solidFill>
                <a:srgbClr val="FF0000"/>
              </a:solidFill>
            </a:endParaRPr>
          </a:p>
          <a:p>
            <a:r>
              <a:rPr lang="ja-JP" altLang="en-US" sz="1000" dirty="0">
                <a:solidFill>
                  <a:srgbClr val="FF0000"/>
                </a:solidFill>
              </a:rPr>
              <a:t>　　・分割して発注した際、Ｂ及びＤ</a:t>
            </a:r>
            <a:endParaRPr lang="en-US" altLang="ja-JP" sz="1000" dirty="0">
              <a:solidFill>
                <a:srgbClr val="FF0000"/>
              </a:solidFill>
            </a:endParaRPr>
          </a:p>
          <a:p>
            <a:r>
              <a:rPr lang="ja-JP" altLang="en-US" sz="1000" dirty="0">
                <a:solidFill>
                  <a:srgbClr val="FF0000"/>
                </a:solidFill>
              </a:rPr>
              <a:t>　　  </a:t>
            </a:r>
            <a:r>
              <a:rPr lang="ja-JP" altLang="en-US" sz="1000" dirty="0" err="1">
                <a:solidFill>
                  <a:srgbClr val="FF0000"/>
                </a:solidFill>
              </a:rPr>
              <a:t>は</a:t>
            </a:r>
            <a:r>
              <a:rPr lang="en-US" altLang="ja-JP" sz="1000" dirty="0">
                <a:solidFill>
                  <a:srgbClr val="FF0000"/>
                </a:solidFill>
              </a:rPr>
              <a:t>200</a:t>
            </a:r>
            <a:r>
              <a:rPr lang="ja-JP" altLang="en-US" sz="1000" dirty="0">
                <a:solidFill>
                  <a:srgbClr val="FF0000"/>
                </a:solidFill>
              </a:rPr>
              <a:t>万円を超えているが、再 </a:t>
            </a:r>
            <a:endParaRPr lang="en-US" altLang="ja-JP" sz="1000" dirty="0">
              <a:solidFill>
                <a:srgbClr val="FF0000"/>
              </a:solidFill>
            </a:endParaRPr>
          </a:p>
          <a:p>
            <a:r>
              <a:rPr lang="en-US" altLang="ja-JP" sz="1000" dirty="0">
                <a:solidFill>
                  <a:srgbClr val="FF0000"/>
                </a:solidFill>
              </a:rPr>
              <a:t>       </a:t>
            </a:r>
            <a:r>
              <a:rPr lang="ja-JP" altLang="en-US" sz="1000" dirty="0">
                <a:solidFill>
                  <a:srgbClr val="FF0000"/>
                </a:solidFill>
              </a:rPr>
              <a:t>度の長寿命化整備計画書の作　　</a:t>
            </a:r>
            <a:endParaRPr lang="en-US" altLang="ja-JP" sz="1000" dirty="0">
              <a:solidFill>
                <a:srgbClr val="FF0000"/>
              </a:solidFill>
            </a:endParaRPr>
          </a:p>
          <a:p>
            <a:r>
              <a:rPr lang="ja-JP" altLang="en-US" sz="1000" dirty="0">
                <a:solidFill>
                  <a:srgbClr val="FF0000"/>
                </a:solidFill>
              </a:rPr>
              <a:t>　　  成は不要。</a:t>
            </a:r>
            <a:endParaRPr lang="en-US" altLang="ja-JP" sz="1000" dirty="0">
              <a:solidFill>
                <a:srgbClr val="FF0000"/>
              </a:solidFill>
            </a:endParaRP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r>
              <a:rPr lang="en-US" altLang="ja-JP" sz="1400" dirty="0">
                <a:solidFill>
                  <a:srgbClr val="000000"/>
                </a:solidFill>
                <a:effectLst>
                  <a:outerShdw blurRad="38100" dist="38100" dir="2700000" algn="tl">
                    <a:srgbClr val="C0C0C0"/>
                  </a:outerShdw>
                </a:effectLst>
                <a:ea typeface="HG丸ｺﾞｼｯｸM-PRO" pitchFamily="50" charset="-128"/>
              </a:rPr>
              <a:t> ’</a:t>
            </a:r>
            <a:endParaRPr lang="en-US" altLang="ja-JP" sz="1400" dirty="0">
              <a:effectLst>
                <a:outerShdw blurRad="38100" dist="38100" dir="2700000" algn="tl">
                  <a:srgbClr val="C0C0C0"/>
                </a:outerShdw>
              </a:effectLst>
              <a:ea typeface="HG丸ｺﾞｼｯｸM-PRO" pitchFamily="50" charset="-128"/>
            </a:endParaRPr>
          </a:p>
        </p:txBody>
      </p:sp>
      <p:sp>
        <p:nvSpPr>
          <p:cNvPr id="37" name="四角形吹き出し 36"/>
          <p:cNvSpPr/>
          <p:nvPr/>
        </p:nvSpPr>
        <p:spPr>
          <a:xfrm>
            <a:off x="237227" y="9108895"/>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必要性のページを２パターン作成したので（</a:t>
            </a:r>
            <a:r>
              <a:rPr lang="en-US" altLang="ja-JP" sz="1050" dirty="0">
                <a:solidFill>
                  <a:srgbClr val="FF0000"/>
                </a:solidFill>
              </a:rPr>
              <a:t>43</a:t>
            </a:r>
            <a:r>
              <a:rPr lang="ja-JP" altLang="en-US" sz="1050" dirty="0">
                <a:solidFill>
                  <a:srgbClr val="FF0000"/>
                </a:solidFill>
              </a:rPr>
              <a:t>ページ、</a:t>
            </a:r>
            <a:r>
              <a:rPr lang="en-US" altLang="ja-JP" sz="1050" dirty="0">
                <a:solidFill>
                  <a:srgbClr val="FF0000"/>
                </a:solidFill>
              </a:rPr>
              <a:t>43</a:t>
            </a:r>
            <a:r>
              <a:rPr lang="ja-JP" altLang="en-US" sz="1050" dirty="0">
                <a:solidFill>
                  <a:srgbClr val="FF0000"/>
                </a:solidFill>
              </a:rPr>
              <a:t>‘ページ）どちらかをお使い下さい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36608608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8F15D005-FD54-4A4D-B003-36456EAC2F03}"/>
              </a:ext>
            </a:extLst>
          </p:cNvPr>
          <p:cNvPicPr>
            <a:picLocks noChangeAspect="1"/>
          </p:cNvPicPr>
          <p:nvPr/>
        </p:nvPicPr>
        <p:blipFill>
          <a:blip r:embed="rId2"/>
          <a:stretch>
            <a:fillRect/>
          </a:stretch>
        </p:blipFill>
        <p:spPr>
          <a:xfrm>
            <a:off x="1128040" y="1554800"/>
            <a:ext cx="4601919" cy="6999829"/>
          </a:xfrm>
          <a:prstGeom prst="rect">
            <a:avLst/>
          </a:prstGeom>
        </p:spPr>
      </p:pic>
      <p:pic>
        <p:nvPicPr>
          <p:cNvPr id="3" name="図 2">
            <a:extLst>
              <a:ext uri="{FF2B5EF4-FFF2-40B4-BE49-F238E27FC236}">
                <a16:creationId xmlns:a16="http://schemas.microsoft.com/office/drawing/2014/main" id="{7A835917-D220-4254-A859-D9346DEEBF7C}"/>
              </a:ext>
            </a:extLst>
          </p:cNvPr>
          <p:cNvPicPr>
            <a:picLocks noChangeAspect="1"/>
          </p:cNvPicPr>
          <p:nvPr/>
        </p:nvPicPr>
        <p:blipFill>
          <a:blip r:embed="rId3"/>
          <a:stretch>
            <a:fillRect/>
          </a:stretch>
        </p:blipFill>
        <p:spPr>
          <a:xfrm>
            <a:off x="7245424" y="1640632"/>
            <a:ext cx="3541133" cy="5223725"/>
          </a:xfrm>
          <a:prstGeom prst="rect">
            <a:avLst/>
          </a:prstGeom>
        </p:spPr>
      </p:pic>
      <p:sp>
        <p:nvSpPr>
          <p:cNvPr id="16" name="角丸四角形 2">
            <a:extLst>
              <a:ext uri="{FF2B5EF4-FFF2-40B4-BE49-F238E27FC236}">
                <a16:creationId xmlns:a16="http://schemas.microsoft.com/office/drawing/2014/main" id="{8F91E8A4-F7EE-4B2E-9240-8BE0384104D6}"/>
              </a:ext>
            </a:extLst>
          </p:cNvPr>
          <p:cNvSpPr/>
          <p:nvPr/>
        </p:nvSpPr>
        <p:spPr>
          <a:xfrm>
            <a:off x="336337" y="8740849"/>
            <a:ext cx="6012000" cy="902047"/>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799319" y="3649236"/>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36448" y="3957692"/>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2F4357C4-C7D2-4450-B960-1F03961DA114}"/>
              </a:ext>
            </a:extLst>
          </p:cNvPr>
          <p:cNvSpPr txBox="1"/>
          <p:nvPr/>
        </p:nvSpPr>
        <p:spPr>
          <a:xfrm>
            <a:off x="405311" y="8768369"/>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id="{6F2885CD-8B0F-4166-A8C9-4765A6C08DFB}"/>
              </a:ext>
            </a:extLst>
          </p:cNvPr>
          <p:cNvSpPr>
            <a:spLocks noChangeArrowheads="1"/>
          </p:cNvSpPr>
          <p:nvPr/>
        </p:nvSpPr>
        <p:spPr bwMode="auto">
          <a:xfrm>
            <a:off x="336337" y="8356614"/>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id="{6CF87D9C-A49D-4B19-B310-515FBF68BD77}"/>
              </a:ext>
            </a:extLst>
          </p:cNvPr>
          <p:cNvSpPr/>
          <p:nvPr/>
        </p:nvSpPr>
        <p:spPr>
          <a:xfrm>
            <a:off x="4704532" y="7352154"/>
            <a:ext cx="421574" cy="87784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0131480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27" name="Picture 357"/>
          <p:cNvPicPr>
            <a:picLocks noChangeAspect="1" noChangeArrowheads="1"/>
          </p:cNvPicPr>
          <p:nvPr/>
        </p:nvPicPr>
        <p:blipFill>
          <a:blip r:embed="rId3" cstate="print"/>
          <a:srcRect/>
          <a:stretch>
            <a:fillRect/>
          </a:stretch>
        </p:blipFill>
        <p:spPr bwMode="auto">
          <a:xfrm>
            <a:off x="10197752" y="3496471"/>
            <a:ext cx="1425153" cy="1051229"/>
          </a:xfrm>
          <a:prstGeom prst="ellipse">
            <a:avLst/>
          </a:prstGeom>
          <a:solidFill>
            <a:srgbClr val="000000">
              <a:alpha val="0"/>
            </a:srgbClr>
          </a:solidFill>
          <a:ln>
            <a:noFill/>
          </a:ln>
          <a:effectLst>
            <a:softEdge rad="112500"/>
          </a:effectLst>
        </p:spPr>
      </p:pic>
      <p:pic>
        <p:nvPicPr>
          <p:cNvPr id="28" name="図 21" descr="G:\DCIM\100CANON\IMG_0387.JPG"/>
          <p:cNvPicPr>
            <a:picLocks noChangeAspect="1" noChangeArrowheads="1"/>
          </p:cNvPicPr>
          <p:nvPr/>
        </p:nvPicPr>
        <p:blipFill>
          <a:blip r:embed="rId4" cstate="print"/>
          <a:srcRect/>
          <a:stretch>
            <a:fillRect/>
          </a:stretch>
        </p:blipFill>
        <p:spPr bwMode="auto">
          <a:xfrm>
            <a:off x="8413086" y="4664968"/>
            <a:ext cx="1578620" cy="1056132"/>
          </a:xfrm>
          <a:prstGeom prst="ellipse">
            <a:avLst/>
          </a:prstGeom>
          <a:solidFill>
            <a:srgbClr val="000000">
              <a:alpha val="0"/>
            </a:srgbClr>
          </a:solidFill>
          <a:ln>
            <a:noFill/>
          </a:ln>
          <a:effectLst>
            <a:softEdge rad="112500"/>
          </a:effectLst>
        </p:spPr>
      </p:pic>
      <p:pic>
        <p:nvPicPr>
          <p:cNvPr id="34" name="Picture 2" descr="\\R1902647\多面的機能支払\03 多面的機能調査\地域共同による資源の保全管理活動写真\03_農村環境向上活動\03_実践活動\01_生態系保全\01_生物の生息状況の把握\250920事例調査_福井県若狭町_育成水田での捕獲作業.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837712" y="5397840"/>
            <a:ext cx="1404342" cy="1053257"/>
          </a:xfrm>
          <a:prstGeom prst="ellipse">
            <a:avLst/>
          </a:prstGeom>
          <a:solidFill>
            <a:srgbClr val="000000">
              <a:alpha val="0"/>
            </a:srgbClr>
          </a:solidFill>
          <a:ln>
            <a:noFill/>
          </a:ln>
          <a:effectLst>
            <a:softEdge rad="112500"/>
          </a:effectLst>
        </p:spPr>
      </p:pic>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40" name="四角形吹き出し 39"/>
          <p:cNvSpPr/>
          <p:nvPr/>
        </p:nvSpPr>
        <p:spPr>
          <a:xfrm>
            <a:off x="4437112" y="129510"/>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grpSp>
        <p:nvGrpSpPr>
          <p:cNvPr id="21" name="グループ化 20">
            <a:extLst>
              <a:ext uri="{FF2B5EF4-FFF2-40B4-BE49-F238E27FC236}">
                <a16:creationId xmlns:a16="http://schemas.microsoft.com/office/drawing/2014/main"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2" name="図 1">
            <a:extLst>
              <a:ext uri="{FF2B5EF4-FFF2-40B4-BE49-F238E27FC236}">
                <a16:creationId xmlns:a16="http://schemas.microsoft.com/office/drawing/2014/main" id="{6318598B-B9E2-4C4A-A682-B994414BAAC8}"/>
              </a:ext>
            </a:extLst>
          </p:cNvPr>
          <p:cNvPicPr>
            <a:picLocks noChangeAspect="1"/>
          </p:cNvPicPr>
          <p:nvPr/>
        </p:nvPicPr>
        <p:blipFill>
          <a:blip r:embed="rId6"/>
          <a:stretch>
            <a:fillRect/>
          </a:stretch>
        </p:blipFill>
        <p:spPr>
          <a:xfrm>
            <a:off x="4899960" y="2486097"/>
            <a:ext cx="1432957" cy="1074718"/>
          </a:xfrm>
          <a:prstGeom prst="ellipse">
            <a:avLst/>
          </a:prstGeom>
          <a:ln>
            <a:noFill/>
          </a:ln>
          <a:effectLst>
            <a:softEdge rad="112500"/>
          </a:effectLst>
        </p:spPr>
      </p:pic>
      <p:pic>
        <p:nvPicPr>
          <p:cNvPr id="3" name="図 2">
            <a:extLst>
              <a:ext uri="{FF2B5EF4-FFF2-40B4-BE49-F238E27FC236}">
                <a16:creationId xmlns:a16="http://schemas.microsoft.com/office/drawing/2014/main" id="{1525F7A5-A146-4777-ABCF-94CB2D0EFCB5}"/>
              </a:ext>
            </a:extLst>
          </p:cNvPr>
          <p:cNvPicPr>
            <a:picLocks noChangeAspect="1"/>
          </p:cNvPicPr>
          <p:nvPr/>
        </p:nvPicPr>
        <p:blipFill>
          <a:blip r:embed="rId7"/>
          <a:stretch>
            <a:fillRect/>
          </a:stretch>
        </p:blipFill>
        <p:spPr>
          <a:xfrm>
            <a:off x="7317432" y="3496471"/>
            <a:ext cx="1531881" cy="1090491"/>
          </a:xfrm>
          <a:prstGeom prst="ellipse">
            <a:avLst/>
          </a:prstGeom>
          <a:ln>
            <a:noFill/>
          </a:ln>
          <a:effectLst>
            <a:softEdge rad="112500"/>
          </a:effectLst>
        </p:spPr>
      </p:pic>
      <p:pic>
        <p:nvPicPr>
          <p:cNvPr id="19" name="図 18">
            <a:extLst>
              <a:ext uri="{FF2B5EF4-FFF2-40B4-BE49-F238E27FC236}">
                <a16:creationId xmlns:a16="http://schemas.microsoft.com/office/drawing/2014/main" id="{FB5FD63B-9C92-4782-996B-BF71140421AD}"/>
              </a:ext>
            </a:extLst>
          </p:cNvPr>
          <p:cNvPicPr>
            <a:picLocks noChangeAspect="1"/>
          </p:cNvPicPr>
          <p:nvPr/>
        </p:nvPicPr>
        <p:blipFill>
          <a:blip r:embed="rId8"/>
          <a:stretch>
            <a:fillRect/>
          </a:stretch>
        </p:blipFill>
        <p:spPr>
          <a:xfrm>
            <a:off x="4857750" y="5251722"/>
            <a:ext cx="1676576" cy="1056132"/>
          </a:xfrm>
          <a:prstGeom prst="ellipse">
            <a:avLst/>
          </a:prstGeom>
          <a:ln>
            <a:noFill/>
          </a:ln>
          <a:effectLst>
            <a:softEdge rad="112500"/>
          </a:effectLst>
        </p:spPr>
      </p:pic>
      <p:pic>
        <p:nvPicPr>
          <p:cNvPr id="22" name="図 21">
            <a:extLst>
              <a:ext uri="{FF2B5EF4-FFF2-40B4-BE49-F238E27FC236}">
                <a16:creationId xmlns:a16="http://schemas.microsoft.com/office/drawing/2014/main" id="{BCB7406D-219B-44E6-8228-4FA4C2A47BBF}"/>
              </a:ext>
            </a:extLst>
          </p:cNvPr>
          <p:cNvPicPr>
            <a:picLocks noChangeAspect="1"/>
          </p:cNvPicPr>
          <p:nvPr/>
        </p:nvPicPr>
        <p:blipFill>
          <a:blip r:embed="rId9"/>
          <a:stretch>
            <a:fillRect/>
          </a:stretch>
        </p:blipFill>
        <p:spPr>
          <a:xfrm>
            <a:off x="3717032" y="4164469"/>
            <a:ext cx="1426588" cy="1060796"/>
          </a:xfrm>
          <a:prstGeom prst="rect">
            <a:avLst/>
          </a:prstGeom>
        </p:spPr>
      </p:pic>
    </p:spTree>
    <p:extLst>
      <p:ext uri="{BB962C8B-B14F-4D97-AF65-F5344CB8AC3E}">
        <p14:creationId xmlns:p14="http://schemas.microsoft.com/office/powerpoint/2010/main" val="26646014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0" name="テキスト ボックス 19"/>
          <p:cNvSpPr txBox="1"/>
          <p:nvPr/>
        </p:nvSpPr>
        <p:spPr>
          <a:xfrm>
            <a:off x="7461448" y="6082145"/>
            <a:ext cx="3142529" cy="1685077"/>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３．組織の広域化・体制強化に係る支援を受ける場合は、広域協定の認定書の写しや登記事項証明書の写しを提出して下さい。（提出は、事業計画の認定申請時や実施状況報告時でも可。）</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a:t>
            </a:r>
            <a:r>
              <a:rPr lang="ja-JP" altLang="en-US" sz="1050" dirty="0">
                <a:solidFill>
                  <a:srgbClr val="FF0000"/>
                </a:solidFill>
                <a:latin typeface="+mj-ea"/>
                <a:ea typeface="+mj-ea"/>
              </a:rPr>
              <a:t>九州農政局</a:t>
            </a:r>
            <a:r>
              <a:rPr lang="ja-JP" altLang="en-US" sz="1050" dirty="0">
                <a:solidFill>
                  <a:schemeClr val="tx1"/>
                </a:solidFill>
                <a:latin typeface="+mj-ea"/>
                <a:ea typeface="+mj-ea"/>
              </a:rPr>
              <a:t>）</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rgbClr val="FF0000"/>
                </a:solidFill>
                <a:latin typeface="+mj-ea"/>
                <a:ea typeface="+mj-ea"/>
              </a:rPr>
              <a:t>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広域活動組織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a:t>
            </a:r>
            <a:r>
              <a:rPr kumimoji="1" lang="ja-JP" altLang="en-US" sz="1000" dirty="0">
                <a:solidFill>
                  <a:srgbClr val="FF0000"/>
                </a:solidFill>
                <a:latin typeface="+mj-ea"/>
                <a:ea typeface="+mj-ea"/>
              </a:rPr>
              <a:t>県</a:t>
            </a:r>
            <a:r>
              <a:rPr kumimoji="1" lang="ja-JP" altLang="en-US" sz="1000" dirty="0">
                <a:latin typeface="+mj-ea"/>
                <a:ea typeface="+mj-ea"/>
              </a:rPr>
              <a:t>＋市町村）費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45</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国費＋地方（</a:t>
            </a:r>
            <a:r>
              <a:rPr kumimoji="1" lang="ja-JP" altLang="en-US" sz="1000" dirty="0">
                <a:solidFill>
                  <a:srgbClr val="FF0000"/>
                </a:solidFill>
                <a:latin typeface="+mj-ea"/>
                <a:ea typeface="+mj-ea"/>
              </a:rPr>
              <a:t>県</a:t>
            </a:r>
            <a:r>
              <a:rPr kumimoji="1" lang="ja-JP" altLang="en-US" sz="1000" dirty="0">
                <a:latin typeface="+mj-ea"/>
                <a:ea typeface="+mj-ea"/>
              </a:rPr>
              <a:t>）費</a:t>
            </a:r>
          </a:p>
        </p:txBody>
      </p:sp>
      <p:sp>
        <p:nvSpPr>
          <p:cNvPr id="45" name="四角形吹き出し 44"/>
          <p:cNvSpPr/>
          <p:nvPr/>
        </p:nvSpPr>
        <p:spPr>
          <a:xfrm>
            <a:off x="2682314" y="2432720"/>
            <a:ext cx="3410982"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（市町村向け記述）市町村で定める期日を記入して下さい。</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広域活動組織は、毎年度</a:t>
            </a:r>
            <a:r>
              <a:rPr lang="ja-JP" altLang="en-US" dirty="0">
                <a:solidFill>
                  <a:srgbClr val="FF0000"/>
                </a:solidFill>
                <a:latin typeface="HG丸ｺﾞｼｯｸM-PRO" pitchFamily="50" charset="-128"/>
                <a:ea typeface="HG丸ｺﾞｼｯｸM-PRO" pitchFamily="50" charset="-128"/>
              </a:rPr>
              <a:t>○月○日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市町村が、交付申請書の内容について必要な審査を行った後に、市町村長から交付金の交付決定通知が広域活動組織に送付されます。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343813" y="7429855"/>
            <a:ext cx="6120000" cy="191563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424225" y="7703714"/>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市町村は、概算払請求書の内容について必要な審査を行った後に、概算払額を決定し、概算払決定通知書等により広域活動組織に通知するとともに、交付金を支払います。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40" name="フリーフォーム 39"/>
          <p:cNvSpPr/>
          <p:nvPr/>
        </p:nvSpPr>
        <p:spPr>
          <a:xfrm>
            <a:off x="2499059" y="2536696"/>
            <a:ext cx="183255" cy="236220"/>
          </a:xfrm>
          <a:custGeom>
            <a:avLst/>
            <a:gdLst>
              <a:gd name="connsiteX0" fmla="*/ 191109 w 191109"/>
              <a:gd name="connsiteY0" fmla="*/ 0 h 236220"/>
              <a:gd name="connsiteX1" fmla="*/ 15849 w 191109"/>
              <a:gd name="connsiteY1" fmla="*/ 91440 h 236220"/>
              <a:gd name="connsiteX2" fmla="*/ 8229 w 191109"/>
              <a:gd name="connsiteY2" fmla="*/ 236220 h 236220"/>
              <a:gd name="connsiteX0" fmla="*/ 182880 w 182880"/>
              <a:gd name="connsiteY0" fmla="*/ 0 h 236220"/>
              <a:gd name="connsiteX1" fmla="*/ 39370 w 182880"/>
              <a:gd name="connsiteY1" fmla="*/ 40640 h 236220"/>
              <a:gd name="connsiteX2" fmla="*/ 0 w 182880"/>
              <a:gd name="connsiteY2" fmla="*/ 236220 h 236220"/>
              <a:gd name="connsiteX0" fmla="*/ 185157 w 185157"/>
              <a:gd name="connsiteY0" fmla="*/ 0 h 236220"/>
              <a:gd name="connsiteX1" fmla="*/ 41647 w 185157"/>
              <a:gd name="connsiteY1" fmla="*/ 40640 h 236220"/>
              <a:gd name="connsiteX2" fmla="*/ 2277 w 185157"/>
              <a:gd name="connsiteY2" fmla="*/ 236220 h 236220"/>
              <a:gd name="connsiteX0" fmla="*/ 185157 w 185157"/>
              <a:gd name="connsiteY0" fmla="*/ 3871 h 240091"/>
              <a:gd name="connsiteX1" fmla="*/ 41647 w 185157"/>
              <a:gd name="connsiteY1" fmla="*/ 44511 h 240091"/>
              <a:gd name="connsiteX2" fmla="*/ 2277 w 185157"/>
              <a:gd name="connsiteY2" fmla="*/ 240091 h 240091"/>
              <a:gd name="connsiteX0" fmla="*/ 183255 w 183255"/>
              <a:gd name="connsiteY0" fmla="*/ 0 h 236220"/>
              <a:gd name="connsiteX1" fmla="*/ 39745 w 183255"/>
              <a:gd name="connsiteY1" fmla="*/ 40640 h 236220"/>
              <a:gd name="connsiteX2" fmla="*/ 375 w 183255"/>
              <a:gd name="connsiteY2" fmla="*/ 236220 h 236220"/>
            </a:gdLst>
            <a:ahLst/>
            <a:cxnLst>
              <a:cxn ang="0">
                <a:pos x="connsiteX0" y="connsiteY0"/>
              </a:cxn>
              <a:cxn ang="0">
                <a:pos x="connsiteX1" y="connsiteY1"/>
              </a:cxn>
              <a:cxn ang="0">
                <a:pos x="connsiteX2" y="connsiteY2"/>
              </a:cxn>
            </a:cxnLst>
            <a:rect l="l" t="t" r="r" b="b"/>
            <a:pathLst>
              <a:path w="183255" h="236220">
                <a:moveTo>
                  <a:pt x="183255" y="0"/>
                </a:moveTo>
                <a:cubicBezTo>
                  <a:pt x="98165" y="3810"/>
                  <a:pt x="86100" y="-5080"/>
                  <a:pt x="39745" y="40640"/>
                </a:cubicBezTo>
                <a:cubicBezTo>
                  <a:pt x="-6610" y="86360"/>
                  <a:pt x="375" y="236220"/>
                  <a:pt x="375" y="2362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363956" y="743369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49" name="四角形吹き出し 45">
            <a:extLst>
              <a:ext uri="{FF2B5EF4-FFF2-40B4-BE49-F238E27FC236}">
                <a16:creationId xmlns:a16="http://schemas.microsoft.com/office/drawing/2014/main" id="{53AF5304-A023-4ADC-AAF7-43A05458E997}"/>
              </a:ext>
            </a:extLst>
          </p:cNvPr>
          <p:cNvSpPr/>
          <p:nvPr/>
        </p:nvSpPr>
        <p:spPr>
          <a:xfrm>
            <a:off x="1188000" y="9443106"/>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
        <p:nvSpPr>
          <p:cNvPr id="2" name="テキスト ボックス 1">
            <a:extLst>
              <a:ext uri="{FF2B5EF4-FFF2-40B4-BE49-F238E27FC236}">
                <a16:creationId xmlns:a16="http://schemas.microsoft.com/office/drawing/2014/main" id="{875D0551-E26B-4C59-96CD-D40C0B7F759B}"/>
              </a:ext>
            </a:extLst>
          </p:cNvPr>
          <p:cNvSpPr txBox="1"/>
          <p:nvPr/>
        </p:nvSpPr>
        <p:spPr>
          <a:xfrm>
            <a:off x="8037512" y="5640694"/>
            <a:ext cx="1512168" cy="276999"/>
          </a:xfrm>
          <a:prstGeom prst="rect">
            <a:avLst/>
          </a:prstGeom>
          <a:noFill/>
        </p:spPr>
        <p:txBody>
          <a:bodyPr wrap="square" rtlCol="0">
            <a:spAutoFit/>
          </a:bodyPr>
          <a:lstStyle/>
          <a:p>
            <a:r>
              <a:rPr kumimoji="1" lang="ja-JP" altLang="en-US" dirty="0"/>
              <a:t>↓</a:t>
            </a:r>
            <a:r>
              <a:rPr kumimoji="1" lang="en-US" altLang="ja-JP" dirty="0"/>
              <a:t>R1</a:t>
            </a:r>
            <a:r>
              <a:rPr lang="ja-JP" altLang="en-US" dirty="0"/>
              <a:t> 記載内容</a:t>
            </a:r>
            <a:endParaRPr kumimoji="1" lang="en-US" altLang="ja-JP" dirty="0"/>
          </a:p>
        </p:txBody>
      </p:sp>
      <p:sp>
        <p:nvSpPr>
          <p:cNvPr id="52" name="角丸四角形 51"/>
          <p:cNvSpPr/>
          <p:nvPr/>
        </p:nvSpPr>
        <p:spPr>
          <a:xfrm>
            <a:off x="360000" y="4491935"/>
            <a:ext cx="3340727" cy="106839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53" name="四角形吹き出し 45">
            <a:extLst>
              <a:ext uri="{FF2B5EF4-FFF2-40B4-BE49-F238E27FC236}">
                <a16:creationId xmlns:a16="http://schemas.microsoft.com/office/drawing/2014/main" id="{1C60FD1F-13E8-4913-9FE4-475E6DB7EA95}"/>
              </a:ext>
            </a:extLst>
          </p:cNvPr>
          <p:cNvSpPr/>
          <p:nvPr/>
        </p:nvSpPr>
        <p:spPr>
          <a:xfrm>
            <a:off x="486597" y="5691911"/>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54" name="テキスト ボックス 53"/>
          <p:cNvSpPr txBox="1"/>
          <p:nvPr/>
        </p:nvSpPr>
        <p:spPr>
          <a:xfrm>
            <a:off x="433415" y="4622693"/>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376113768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0000" y="2184324"/>
            <a:ext cx="6120000" cy="5504980"/>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
        <p:nvSpPr>
          <p:cNvPr id="31" name="テキスト ボックス 4"/>
          <p:cNvSpPr txBox="1">
            <a:spLocks noChangeArrowheads="1"/>
          </p:cNvSpPr>
          <p:nvPr/>
        </p:nvSpPr>
        <p:spPr bwMode="auto">
          <a:xfrm>
            <a:off x="510959" y="2383125"/>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このため、日当等金銭の支出の有無を問わず、活動計画に位置付けられた活動（活動の準備等を含む）を実施した場合は、その内容を記録することが重要です。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402865" y="4154905"/>
            <a:ext cx="5832000" cy="1661993"/>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77</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80</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397456" y="2024762"/>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397456" y="3776999"/>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402865" y="5934472"/>
            <a:ext cx="5832000" cy="553998"/>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備考欄には、地域での活動内容を「何を、どのように、どれだけ行ったか」具体的に記入します。（年度末の実施状況報告書の作成にも必要不可欠な情報です。）　</a:t>
            </a:r>
          </a:p>
        </p:txBody>
      </p:sp>
      <p:sp>
        <p:nvSpPr>
          <p:cNvPr id="33" name="テキスト ボックス 4"/>
          <p:cNvSpPr txBox="1">
            <a:spLocks noChangeArrowheads="1"/>
          </p:cNvSpPr>
          <p:nvPr/>
        </p:nvSpPr>
        <p:spPr bwMode="auto">
          <a:xfrm>
            <a:off x="397456" y="6648032"/>
            <a:ext cx="5832000" cy="92333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p:txBody>
      </p:sp>
      <p:sp>
        <p:nvSpPr>
          <p:cNvPr id="17" name="AutoShape 10"/>
          <p:cNvSpPr>
            <a:spLocks noChangeArrowheads="1"/>
          </p:cNvSpPr>
          <p:nvPr/>
        </p:nvSpPr>
        <p:spPr bwMode="auto">
          <a:xfrm>
            <a:off x="419985" y="7806878"/>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39080" y="8215646"/>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479144" y="8249651"/>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a:t>
            </a:r>
            <a:r>
              <a:rPr lang="ja-JP" altLang="en-US" dirty="0">
                <a:solidFill>
                  <a:srgbClr val="FF0000"/>
                </a:solidFill>
                <a:latin typeface="HG丸ｺﾞｼｯｸM-PRO" pitchFamily="50" charset="-128"/>
                <a:ea typeface="HG丸ｺﾞｼｯｸM-PRO" pitchFamily="50" charset="-128"/>
              </a:rPr>
              <a:t>県</a:t>
            </a:r>
            <a:r>
              <a:rPr lang="ja-JP" altLang="en-US" dirty="0">
                <a:latin typeface="HG丸ｺﾞｼｯｸM-PRO" pitchFamily="50" charset="-128"/>
                <a:ea typeface="HG丸ｺﾞｼｯｸM-PRO" pitchFamily="50" charset="-128"/>
              </a:rPr>
              <a:t>知事</a:t>
            </a:r>
            <a:r>
              <a:rPr lang="ja-JP" altLang="en-US" dirty="0" smtClean="0">
                <a:latin typeface="HG丸ｺﾞｼｯｸM-PRO" pitchFamily="50" charset="-128"/>
                <a:ea typeface="HG丸ｺﾞｼｯｸM-PRO" pitchFamily="50" charset="-128"/>
              </a:rPr>
              <a:t>が</a:t>
            </a:r>
            <a:r>
              <a:rPr lang="ja-JP" altLang="en-US" dirty="0">
                <a:solidFill>
                  <a:srgbClr val="FF0000"/>
                </a:solidFill>
                <a:latin typeface="HG丸ｺﾞｼｯｸM-PRO" pitchFamily="50" charset="-128"/>
                <a:ea typeface="HG丸ｺﾞｼｯｸM-PRO" pitchFamily="50" charset="-128"/>
              </a:rPr>
              <a:t>九州</a:t>
            </a:r>
            <a:r>
              <a:rPr lang="ja-JP" altLang="en-US" dirty="0" smtClean="0">
                <a:latin typeface="HG丸ｺﾞｼｯｸM-PRO" pitchFamily="50" charset="-128"/>
                <a:ea typeface="HG丸ｺﾞｼｯｸM-PRO" pitchFamily="50" charset="-128"/>
              </a:rPr>
              <a:t>農政局長と</a:t>
            </a:r>
            <a:r>
              <a:rPr lang="ja-JP" altLang="en-US" dirty="0">
                <a:latin typeface="HG丸ｺﾞｼｯｸM-PRO" pitchFamily="50" charset="-128"/>
                <a:ea typeface="HG丸ｺﾞｼｯｸM-PRO" pitchFamily="50" charset="-128"/>
              </a:rPr>
              <a:t>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角丸四角形 54"/>
          <p:cNvSpPr/>
          <p:nvPr/>
        </p:nvSpPr>
        <p:spPr>
          <a:xfrm rot="16200000">
            <a:off x="3142458" y="-308553"/>
            <a:ext cx="1470874" cy="37969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5E97A5B4-D250-4453-9E15-B1A27A64C41E}"/>
              </a:ext>
            </a:extLst>
          </p:cNvPr>
          <p:cNvPicPr>
            <a:picLocks noChangeAspect="1"/>
          </p:cNvPicPr>
          <p:nvPr/>
        </p:nvPicPr>
        <p:blipFill>
          <a:blip r:embed="rId2"/>
          <a:stretch>
            <a:fillRect/>
          </a:stretch>
        </p:blipFill>
        <p:spPr>
          <a:xfrm rot="16200000">
            <a:off x="-878712" y="1862096"/>
            <a:ext cx="8190135" cy="6188733"/>
          </a:xfrm>
          <a:prstGeom prst="rect">
            <a:avLst/>
          </a:prstGeom>
        </p:spPr>
      </p:pic>
      <p:pic>
        <p:nvPicPr>
          <p:cNvPr id="4" name="図 3">
            <a:extLst>
              <a:ext uri="{FF2B5EF4-FFF2-40B4-BE49-F238E27FC236}">
                <a16:creationId xmlns:a16="http://schemas.microsoft.com/office/drawing/2014/main" id="{E49A02C3-61B2-466F-8942-C320B4F1FF0B}"/>
              </a:ext>
            </a:extLst>
          </p:cNvPr>
          <p:cNvPicPr>
            <a:picLocks noChangeAspect="1"/>
          </p:cNvPicPr>
          <p:nvPr/>
        </p:nvPicPr>
        <p:blipFill>
          <a:blip r:embed="rId3"/>
          <a:stretch>
            <a:fillRect/>
          </a:stretch>
        </p:blipFill>
        <p:spPr>
          <a:xfrm rot="16200000">
            <a:off x="6361711" y="2004356"/>
            <a:ext cx="6744069" cy="4881391"/>
          </a:xfrm>
          <a:prstGeom prst="rect">
            <a:avLst/>
          </a:prstGeom>
        </p:spPr>
      </p:pic>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47</a:t>
            </a:r>
          </a:p>
        </p:txBody>
      </p:sp>
      <p:sp>
        <p:nvSpPr>
          <p:cNvPr id="8" name="Rectangle 65"/>
          <p:cNvSpPr>
            <a:spLocks noChangeArrowheads="1"/>
          </p:cNvSpPr>
          <p:nvPr/>
        </p:nvSpPr>
        <p:spPr bwMode="auto">
          <a:xfrm rot="16200000">
            <a:off x="-72165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
        <p:nvSpPr>
          <p:cNvPr id="13" name="フリーフォーム 12"/>
          <p:cNvSpPr/>
          <p:nvPr/>
        </p:nvSpPr>
        <p:spPr>
          <a:xfrm rot="3458677">
            <a:off x="3158829" y="8040327"/>
            <a:ext cx="698545" cy="24818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5125698" y="6983385"/>
            <a:ext cx="780064" cy="109726"/>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活動の取りまとめ等の事務処理や打ち合わせについても記載して下さい。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61705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889035" y="3829493"/>
            <a:ext cx="1716949" cy="353614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4"/>
          <a:stretch>
            <a:fillRect/>
          </a:stretch>
        </p:blipFill>
        <p:spPr>
          <a:xfrm rot="12357058" flipV="1">
            <a:off x="1260043" y="5568622"/>
            <a:ext cx="2195903" cy="477402"/>
          </a:xfrm>
          <a:prstGeom prst="rect">
            <a:avLst/>
          </a:prstGeom>
        </p:spPr>
      </p:pic>
      <p:sp>
        <p:nvSpPr>
          <p:cNvPr id="38" name="角丸四角形 37"/>
          <p:cNvSpPr/>
          <p:nvPr/>
        </p:nvSpPr>
        <p:spPr>
          <a:xfrm rot="16200000">
            <a:off x="3453449" y="6022399"/>
            <a:ext cx="486596" cy="358937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941093" y="7506076"/>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706137" y="6842885"/>
            <a:ext cx="412717" cy="3831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037298" y="7239438"/>
            <a:ext cx="395438" cy="3553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0718" y="6917547"/>
            <a:ext cx="383614" cy="25812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39867" y="7316645"/>
            <a:ext cx="350943" cy="2697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a:off x="3445284" y="7432239"/>
            <a:ext cx="2485000" cy="4571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3057955">
            <a:off x="6128805" y="8172854"/>
            <a:ext cx="170268" cy="4571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65428" y="6501153"/>
            <a:ext cx="359963" cy="269742"/>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57068" y="5792831"/>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5809" y="6400480"/>
            <a:ext cx="181536" cy="750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681014" y="1670148"/>
            <a:ext cx="2366806" cy="376996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P.77</a:t>
            </a:r>
            <a:r>
              <a:rPr lang="ja-JP" altLang="en-US" sz="1000" u="sng" dirty="0">
                <a:solidFill>
                  <a:srgbClr val="FF0000"/>
                </a:solidFill>
                <a:latin typeface="+mj-ea"/>
                <a:ea typeface="+mj-ea"/>
              </a:rPr>
              <a:t>～</a:t>
            </a:r>
            <a:r>
              <a:rPr lang="en-US" altLang="ja-JP" sz="1000" u="sng" dirty="0">
                <a:solidFill>
                  <a:srgbClr val="FF0000"/>
                </a:solidFill>
                <a:latin typeface="+mj-ea"/>
                <a:ea typeface="+mj-ea"/>
              </a:rPr>
              <a:t>P80</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H="1" flipV="1">
            <a:off x="5170910" y="3586591"/>
            <a:ext cx="138938" cy="86153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538370" y="4958161"/>
            <a:ext cx="349721" cy="330476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9098645" flipV="1">
            <a:off x="4957943" y="6306533"/>
            <a:ext cx="809705" cy="14823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202238" y="1373616"/>
            <a:ext cx="155333" cy="53747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633641" y="5414168"/>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7125533" flipV="1">
            <a:off x="4866216" y="6132587"/>
            <a:ext cx="537562" cy="38370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33814" y="2647965"/>
            <a:ext cx="5197414" cy="996032"/>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P.77</a:t>
            </a:r>
            <a:r>
              <a:rPr lang="ja-JP" altLang="en-US" sz="1000" u="sng" dirty="0">
                <a:solidFill>
                  <a:srgbClr val="FF0000"/>
                </a:solidFill>
                <a:latin typeface="+mj-ea"/>
                <a:ea typeface="+mj-ea"/>
              </a:rPr>
              <a:t>～</a:t>
            </a:r>
            <a:r>
              <a:rPr lang="en-US" altLang="ja-JP" sz="1000" u="sng" dirty="0">
                <a:solidFill>
                  <a:srgbClr val="FF0000"/>
                </a:solidFill>
                <a:latin typeface="+mj-ea"/>
                <a:ea typeface="+mj-ea"/>
              </a:rPr>
              <a:t>P.80</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Tree>
    <p:extLst>
      <p:ext uri="{BB962C8B-B14F-4D97-AF65-F5344CB8AC3E}">
        <p14:creationId xmlns:p14="http://schemas.microsoft.com/office/powerpoint/2010/main" val="33314633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986374"/>
            <a:ext cx="6120000" cy="3995201"/>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3692" y="1266231"/>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交付金を有効に活用し、計画的に活動するためには、日々の収入、支出等を記録し、交付金を適切に管理する必要があります。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42701" y="2552712"/>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456630" y="5455088"/>
            <a:ext cx="6012000" cy="2087851"/>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60000" y="5054465"/>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16333" y="55551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445727" y="8133302"/>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497472" y="8187382"/>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a:t>
            </a:r>
            <a:r>
              <a:rPr lang="ja-JP" altLang="en-US" dirty="0">
                <a:solidFill>
                  <a:srgbClr val="FF0000"/>
                </a:solidFill>
                <a:latin typeface="HG丸ｺﾞｼｯｸM-PRO" pitchFamily="50" charset="-128"/>
                <a:ea typeface="HG丸ｺﾞｼｯｸM-PRO" pitchFamily="50" charset="-128"/>
              </a:rPr>
              <a:t>県</a:t>
            </a:r>
            <a:r>
              <a:rPr lang="ja-JP" altLang="en-US" dirty="0">
                <a:latin typeface="HG丸ｺﾞｼｯｸM-PRO" pitchFamily="50" charset="-128"/>
                <a:ea typeface="HG丸ｺﾞｼｯｸM-PRO" pitchFamily="50" charset="-128"/>
              </a:rPr>
              <a:t>知事</a:t>
            </a:r>
            <a:r>
              <a:rPr lang="ja-JP" altLang="en-US" dirty="0" smtClean="0">
                <a:latin typeface="HG丸ｺﾞｼｯｸM-PRO" pitchFamily="50" charset="-128"/>
                <a:ea typeface="HG丸ｺﾞｼｯｸM-PRO" pitchFamily="50" charset="-128"/>
              </a:rPr>
              <a:t>が</a:t>
            </a:r>
            <a:r>
              <a:rPr lang="ja-JP" altLang="en-US" dirty="0">
                <a:solidFill>
                  <a:srgbClr val="FF0000"/>
                </a:solidFill>
                <a:latin typeface="HG丸ｺﾞｼｯｸM-PRO" pitchFamily="50" charset="-128"/>
                <a:ea typeface="HG丸ｺﾞｼｯｸM-PRO" pitchFamily="50" charset="-128"/>
              </a:rPr>
              <a:t>九州</a:t>
            </a:r>
            <a:r>
              <a:rPr lang="ja-JP" altLang="en-US" dirty="0" smtClean="0">
                <a:latin typeface="HG丸ｺﾞｼｯｸM-PRO" pitchFamily="50" charset="-128"/>
                <a:ea typeface="HG丸ｺﾞｼｯｸM-PRO" pitchFamily="50" charset="-128"/>
              </a:rPr>
              <a:t>農政局長と</a:t>
            </a:r>
            <a:r>
              <a:rPr lang="ja-JP" altLang="en-US" dirty="0">
                <a:latin typeface="HG丸ｺﾞｼｯｸM-PRO" pitchFamily="50" charset="-128"/>
                <a:ea typeface="HG丸ｺﾞｼｯｸM-PRO" pitchFamily="50" charset="-128"/>
              </a:rPr>
              <a:t>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60000" y="7743200"/>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20" name="テキスト ボックス 4">
            <a:extLst>
              <a:ext uri="{FF2B5EF4-FFF2-40B4-BE49-F238E27FC236}">
                <a16:creationId xmlns:a16="http://schemas.microsoft.com/office/drawing/2014/main" id="{CC2C7D04-4F88-4D6F-9C90-30F8EFCB1DCE}"/>
              </a:ext>
            </a:extLst>
          </p:cNvPr>
          <p:cNvSpPr txBox="1">
            <a:spLocks noChangeArrowheads="1"/>
          </p:cNvSpPr>
          <p:nvPr/>
        </p:nvSpPr>
        <p:spPr bwMode="auto">
          <a:xfrm>
            <a:off x="573692" y="2813229"/>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262568373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49</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1" name="テキスト ボックス 11"/>
          <p:cNvSpPr txBox="1">
            <a:spLocks noChangeArrowheads="1"/>
          </p:cNvSpPr>
          <p:nvPr/>
        </p:nvSpPr>
        <p:spPr bwMode="auto">
          <a:xfrm>
            <a:off x="612000" y="5055671"/>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①</a:t>
            </a:r>
          </a:p>
        </p:txBody>
      </p:sp>
      <p:graphicFrame>
        <p:nvGraphicFramePr>
          <p:cNvPr id="12" name="表 11"/>
          <p:cNvGraphicFramePr>
            <a:graphicFrameLocks noGrp="1"/>
          </p:cNvGraphicFramePr>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gridCol w="4356000">
                  <a:extLst>
                    <a:ext uri="{9D8B030D-6E8A-4147-A177-3AD203B41FA5}">
                      <a16:colId xmlns:a16="http://schemas.microsoft.com/office/drawing/2014/main"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4" name="テキスト ボックス 4">
            <a:extLst>
              <a:ext uri="{FF2B5EF4-FFF2-40B4-BE49-F238E27FC236}">
                <a16:creationId xmlns:a16="http://schemas.microsoft.com/office/drawing/2014/main" id="{4C85E093-58BE-F5E7-AC0A-EB100A0992A1}"/>
              </a:ext>
            </a:extLst>
          </p:cNvPr>
          <p:cNvSpPr txBox="1">
            <a:spLocks noChangeArrowheads="1"/>
          </p:cNvSpPr>
          <p:nvPr/>
        </p:nvSpPr>
        <p:spPr bwMode="auto">
          <a:xfrm>
            <a:off x="576000" y="5474990"/>
            <a:ext cx="5722874" cy="777136"/>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は、以下に示すとおり、地域で一般的に適用されている類似作業の労務単価等を参考にするなど、地域の実情を踏まえて決定し、毎年構成員全員に周知して下さい。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p:txBody>
      </p:sp>
      <p:sp>
        <p:nvSpPr>
          <p:cNvPr id="8" name="テキスト ボックス 7">
            <a:extLst>
              <a:ext uri="{FF2B5EF4-FFF2-40B4-BE49-F238E27FC236}">
                <a16:creationId xmlns:a16="http://schemas.microsoft.com/office/drawing/2014/main" id="{95DF487F-1FE0-9A79-C055-92DCE8D0D318}"/>
              </a:ext>
            </a:extLst>
          </p:cNvPr>
          <p:cNvSpPr txBox="1"/>
          <p:nvPr/>
        </p:nvSpPr>
        <p:spPr>
          <a:xfrm>
            <a:off x="7821488" y="5313040"/>
            <a:ext cx="3960440" cy="830997"/>
          </a:xfrm>
          <a:prstGeom prst="rect">
            <a:avLst/>
          </a:prstGeom>
          <a:noFill/>
          <a:ln>
            <a:solidFill>
              <a:schemeClr val="tx1"/>
            </a:solidFill>
          </a:ln>
        </p:spPr>
        <p:txBody>
          <a:bodyPr wrap="square" rtlCol="0">
            <a:spAutoFit/>
          </a:bodyPr>
          <a:lstStyle/>
          <a:p>
            <a:r>
              <a:rPr kumimoji="1" lang="en-US" altLang="ja-JP" dirty="0"/>
              <a:t>R5</a:t>
            </a:r>
            <a:r>
              <a:rPr kumimoji="1" lang="ja-JP" altLang="en-US" dirty="0"/>
              <a:t>年度修正</a:t>
            </a:r>
            <a:endParaRPr kumimoji="1" lang="en-US" altLang="ja-JP" dirty="0"/>
          </a:p>
          <a:p>
            <a:endParaRPr kumimoji="1" lang="en-US" altLang="ja-JP" dirty="0"/>
          </a:p>
          <a:p>
            <a:r>
              <a:rPr kumimoji="1" lang="ja-JP" altLang="en-US" dirty="0"/>
              <a:t>支払に当たっての留意点を①と②（次ページ）に分割。</a:t>
            </a:r>
            <a:endParaRPr kumimoji="1" lang="en-US" altLang="ja-JP" dirty="0"/>
          </a:p>
          <a:p>
            <a:r>
              <a:rPr kumimoji="1" lang="ja-JP" altLang="en-US" dirty="0"/>
              <a:t>「○　日当」の内容修正。単価の参考等</a:t>
            </a:r>
          </a:p>
        </p:txBody>
      </p:sp>
      <p:sp>
        <p:nvSpPr>
          <p:cNvPr id="6" name="テキスト ボックス 5">
            <a:extLst>
              <a:ext uri="{FF2B5EF4-FFF2-40B4-BE49-F238E27FC236}">
                <a16:creationId xmlns:a16="http://schemas.microsoft.com/office/drawing/2014/main" id="{C23F0435-11DB-DBDA-DCE2-9B0C70EE56DF}"/>
              </a:ext>
            </a:extLst>
          </p:cNvPr>
          <p:cNvSpPr txBox="1"/>
          <p:nvPr/>
        </p:nvSpPr>
        <p:spPr>
          <a:xfrm>
            <a:off x="494860" y="6373703"/>
            <a:ext cx="5220580" cy="2677656"/>
          </a:xfrm>
          <a:prstGeom prst="rect">
            <a:avLst/>
          </a:prstGeom>
          <a:no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en-US" dirty="0">
                <a:solidFill>
                  <a:srgbClr val="FF0000"/>
                </a:solidFill>
                <a:latin typeface="HG丸ｺﾞｼｯｸM-PRO" panose="020F0600000000000000" pitchFamily="50" charset="-128"/>
                <a:ea typeface="HG丸ｺﾞｼｯｸM-PRO" panose="020F0600000000000000" pitchFamily="50" charset="-128"/>
              </a:rPr>
              <a:t>・地域別最低賃金</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・地方公共団体単価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⇒都道府県の非常勤職員単価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・地域別組織単価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⇒営農組合単価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⇒水利組合単価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⇒自治会単価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⇒土地改良区単価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⇒シルバー人材センター単価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・農作業単価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⇒市町村農業委員会の農作業標準料金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・公共労務単価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⇒公共工事設計労務単価　等</a:t>
            </a:r>
            <a:endParaRPr lang="en-US" altLang="ja-JP" dirty="0">
              <a:solidFill>
                <a:srgbClr val="FF0000"/>
              </a:solidFill>
              <a:highlight>
                <a:srgbClr val="FFFF00"/>
              </a:highlight>
              <a:latin typeface="HG丸ｺﾞｼｯｸM-PRO" panose="020F0600000000000000" pitchFamily="50" charset="-128"/>
              <a:ea typeface="HG丸ｺﾞｼｯｸM-PRO" panose="020F0600000000000000" pitchFamily="50" charset="-128"/>
            </a:endParaRPr>
          </a:p>
        </p:txBody>
      </p:sp>
      <p:sp>
        <p:nvSpPr>
          <p:cNvPr id="9" name="正方形/長方形 8"/>
          <p:cNvSpPr/>
          <p:nvPr/>
        </p:nvSpPr>
        <p:spPr>
          <a:xfrm>
            <a:off x="7029400" y="6508515"/>
            <a:ext cx="2062916" cy="2542844"/>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a:t>
            </a:r>
            <a:r>
              <a:rPr kumimoji="1" lang="ja-JP" altLang="en-US" dirty="0">
                <a:solidFill>
                  <a:schemeClr val="tx1"/>
                </a:solidFill>
              </a:rPr>
              <a:t>大切なこと</a:t>
            </a:r>
            <a:r>
              <a:rPr kumimoji="1" lang="en-US" altLang="ja-JP" dirty="0">
                <a:solidFill>
                  <a:schemeClr val="tx1"/>
                </a:solidFill>
              </a:rPr>
              <a:t>】</a:t>
            </a:r>
          </a:p>
          <a:p>
            <a:pPr algn="ctr"/>
            <a:endParaRPr kumimoji="1" lang="en-US" altLang="ja-JP" dirty="0">
              <a:solidFill>
                <a:schemeClr val="tx1"/>
              </a:solidFill>
            </a:endParaRPr>
          </a:p>
          <a:p>
            <a:r>
              <a:rPr kumimoji="1" lang="ja-JP" altLang="en-US" dirty="0">
                <a:solidFill>
                  <a:schemeClr val="tx1"/>
                </a:solidFill>
              </a:rPr>
              <a:t>・日当単価を決めるときは参考とした単価をはっきりとしておくこと</a:t>
            </a:r>
            <a:endParaRPr kumimoji="1" lang="en-US" altLang="ja-JP" dirty="0">
              <a:solidFill>
                <a:schemeClr val="tx1"/>
              </a:solidFill>
            </a:endParaRPr>
          </a:p>
          <a:p>
            <a:r>
              <a:rPr kumimoji="1" lang="ja-JP" altLang="en-US" dirty="0">
                <a:solidFill>
                  <a:schemeClr val="tx1"/>
                </a:solidFill>
              </a:rPr>
              <a:t>・その上で地区事情を考慮したのであれば、その内容も記録整理しておくこと</a:t>
            </a:r>
            <a:endParaRPr kumimoji="1" lang="en-US" altLang="ja-JP" dirty="0">
              <a:solidFill>
                <a:schemeClr val="tx1"/>
              </a:solidFill>
            </a:endParaRPr>
          </a:p>
          <a:p>
            <a:r>
              <a:rPr kumimoji="1" lang="ja-JP" altLang="en-US" dirty="0">
                <a:solidFill>
                  <a:schemeClr val="tx1"/>
                </a:solidFill>
              </a:rPr>
              <a:t>・役員手当と日当との関係も整理しておくこと</a:t>
            </a:r>
            <a:endParaRPr kumimoji="1" lang="en-US" altLang="ja-JP" dirty="0">
              <a:solidFill>
                <a:schemeClr val="tx1"/>
              </a:solidFill>
            </a:endParaRPr>
          </a:p>
          <a:p>
            <a:r>
              <a:rPr kumimoji="1" lang="ja-JP" altLang="en-US" dirty="0">
                <a:solidFill>
                  <a:schemeClr val="tx1"/>
                </a:solidFill>
              </a:rPr>
              <a:t>・構成員全員に確実に周知させること</a:t>
            </a:r>
          </a:p>
        </p:txBody>
      </p:sp>
      <p:sp>
        <p:nvSpPr>
          <p:cNvPr id="14" name="四角形吹き出し 45">
            <a:extLst>
              <a:ext uri="{FF2B5EF4-FFF2-40B4-BE49-F238E27FC236}">
                <a16:creationId xmlns:a16="http://schemas.microsoft.com/office/drawing/2014/main" id="{1C60FD1F-13E8-4913-9FE4-475E6DB7EA95}"/>
              </a:ext>
            </a:extLst>
          </p:cNvPr>
          <p:cNvSpPr/>
          <p:nvPr/>
        </p:nvSpPr>
        <p:spPr>
          <a:xfrm>
            <a:off x="3309536" y="6393016"/>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日当単価で必要な事項があれば追記して下さい。</a:t>
            </a:r>
          </a:p>
        </p:txBody>
      </p:sp>
    </p:spTree>
    <p:extLst>
      <p:ext uri="{BB962C8B-B14F-4D97-AF65-F5344CB8AC3E}">
        <p14:creationId xmlns:p14="http://schemas.microsoft.com/office/powerpoint/2010/main" val="365160256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50</a:t>
            </a:r>
          </a:p>
        </p:txBody>
      </p:sp>
      <p:sp>
        <p:nvSpPr>
          <p:cNvPr id="5" name="角丸四角形 30">
            <a:extLst>
              <a:ext uri="{FF2B5EF4-FFF2-40B4-BE49-F238E27FC236}">
                <a16:creationId xmlns:a16="http://schemas.microsoft.com/office/drawing/2014/main" id="{ECE8C655-DFFC-D12C-C8DA-125A97D24614}"/>
              </a:ext>
            </a:extLst>
          </p:cNvPr>
          <p:cNvSpPr/>
          <p:nvPr/>
        </p:nvSpPr>
        <p:spPr>
          <a:xfrm>
            <a:off x="509435" y="421569"/>
            <a:ext cx="6012000" cy="6403637"/>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テキスト ボックス 4">
            <a:extLst>
              <a:ext uri="{FF2B5EF4-FFF2-40B4-BE49-F238E27FC236}">
                <a16:creationId xmlns:a16="http://schemas.microsoft.com/office/drawing/2014/main" id="{0C6116E0-1C37-0625-702F-DCCE5B3807C9}"/>
              </a:ext>
            </a:extLst>
          </p:cNvPr>
          <p:cNvSpPr txBox="1">
            <a:spLocks noChangeArrowheads="1"/>
          </p:cNvSpPr>
          <p:nvPr/>
        </p:nvSpPr>
        <p:spPr bwMode="auto">
          <a:xfrm>
            <a:off x="528859" y="984310"/>
            <a:ext cx="6012000" cy="5647700"/>
          </a:xfrm>
          <a:prstGeom prst="rect">
            <a:avLst/>
          </a:prstGeom>
          <a:noFill/>
          <a:ln w="9525">
            <a:noFill/>
            <a:prstDash val="dash"/>
            <a:miter lim="800000"/>
            <a:headEnd/>
            <a:tailEnd/>
          </a:ln>
        </p:spPr>
        <p:txBody>
          <a:bodyPr wrap="square" lIns="0" tIns="0" rIns="0" bIns="0">
            <a:spAutoFit/>
          </a:bodyPr>
          <a:lstStyle/>
          <a:p>
            <a:pPr marL="144000" indent="-144000">
              <a:spcBef>
                <a:spcPts val="0"/>
              </a:spcBef>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8" name="テキスト ボックス 11">
            <a:extLst>
              <a:ext uri="{FF2B5EF4-FFF2-40B4-BE49-F238E27FC236}">
                <a16:creationId xmlns:a16="http://schemas.microsoft.com/office/drawing/2014/main" id="{9E0968B5-14DB-98DA-4456-14F420EA6C64}"/>
              </a:ext>
            </a:extLst>
          </p:cNvPr>
          <p:cNvSpPr txBox="1">
            <a:spLocks noChangeArrowheads="1"/>
          </p:cNvSpPr>
          <p:nvPr/>
        </p:nvSpPr>
        <p:spPr bwMode="auto">
          <a:xfrm>
            <a:off x="677595" y="470365"/>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②</a:t>
            </a:r>
          </a:p>
        </p:txBody>
      </p:sp>
      <p:sp>
        <p:nvSpPr>
          <p:cNvPr id="7" name="角丸四角形 30">
            <a:extLst>
              <a:ext uri="{FF2B5EF4-FFF2-40B4-BE49-F238E27FC236}">
                <a16:creationId xmlns:a16="http://schemas.microsoft.com/office/drawing/2014/main" id="{726B2425-1A45-AD6C-E94D-EF7AE0E49A0E}"/>
              </a:ext>
            </a:extLst>
          </p:cNvPr>
          <p:cNvSpPr/>
          <p:nvPr/>
        </p:nvSpPr>
        <p:spPr>
          <a:xfrm>
            <a:off x="621704" y="3846418"/>
            <a:ext cx="5826309" cy="1957010"/>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作業委託（外注）等の際に見積徴収を行っていない又は見積徴収先が３者未満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・外注等（機械リース、機械の購入、事務委託、作業（工事）委託）の際に見積徴収を実施していない。</a:t>
            </a:r>
          </a:p>
          <a:p>
            <a:pPr>
              <a:defRPr/>
            </a:pPr>
            <a:r>
              <a:rPr lang="ja-JP" altLang="en-US" dirty="0">
                <a:solidFill>
                  <a:schemeClr val="tx1"/>
                </a:solidFill>
                <a:latin typeface="HG丸ｺﾞｼｯｸM-PRO" pitchFamily="50" charset="-128"/>
                <a:ea typeface="HG丸ｺﾞｼｯｸM-PRO" pitchFamily="50" charset="-128"/>
              </a:rPr>
              <a:t>・外注等の際の見積徴収について、３者以上に実施していない。</a:t>
            </a:r>
          </a:p>
          <a:p>
            <a:pPr>
              <a:defRPr/>
            </a:pPr>
            <a:endParaRPr lang="en-US" altLang="ja-JP"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上記に該当する場合、原則として</a:t>
            </a:r>
            <a:r>
              <a:rPr lang="en-US" altLang="ja-JP" dirty="0">
                <a:solidFill>
                  <a:schemeClr val="tx1"/>
                </a:solidFill>
                <a:latin typeface="HG丸ｺﾞｼｯｸM-PRO" pitchFamily="50" charset="-128"/>
                <a:ea typeface="HG丸ｺﾞｼｯｸM-PRO" pitchFamily="50" charset="-128"/>
              </a:rPr>
              <a:t>3</a:t>
            </a:r>
            <a:r>
              <a:rPr lang="ja-JP" altLang="en-US" dirty="0">
                <a:solidFill>
                  <a:schemeClr val="tx1"/>
                </a:solidFill>
                <a:latin typeface="HG丸ｺﾞｼｯｸM-PRO" pitchFamily="50" charset="-128"/>
                <a:ea typeface="HG丸ｺﾞｼｯｸM-PRO" pitchFamily="50" charset="-128"/>
              </a:rPr>
              <a:t>者以上から見積徴収を行うよう、今後対応を改善する必要があります。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48332FC5-47F3-70EF-A3C3-E55CEB24F697}"/>
              </a:ext>
            </a:extLst>
          </p:cNvPr>
          <p:cNvSpPr txBox="1">
            <a:spLocks noChangeArrowheads="1"/>
          </p:cNvSpPr>
          <p:nvPr/>
        </p:nvSpPr>
        <p:spPr bwMode="auto">
          <a:xfrm>
            <a:off x="760898" y="3939698"/>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1" name="四角形吹き出し 45">
            <a:extLst>
              <a:ext uri="{FF2B5EF4-FFF2-40B4-BE49-F238E27FC236}">
                <a16:creationId xmlns:a16="http://schemas.microsoft.com/office/drawing/2014/main" id="{1C60FD1F-13E8-4913-9FE4-475E6DB7EA95}"/>
              </a:ext>
            </a:extLst>
          </p:cNvPr>
          <p:cNvSpPr/>
          <p:nvPr/>
        </p:nvSpPr>
        <p:spPr>
          <a:xfrm>
            <a:off x="3245166" y="3653847"/>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注意すべき事項があれば追記して下さい。</a:t>
            </a:r>
          </a:p>
        </p:txBody>
      </p:sp>
    </p:spTree>
    <p:extLst>
      <p:ext uri="{BB962C8B-B14F-4D97-AF65-F5344CB8AC3E}">
        <p14:creationId xmlns:p14="http://schemas.microsoft.com/office/powerpoint/2010/main" val="158535752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70"/>
            <a:ext cx="6012000" cy="5550389"/>
          </a:xfrm>
          <a:prstGeom prst="roundRect">
            <a:avLst>
              <a:gd name="adj" fmla="val 1926"/>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76000" y="95809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3455740988"/>
              </p:ext>
            </p:extLst>
          </p:nvPr>
        </p:nvGraphicFramePr>
        <p:xfrm>
          <a:off x="598571" y="1306861"/>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521459">
                  <a:extLst>
                    <a:ext uri="{9D8B030D-6E8A-4147-A177-3AD203B41FA5}">
                      <a16:colId xmlns:a16="http://schemas.microsoft.com/office/drawing/2014/main" val="20001"/>
                    </a:ext>
                  </a:extLst>
                </a:gridCol>
                <a:gridCol w="3842541">
                  <a:extLst>
                    <a:ext uri="{9D8B030D-6E8A-4147-A177-3AD203B41FA5}">
                      <a16:colId xmlns:a16="http://schemas.microsoft.com/office/drawing/2014/main"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県</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mn-ea"/>
                        </a:rPr>
                        <a:t>※</a:t>
                      </a:r>
                      <a:r>
                        <a:rPr lang="ja-JP" altLang="en-US" sz="1200" b="0" i="0" u="none" strike="noStrike" dirty="0">
                          <a:solidFill>
                            <a:srgbClr val="000000"/>
                          </a:solidFill>
                          <a:effectLst/>
                          <a:latin typeface="ＭＳ Ｐゴシック" panose="020B0600070205080204" pitchFamily="50" charset="-128"/>
                          <a:ea typeface="+mn-ea"/>
                        </a:rPr>
                        <a:t>ただし、地域の慣行として施設管理者の了解のもと、農地や水路等の施設などの地域資源の保全管理と一体的に維持管理している施設については対象にすることができる場合があるので、市町村に相談のこと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4" name="正方形/長方形 3"/>
          <p:cNvSpPr/>
          <p:nvPr/>
        </p:nvSpPr>
        <p:spPr>
          <a:xfrm>
            <a:off x="571451" y="5912295"/>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51</a:t>
            </a:r>
          </a:p>
        </p:txBody>
      </p:sp>
      <p:sp>
        <p:nvSpPr>
          <p:cNvPr id="7" name="角丸四角形 30">
            <a:extLst>
              <a:ext uri="{FF2B5EF4-FFF2-40B4-BE49-F238E27FC236}">
                <a16:creationId xmlns:a16="http://schemas.microsoft.com/office/drawing/2014/main" id="{A133F71A-7B53-DFCB-2E2F-BFC6061E6030}"/>
              </a:ext>
            </a:extLst>
          </p:cNvPr>
          <p:cNvSpPr/>
          <p:nvPr/>
        </p:nvSpPr>
        <p:spPr>
          <a:xfrm>
            <a:off x="349024" y="6747120"/>
            <a:ext cx="6201359" cy="248075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本交付金の活動以外又は活動のみに使途の限定が難しいものへの支出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・本交付金の活動と関係性のない食料品、日用品、物品、日当等へ支出している。</a:t>
            </a:r>
          </a:p>
          <a:p>
            <a:pPr>
              <a:defRPr/>
            </a:pPr>
            <a:r>
              <a:rPr lang="ja-JP" altLang="en-US" dirty="0">
                <a:solidFill>
                  <a:schemeClr val="tx1"/>
                </a:solidFill>
                <a:latin typeface="HG丸ｺﾞｼｯｸM-PRO" pitchFamily="50" charset="-128"/>
                <a:ea typeface="HG丸ｺﾞｼｯｸM-PRO" pitchFamily="50" charset="-128"/>
              </a:rPr>
              <a:t>・本交付金の活動以外にも使用している事務用品等へ支出している。</a:t>
            </a:r>
          </a:p>
          <a:p>
            <a:pPr>
              <a:defRPr/>
            </a:pPr>
            <a:r>
              <a:rPr lang="ja-JP" altLang="en-US" dirty="0">
                <a:solidFill>
                  <a:schemeClr val="tx1"/>
                </a:solidFill>
                <a:latin typeface="HG丸ｺﾞｼｯｸM-PRO" pitchFamily="50" charset="-128"/>
                <a:ea typeface="HG丸ｺﾞｼｯｸM-PRO" pitchFamily="50" charset="-128"/>
              </a:rPr>
              <a:t>・認定農用地の区域外や河川・道路等管理者が別途存在し管理する土地での活動へ支出している。</a:t>
            </a:r>
          </a:p>
          <a:p>
            <a:pPr>
              <a:defRPr/>
            </a:pPr>
            <a:r>
              <a:rPr lang="ja-JP" altLang="en-US" dirty="0">
                <a:solidFill>
                  <a:schemeClr val="tx1"/>
                </a:solidFill>
                <a:latin typeface="HG丸ｺﾞｼｯｸM-PRO" pitchFamily="50" charset="-128"/>
                <a:ea typeface="HG丸ｺﾞｼｯｸM-PRO" pitchFamily="50" charset="-128"/>
              </a:rPr>
              <a:t>・活動組織設立以前の活動へ支出している。</a:t>
            </a:r>
          </a:p>
          <a:p>
            <a:pPr>
              <a:defRPr/>
            </a:pPr>
            <a:endParaRPr lang="ja-JP" altLang="en-US"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交付金返還の対象となります。ただし、法令等に基づいて定められた管理者が管理する施設のうち、慣行として地域で管理すべき水路等の施設や農用地と一体的に管理しているものについては、共同活動の対象とすることができる場合があります。</a:t>
            </a:r>
            <a:endParaRPr lang="en-US" altLang="ja-JP" dirty="0">
              <a:solidFill>
                <a:schemeClr val="tx1"/>
              </a:solidFill>
              <a:latin typeface="HG丸ｺﾞｼｯｸM-PRO" pitchFamily="50" charset="-128"/>
              <a:ea typeface="HG丸ｺﾞｼｯｸM-PRO" pitchFamily="50" charset="-128"/>
            </a:endParaRPr>
          </a:p>
        </p:txBody>
      </p:sp>
      <p:sp>
        <p:nvSpPr>
          <p:cNvPr id="8" name="テキスト ボックス 11">
            <a:extLst>
              <a:ext uri="{FF2B5EF4-FFF2-40B4-BE49-F238E27FC236}">
                <a16:creationId xmlns:a16="http://schemas.microsoft.com/office/drawing/2014/main" id="{5875E0AA-E4BB-BC56-2BCD-77CA16ACB021}"/>
              </a:ext>
            </a:extLst>
          </p:cNvPr>
          <p:cNvSpPr txBox="1">
            <a:spLocks noChangeArrowheads="1"/>
          </p:cNvSpPr>
          <p:nvPr/>
        </p:nvSpPr>
        <p:spPr bwMode="auto">
          <a:xfrm>
            <a:off x="468290" y="6838596"/>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4" name="四角形吹き出し 45">
            <a:extLst>
              <a:ext uri="{FF2B5EF4-FFF2-40B4-BE49-F238E27FC236}">
                <a16:creationId xmlns:a16="http://schemas.microsoft.com/office/drawing/2014/main" id="{1C60FD1F-13E8-4913-9FE4-475E6DB7EA95}"/>
              </a:ext>
            </a:extLst>
          </p:cNvPr>
          <p:cNvSpPr/>
          <p:nvPr/>
        </p:nvSpPr>
        <p:spPr>
          <a:xfrm>
            <a:off x="3178233" y="6586582"/>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注意すべき事項があれば追記して下さい。</a:t>
            </a:r>
          </a:p>
        </p:txBody>
      </p:sp>
    </p:spTree>
    <p:extLst>
      <p:ext uri="{BB962C8B-B14F-4D97-AF65-F5344CB8AC3E}">
        <p14:creationId xmlns:p14="http://schemas.microsoft.com/office/powerpoint/2010/main" val="45880698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27C36406-AD47-479C-BB76-BAA442561C2D}"/>
              </a:ext>
            </a:extLst>
          </p:cNvPr>
          <p:cNvPicPr>
            <a:picLocks noChangeAspect="1"/>
          </p:cNvPicPr>
          <p:nvPr/>
        </p:nvPicPr>
        <p:blipFill>
          <a:blip r:embed="rId2"/>
          <a:stretch>
            <a:fillRect/>
          </a:stretch>
        </p:blipFill>
        <p:spPr>
          <a:xfrm rot="16200000">
            <a:off x="-450867" y="2268447"/>
            <a:ext cx="7540515" cy="6062002"/>
          </a:xfrm>
          <a:prstGeom prst="rect">
            <a:avLst/>
          </a:prstGeom>
        </p:spPr>
      </p:pic>
      <p:pic>
        <p:nvPicPr>
          <p:cNvPr id="4" name="図 3">
            <a:extLst>
              <a:ext uri="{FF2B5EF4-FFF2-40B4-BE49-F238E27FC236}">
                <a16:creationId xmlns:a16="http://schemas.microsoft.com/office/drawing/2014/main" id="{265A0E19-C92C-47A2-96CB-908D860BA1C5}"/>
              </a:ext>
            </a:extLst>
          </p:cNvPr>
          <p:cNvPicPr>
            <a:picLocks/>
          </p:cNvPicPr>
          <p:nvPr/>
        </p:nvPicPr>
        <p:blipFill>
          <a:blip r:embed="rId3"/>
          <a:stretch>
            <a:fillRect/>
          </a:stretch>
        </p:blipFill>
        <p:spPr>
          <a:xfrm rot="16200000">
            <a:off x="6716756" y="2267012"/>
            <a:ext cx="7524938" cy="6062000"/>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
        <p:nvSpPr>
          <p:cNvPr id="43" name="Rectangle 65"/>
          <p:cNvSpPr>
            <a:spLocks noChangeArrowheads="1"/>
          </p:cNvSpPr>
          <p:nvPr/>
        </p:nvSpPr>
        <p:spPr bwMode="auto">
          <a:xfrm rot="16200000">
            <a:off x="4440695" y="6501417"/>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149801" flipV="1">
            <a:off x="2221160" y="1561187"/>
            <a:ext cx="3072464" cy="247423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1992507" y="4375213"/>
            <a:ext cx="3634659" cy="1059064"/>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6200000">
            <a:off x="3624161" y="4820013"/>
            <a:ext cx="149780" cy="468010"/>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4581128" y="2072678"/>
            <a:ext cx="576065" cy="1440162"/>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434521" y="8439679"/>
            <a:ext cx="141116" cy="368590"/>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H="1" flipV="1">
            <a:off x="1712240" y="8952408"/>
            <a:ext cx="203448" cy="275173"/>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941168" y="2958007"/>
            <a:ext cx="1015772" cy="325533"/>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425141" y="1344599"/>
            <a:ext cx="2055144" cy="1396923"/>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rot="16597672" flipH="1" flipV="1">
            <a:off x="3094692" y="8403215"/>
            <a:ext cx="159030" cy="128968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rot="1668317">
            <a:off x="216628" y="1563713"/>
            <a:ext cx="2804294" cy="962326"/>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200000" flipH="1">
            <a:off x="4105376" y="3202576"/>
            <a:ext cx="139361" cy="3692465"/>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3013580" y="4393564"/>
            <a:ext cx="1841942" cy="503757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052002" y="5214155"/>
            <a:ext cx="648073" cy="1780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1981243" y="5180093"/>
            <a:ext cx="648072" cy="19388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2317788" y="8738331"/>
            <a:ext cx="290788" cy="20344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778964" y="6392959"/>
            <a:ext cx="400834" cy="494791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491041" y="3191448"/>
            <a:ext cx="294276" cy="19705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791847" y="855484"/>
            <a:ext cx="303059" cy="487590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Rectangle 65"/>
          <p:cNvSpPr>
            <a:spLocks noChangeArrowheads="1"/>
          </p:cNvSpPr>
          <p:nvPr/>
        </p:nvSpPr>
        <p:spPr bwMode="auto">
          <a:xfrm rot="16200000">
            <a:off x="-1095752" y="7105583"/>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9" name="角丸四角形 78"/>
          <p:cNvSpPr/>
          <p:nvPr/>
        </p:nvSpPr>
        <p:spPr>
          <a:xfrm rot="16200000">
            <a:off x="3558874" y="5800194"/>
            <a:ext cx="841015" cy="494791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472149" y="5484629"/>
            <a:ext cx="210231" cy="2085110"/>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777553" y="3278063"/>
            <a:ext cx="318302" cy="503326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5355263" y="1667304"/>
            <a:ext cx="323940" cy="1440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5348247" y="5736175"/>
            <a:ext cx="318300" cy="1921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534598" y="6064985"/>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1" name="Rectangle 65"/>
          <p:cNvSpPr>
            <a:spLocks noChangeArrowheads="1"/>
          </p:cNvSpPr>
          <p:nvPr/>
        </p:nvSpPr>
        <p:spPr bwMode="auto">
          <a:xfrm rot="16200000">
            <a:off x="-81034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1" name="Rectangle 65"/>
          <p:cNvSpPr>
            <a:spLocks noChangeArrowheads="1"/>
          </p:cNvSpPr>
          <p:nvPr/>
        </p:nvSpPr>
        <p:spPr bwMode="auto">
          <a:xfrm rot="-5400000">
            <a:off x="4630101" y="-500277"/>
            <a:ext cx="1124560" cy="29965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56" name="Rectangle 65"/>
          <p:cNvSpPr>
            <a:spLocks noChangeArrowheads="1"/>
          </p:cNvSpPr>
          <p:nvPr/>
        </p:nvSpPr>
        <p:spPr bwMode="auto">
          <a:xfrm rot="16200000">
            <a:off x="3877460"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0" name="Rectangle 65"/>
          <p:cNvSpPr>
            <a:spLocks noChangeArrowheads="1"/>
          </p:cNvSpPr>
          <p:nvPr/>
        </p:nvSpPr>
        <p:spPr bwMode="auto">
          <a:xfrm rot="-5400000">
            <a:off x="5666075" y="3325805"/>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40" name="Rectangle 65"/>
          <p:cNvSpPr>
            <a:spLocks noChangeArrowheads="1"/>
          </p:cNvSpPr>
          <p:nvPr/>
        </p:nvSpPr>
        <p:spPr bwMode="auto">
          <a:xfrm rot="16200000">
            <a:off x="2048440" y="8882779"/>
            <a:ext cx="730530" cy="996033"/>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53" name="Rectangle 65"/>
          <p:cNvSpPr>
            <a:spLocks noChangeArrowheads="1"/>
          </p:cNvSpPr>
          <p:nvPr/>
        </p:nvSpPr>
        <p:spPr bwMode="auto">
          <a:xfrm rot="16200000">
            <a:off x="3786897" y="8883187"/>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77" name="Rectangle 65"/>
          <p:cNvSpPr>
            <a:spLocks noChangeArrowheads="1"/>
          </p:cNvSpPr>
          <p:nvPr/>
        </p:nvSpPr>
        <p:spPr bwMode="auto">
          <a:xfrm rot="16200000">
            <a:off x="-670530"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244850"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6" name="テキスト ボックス 5">
            <a:extLst>
              <a:ext uri="{FF2B5EF4-FFF2-40B4-BE49-F238E27FC236}">
                <a16:creationId xmlns:a16="http://schemas.microsoft.com/office/drawing/2014/main" id="{EB45BE2A-C226-4E87-A28D-C54E3BFF8218}"/>
              </a:ext>
            </a:extLst>
          </p:cNvPr>
          <p:cNvSpPr txBox="1"/>
          <p:nvPr/>
        </p:nvSpPr>
        <p:spPr>
          <a:xfrm rot="16200000">
            <a:off x="-567912" y="7940309"/>
            <a:ext cx="1876945" cy="338554"/>
          </a:xfrm>
          <a:prstGeom prst="rect">
            <a:avLst/>
          </a:prstGeom>
          <a:solidFill>
            <a:schemeClr val="bg1"/>
          </a:solidFill>
        </p:spPr>
        <p:txBody>
          <a:bodyPr wrap="square" rtlCol="0">
            <a:spAutoFit/>
          </a:bodyPr>
          <a:lstStyle/>
          <a:p>
            <a:r>
              <a:rPr kumimoji="1" lang="ja-JP" altLang="en-US" sz="800" dirty="0"/>
              <a:t>（様式第１－７号）</a:t>
            </a:r>
            <a:endParaRPr kumimoji="1" lang="en-US" altLang="ja-JP" sz="800" dirty="0"/>
          </a:p>
          <a:p>
            <a:r>
              <a:rPr lang="en-US" altLang="ja-JP" sz="800" dirty="0"/>
              <a:t>【</a:t>
            </a:r>
            <a:r>
              <a:rPr lang="ja-JP" altLang="en-US" sz="800" dirty="0"/>
              <a:t>活動組織から市町村に提出するもの</a:t>
            </a:r>
            <a:r>
              <a:rPr lang="en-US" altLang="ja-JP" sz="800" dirty="0"/>
              <a:t>】</a:t>
            </a:r>
            <a:endParaRPr kumimoji="1" lang="ja-JP" altLang="en-US" sz="800" dirty="0"/>
          </a:p>
        </p:txBody>
      </p:sp>
    </p:spTree>
    <p:extLst>
      <p:ext uri="{BB962C8B-B14F-4D97-AF65-F5344CB8AC3E}">
        <p14:creationId xmlns:p14="http://schemas.microsoft.com/office/powerpoint/2010/main" val="164950779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rot="16200000">
            <a:off x="-537666" y="2160720"/>
            <a:ext cx="8346715" cy="4753331"/>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Rectangle 65"/>
          <p:cNvSpPr>
            <a:spLocks noChangeArrowheads="1"/>
          </p:cNvSpPr>
          <p:nvPr/>
        </p:nvSpPr>
        <p:spPr bwMode="auto">
          <a:xfrm rot="16200000">
            <a:off x="3495441" y="4825538"/>
            <a:ext cx="5760640"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a:t>
            </a:r>
            <a:r>
              <a:rPr lang="ja-JP" altLang="en-US" sz="1000" dirty="0">
                <a:solidFill>
                  <a:srgbClr val="FF0000"/>
                </a:solidFill>
                <a:cs typeface="Times New Roman" panose="02020603050405020304" pitchFamily="18" charset="0"/>
              </a:rPr>
              <a:t>、かつ、</a:t>
            </a:r>
            <a:r>
              <a:rPr lang="ja-JP" altLang="en-US" sz="1000" dirty="0">
                <a:solidFill>
                  <a:srgbClr val="FF0000"/>
                </a:solidFill>
              </a:rPr>
              <a:t>１００万円以上である場合は使用予定表（様式は</a:t>
            </a:r>
            <a:r>
              <a:rPr lang="en-US" altLang="ja-JP" sz="1000" dirty="0">
                <a:solidFill>
                  <a:srgbClr val="FF0000"/>
                </a:solidFill>
                <a:latin typeface="ＭＳ Ｐゴシック"/>
                <a:ea typeface="ＭＳ Ｐゴシック"/>
              </a:rPr>
              <a:t>P.65</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P.66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9" name="角丸四角形 8"/>
          <p:cNvSpPr/>
          <p:nvPr/>
        </p:nvSpPr>
        <p:spPr>
          <a:xfrm rot="16200000">
            <a:off x="2964720" y="4409167"/>
            <a:ext cx="1144585" cy="21602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3071143" y="8018919"/>
            <a:ext cx="932141" cy="21602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515406" y="5089472"/>
            <a:ext cx="2439081" cy="679037"/>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15406" y="5793019"/>
            <a:ext cx="2439081" cy="186784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310459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65685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651896"/>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82427" y="7470968"/>
            <a:ext cx="355121" cy="19047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4672229" y="8783867"/>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前ページの「分類」欄へこの番号を選んで記入します。</a:t>
            </a:r>
          </a:p>
        </p:txBody>
      </p:sp>
      <p:sp>
        <p:nvSpPr>
          <p:cNvPr id="18" name="フリーフォーム 17"/>
          <p:cNvSpPr/>
          <p:nvPr/>
        </p:nvSpPr>
        <p:spPr>
          <a:xfrm rot="10800000" flipV="1">
            <a:off x="4871034" y="8625409"/>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Tree>
    <p:extLst>
      <p:ext uri="{BB962C8B-B14F-4D97-AF65-F5344CB8AC3E}">
        <p14:creationId xmlns:p14="http://schemas.microsoft.com/office/powerpoint/2010/main" val="173917350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27319" y="7761312"/>
            <a:ext cx="6201359" cy="1944238"/>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575999" y="8823755"/>
            <a:ext cx="5969399"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a:t>
            </a:r>
            <a:r>
              <a:rPr lang="ja-JP" altLang="en-US" sz="1200" dirty="0">
                <a:solidFill>
                  <a:srgbClr val="FF0000"/>
                </a:solidFill>
                <a:latin typeface="+mn-ea"/>
                <a:ea typeface="+mn-ea"/>
              </a:rPr>
              <a:t>九州農政局長</a:t>
            </a:r>
            <a:r>
              <a:rPr lang="ja-JP" altLang="en-US" sz="1200" dirty="0">
                <a:latin typeface="+mn-ea"/>
                <a:ea typeface="+mn-ea"/>
              </a:rPr>
              <a:t>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a:t>
            </a:r>
            <a:r>
              <a:rPr lang="ja-JP" altLang="en-US" dirty="0">
                <a:solidFill>
                  <a:srgbClr val="FF0000"/>
                </a:solidFill>
                <a:latin typeface="+mn-ea"/>
              </a:rPr>
              <a:t>九州農政局長</a:t>
            </a:r>
            <a:r>
              <a:rPr lang="ja-JP" altLang="en-US" dirty="0">
                <a:latin typeface="+mn-ea"/>
                <a:ea typeface="+mn-ea"/>
              </a:rPr>
              <a:t>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382024" y="7381867"/>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76000" y="7887822"/>
            <a:ext cx="59694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56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57</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28453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558483"/>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
        <p:nvSpPr>
          <p:cNvPr id="4" name="角丸四角形 30">
            <a:extLst>
              <a:ext uri="{FF2B5EF4-FFF2-40B4-BE49-F238E27FC236}">
                <a16:creationId xmlns:a16="http://schemas.microsoft.com/office/drawing/2014/main" id="{284F6F25-A6BC-3384-5847-D4EB30DCA401}"/>
              </a:ext>
            </a:extLst>
          </p:cNvPr>
          <p:cNvSpPr/>
          <p:nvPr/>
        </p:nvSpPr>
        <p:spPr>
          <a:xfrm>
            <a:off x="427320" y="5726083"/>
            <a:ext cx="6201359" cy="156884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財産管理台帳の記載・作成漏れ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・更新等を行った施設（水路・農道等）、取得した機械（草刈機等）や器具（パソコン、プリンター、カメラ等）の財産管理台帳への記載漏れ</a:t>
            </a:r>
          </a:p>
          <a:p>
            <a:pPr>
              <a:defRPr/>
            </a:pPr>
            <a:r>
              <a:rPr lang="ja-JP" altLang="en-US" dirty="0">
                <a:solidFill>
                  <a:schemeClr val="tx1"/>
                </a:solidFill>
                <a:latin typeface="HG丸ｺﾞｼｯｸM-PRO" pitchFamily="50" charset="-128"/>
                <a:ea typeface="HG丸ｺﾞｼｯｸM-PRO" pitchFamily="50" charset="-128"/>
              </a:rPr>
              <a:t>・活動において管理すべき財産を取得している場合における財産管理台帳の作成漏れ</a:t>
            </a: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上記に該当する場合、早急に該当する施設等の財産管理台帳への記載等を行うよう、今後対応を改善する必要があります。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20" name="四角形吹き出し 45">
            <a:extLst>
              <a:ext uri="{FF2B5EF4-FFF2-40B4-BE49-F238E27FC236}">
                <a16:creationId xmlns:a16="http://schemas.microsoft.com/office/drawing/2014/main" id="{1C60FD1F-13E8-4913-9FE4-475E6DB7EA95}"/>
              </a:ext>
            </a:extLst>
          </p:cNvPr>
          <p:cNvSpPr/>
          <p:nvPr/>
        </p:nvSpPr>
        <p:spPr>
          <a:xfrm>
            <a:off x="3413398" y="5815313"/>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注意すべき事項があれば追記して下さい。</a:t>
            </a:r>
          </a:p>
        </p:txBody>
      </p:sp>
      <p:sp>
        <p:nvSpPr>
          <p:cNvPr id="21" name="テキスト ボックス 11">
            <a:extLst>
              <a:ext uri="{FF2B5EF4-FFF2-40B4-BE49-F238E27FC236}">
                <a16:creationId xmlns:a16="http://schemas.microsoft.com/office/drawing/2014/main" id="{7405913F-1705-CB4A-C159-9BFE76AA4249}"/>
              </a:ext>
            </a:extLst>
          </p:cNvPr>
          <p:cNvSpPr txBox="1">
            <a:spLocks noChangeArrowheads="1"/>
          </p:cNvSpPr>
          <p:nvPr/>
        </p:nvSpPr>
        <p:spPr bwMode="auto">
          <a:xfrm>
            <a:off x="468000" y="5818744"/>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Tree>
    <p:extLst>
      <p:ext uri="{BB962C8B-B14F-4D97-AF65-F5344CB8AC3E}">
        <p14:creationId xmlns:p14="http://schemas.microsoft.com/office/powerpoint/2010/main" val="335683722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4"/>
          <p:cNvSpPr txBox="1">
            <a:spLocks noChangeArrowheads="1"/>
          </p:cNvSpPr>
          <p:nvPr/>
        </p:nvSpPr>
        <p:spPr bwMode="auto">
          <a:xfrm>
            <a:off x="1165342" y="5491258"/>
            <a:ext cx="522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17" name="テキスト ボックス 4"/>
          <p:cNvSpPr txBox="1">
            <a:spLocks noChangeArrowheads="1"/>
          </p:cNvSpPr>
          <p:nvPr/>
        </p:nvSpPr>
        <p:spPr bwMode="auto">
          <a:xfrm>
            <a:off x="1157795" y="1534878"/>
            <a:ext cx="5220000" cy="193899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4000">
              <a:defRPr/>
            </a:pPr>
            <a:r>
              <a:rPr lang="ja-JP" altLang="en-US" dirty="0">
                <a:latin typeface="HG丸ｺﾞｼｯｸM-PRO" pitchFamily="50" charset="-128"/>
                <a:ea typeface="HG丸ｺﾞｼｯｸM-PRO" pitchFamily="50" charset="-128"/>
              </a:rPr>
              <a:t>共同活動を実施する広域活動組織を設立します。設立にあたっては広域協定運営委員会を開催します。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設立のねらい</a:t>
            </a:r>
            <a:endParaRPr lang="en-US" altLang="ja-JP" sz="1050" b="1" dirty="0">
              <a:solidFill>
                <a:srgbClr val="0000FF"/>
              </a:solidFill>
              <a:latin typeface="ＭＳ Ｐ明朝" pitchFamily="18" charset="-128"/>
              <a:ea typeface="ＭＳ Ｐ明朝" pitchFamily="18"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規模、構成員</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広域協定書（案）の作成</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広域協定運営委員会規則（案）の作成</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事業計画（案）の作成　</a:t>
            </a:r>
            <a:r>
              <a:rPr lang="ja-JP" altLang="en-US" b="1" dirty="0">
                <a:solidFill>
                  <a:srgbClr val="0000FF"/>
                </a:solidFill>
                <a:latin typeface="ＭＳ Ｐ明朝" pitchFamily="18" charset="-128"/>
                <a:ea typeface="ＭＳ Ｐ明朝" pitchFamily="18" charset="-128"/>
              </a:rPr>
              <a:t>　</a:t>
            </a:r>
            <a:endParaRPr lang="en-US" altLang="ja-JP" b="1" dirty="0">
              <a:solidFill>
                <a:srgbClr val="0000FF"/>
              </a:solidFill>
              <a:latin typeface="ＭＳ Ｐ明朝" pitchFamily="18" charset="-128"/>
              <a:ea typeface="ＭＳ Ｐ明朝" pitchFamily="18"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－７　設立委員会の開催</a:t>
            </a:r>
            <a:endParaRPr lang="en-US" altLang="ja-JP" dirty="0">
              <a:latin typeface="HG丸ｺﾞｼｯｸM-PRO" pitchFamily="50" charset="-128"/>
              <a:ea typeface="HG丸ｺﾞｼｯｸM-PRO" pitchFamily="50" charset="-128"/>
            </a:endParaRPr>
          </a:p>
          <a:p>
            <a:pPr lvl="0" indent="144000">
              <a:defRPr/>
            </a:pPr>
            <a:r>
              <a:rPr lang="en-US" altLang="ja-JP" dirty="0">
                <a:solidFill>
                  <a:prstClr val="black"/>
                </a:solidFill>
                <a:latin typeface="HG丸ｺﾞｼｯｸM-PRO" pitchFamily="50" charset="-128"/>
                <a:ea typeface="HG丸ｺﾞｼｯｸM-PRO" pitchFamily="50" charset="-128"/>
              </a:rPr>
              <a:t>Ⅰ</a:t>
            </a:r>
            <a:r>
              <a:rPr lang="ja-JP" altLang="en-US" dirty="0">
                <a:solidFill>
                  <a:prstClr val="black"/>
                </a:solidFill>
                <a:latin typeface="HG丸ｺﾞｼｯｸM-PRO" pitchFamily="50" charset="-128"/>
                <a:ea typeface="HG丸ｺﾞｼｯｸM-PRO" pitchFamily="50" charset="-128"/>
              </a:rPr>
              <a:t>－８　広域協定運営委員会の開催</a:t>
            </a:r>
            <a:endParaRPr lang="en-US" altLang="ja-JP" dirty="0">
              <a:solidFill>
                <a:prstClr val="black"/>
              </a:solidFill>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172890" y="4247602"/>
            <a:ext cx="5204905" cy="461665"/>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4000">
              <a:defRPr/>
            </a:pPr>
            <a:r>
              <a:rPr lang="ja-JP" altLang="en-US" dirty="0">
                <a:latin typeface="HG丸ｺﾞｼｯｸM-PRO" pitchFamily="50" charset="-128"/>
                <a:ea typeface="HG丸ｺﾞｼｯｸM-PRO" pitchFamily="50" charset="-128"/>
              </a:rPr>
              <a:t>市町村長に事業計画書などを提出します。事業計画が認定されると市町村長から認定通知書が送付されます。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208583"/>
            <a:ext cx="19440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広域活動組織の設立</a:t>
            </a:r>
            <a:endParaRPr lang="ja-JP" altLang="en-US" sz="1300" b="1" dirty="0">
              <a:solidFill>
                <a:srgbClr val="FF9900"/>
              </a:solidFill>
              <a:latin typeface="+mn-ea"/>
            </a:endParaRPr>
          </a:p>
        </p:txBody>
      </p:sp>
      <p:sp>
        <p:nvSpPr>
          <p:cNvPr id="48" name="角丸四角形 47"/>
          <p:cNvSpPr/>
          <p:nvPr/>
        </p:nvSpPr>
        <p:spPr>
          <a:xfrm>
            <a:off x="381359" y="3718696"/>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33" name="角丸四角形 32"/>
          <p:cNvSpPr/>
          <p:nvPr/>
        </p:nvSpPr>
        <p:spPr>
          <a:xfrm>
            <a:off x="360000" y="416495"/>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25" name="テキスト ボックス 4"/>
          <p:cNvSpPr txBox="1">
            <a:spLocks noChangeArrowheads="1"/>
          </p:cNvSpPr>
          <p:nvPr/>
        </p:nvSpPr>
        <p:spPr bwMode="auto">
          <a:xfrm>
            <a:off x="1157795" y="7294613"/>
            <a:ext cx="5220000" cy="79200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sz="1050" b="1" dirty="0">
              <a:solidFill>
                <a:srgbClr val="0000FF"/>
              </a:solidFill>
              <a:latin typeface="ＭＳ Ｐ明朝" pitchFamily="18" charset="-128"/>
              <a:ea typeface="ＭＳ Ｐ明朝" pitchFamily="18" charset="-128"/>
            </a:endParaRPr>
          </a:p>
        </p:txBody>
      </p:sp>
      <p:sp>
        <p:nvSpPr>
          <p:cNvPr id="27" name="角丸四角形 26"/>
          <p:cNvSpPr/>
          <p:nvPr/>
        </p:nvSpPr>
        <p:spPr>
          <a:xfrm>
            <a:off x="404664" y="6759810"/>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31" name="テキスト ボックス 4"/>
          <p:cNvSpPr txBox="1">
            <a:spLocks noChangeArrowheads="1"/>
          </p:cNvSpPr>
          <p:nvPr/>
        </p:nvSpPr>
        <p:spPr bwMode="auto">
          <a:xfrm>
            <a:off x="1165342" y="8904148"/>
            <a:ext cx="5220000" cy="461665"/>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2875"/>
            <a:r>
              <a:rPr lang="ja-JP" altLang="en-US" dirty="0">
                <a:latin typeface="HG丸ｺﾞｼｯｸM-PRO" pitchFamily="50" charset="-128"/>
                <a:ea typeface="HG丸ｺﾞｼｯｸM-PRO" pitchFamily="50" charset="-128"/>
              </a:rPr>
              <a:t>当該年度の活動記録をとりまとめて実施状況報告書を作成し、市町村長に提出します。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32" name="角丸四角形 31"/>
          <p:cNvSpPr/>
          <p:nvPr/>
        </p:nvSpPr>
        <p:spPr>
          <a:xfrm>
            <a:off x="404664" y="8399144"/>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5" name="下矢印 34"/>
          <p:cNvSpPr/>
          <p:nvPr/>
        </p:nvSpPr>
        <p:spPr>
          <a:xfrm>
            <a:off x="404813" y="1664378"/>
            <a:ext cx="564988" cy="144016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6" name="下矢印 35"/>
          <p:cNvSpPr/>
          <p:nvPr/>
        </p:nvSpPr>
        <p:spPr>
          <a:xfrm>
            <a:off x="404664" y="4150349"/>
            <a:ext cx="564988" cy="548843"/>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3" name="下矢印 42"/>
          <p:cNvSpPr/>
          <p:nvPr/>
        </p:nvSpPr>
        <p:spPr>
          <a:xfrm>
            <a:off x="404664" y="5465925"/>
            <a:ext cx="564988" cy="112865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4" name="下矢印 43"/>
          <p:cNvSpPr/>
          <p:nvPr/>
        </p:nvSpPr>
        <p:spPr>
          <a:xfrm>
            <a:off x="406022" y="7210396"/>
            <a:ext cx="564988" cy="100755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テキスト ボックス 25"/>
          <p:cNvSpPr txBox="1"/>
          <p:nvPr/>
        </p:nvSpPr>
        <p:spPr>
          <a:xfrm>
            <a:off x="5223653" y="1981438"/>
            <a:ext cx="1008112" cy="1477328"/>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8</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22</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24</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39</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40</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p:txBody>
      </p:sp>
      <p:sp>
        <p:nvSpPr>
          <p:cNvPr id="29" name="テキスト ボックス 28"/>
          <p:cNvSpPr txBox="1"/>
          <p:nvPr/>
        </p:nvSpPr>
        <p:spPr>
          <a:xfrm>
            <a:off x="5236154" y="4532876"/>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41</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7" name="角丸四角形 36"/>
          <p:cNvSpPr/>
          <p:nvPr/>
        </p:nvSpPr>
        <p:spPr>
          <a:xfrm>
            <a:off x="360000" y="4986627"/>
            <a:ext cx="2348920" cy="232495"/>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38" name="テキスト ボックス 37"/>
          <p:cNvSpPr txBox="1"/>
          <p:nvPr/>
        </p:nvSpPr>
        <p:spPr>
          <a:xfrm>
            <a:off x="5236501" y="6140973"/>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9" name="テキスト ボックス 38"/>
          <p:cNvSpPr txBox="1"/>
          <p:nvPr/>
        </p:nvSpPr>
        <p:spPr>
          <a:xfrm>
            <a:off x="5257461" y="792227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40" name="テキスト ボックス 39"/>
          <p:cNvSpPr txBox="1"/>
          <p:nvPr/>
        </p:nvSpPr>
        <p:spPr>
          <a:xfrm>
            <a:off x="5257461" y="9202935"/>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58</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4" name="テキスト ボックス 4"/>
          <p:cNvSpPr txBox="1">
            <a:spLocks noChangeArrowheads="1"/>
          </p:cNvSpPr>
          <p:nvPr/>
        </p:nvSpPr>
        <p:spPr bwMode="auto">
          <a:xfrm>
            <a:off x="360000" y="846196"/>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a16="http://schemas.microsoft.com/office/drawing/2014/main" id="{0872E5F5-F813-8993-0E65-60FA5249A14D}"/>
              </a:ext>
            </a:extLst>
          </p:cNvPr>
          <p:cNvPicPr>
            <a:picLocks noChangeAspect="1"/>
          </p:cNvPicPr>
          <p:nvPr/>
        </p:nvPicPr>
        <p:blipFill>
          <a:blip r:embed="rId2"/>
          <a:stretch>
            <a:fillRect/>
          </a:stretch>
        </p:blipFill>
        <p:spPr>
          <a:xfrm>
            <a:off x="3995333" y="1856656"/>
            <a:ext cx="2615841" cy="5976664"/>
          </a:xfrm>
          <a:prstGeom prst="rect">
            <a:avLst/>
          </a:prstGeom>
        </p:spPr>
      </p:pic>
      <p:pic>
        <p:nvPicPr>
          <p:cNvPr id="2" name="図 1">
            <a:extLst>
              <a:ext uri="{FF2B5EF4-FFF2-40B4-BE49-F238E27FC236}">
                <a16:creationId xmlns:a16="http://schemas.microsoft.com/office/drawing/2014/main" id="{0CF87124-CCCB-4023-2527-F03F7E178A7A}"/>
              </a:ext>
            </a:extLst>
          </p:cNvPr>
          <p:cNvPicPr>
            <a:picLocks noChangeAspect="1"/>
          </p:cNvPicPr>
          <p:nvPr/>
        </p:nvPicPr>
        <p:blipFill>
          <a:blip r:embed="rId3"/>
          <a:stretch>
            <a:fillRect/>
          </a:stretch>
        </p:blipFill>
        <p:spPr>
          <a:xfrm>
            <a:off x="537467" y="417240"/>
            <a:ext cx="2938527" cy="8376630"/>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55</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mn-ea"/>
              </a:rPr>
              <a:t>更新等を行った施設並びに取得価格が</a:t>
            </a:r>
            <a:r>
              <a:rPr lang="en-US" altLang="ja-JP" sz="1000" dirty="0">
                <a:solidFill>
                  <a:schemeClr val="tx1"/>
                </a:solidFill>
                <a:latin typeface="+mn-ea"/>
              </a:rPr>
              <a:t>50</a:t>
            </a:r>
            <a:r>
              <a:rPr lang="ja-JP" altLang="en-US" sz="1000" dirty="0">
                <a:solidFill>
                  <a:schemeClr val="tx1"/>
                </a:solidFill>
                <a:latin typeface="+mn-ea"/>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id="{07278B1A-873C-4EAE-8FA2-D1690C8DD3FD}"/>
              </a:ext>
            </a:extLst>
          </p:cNvPr>
          <p:cNvSpPr txBox="1"/>
          <p:nvPr/>
        </p:nvSpPr>
        <p:spPr>
          <a:xfrm rot="16200000">
            <a:off x="2305892" y="6969446"/>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id="{8D4F7D29-6F8A-472F-9F36-EEBD5947D26D}"/>
              </a:ext>
            </a:extLst>
          </p:cNvPr>
          <p:cNvSpPr/>
          <p:nvPr/>
        </p:nvSpPr>
        <p:spPr>
          <a:xfrm>
            <a:off x="4375813" y="3930570"/>
            <a:ext cx="493347" cy="1623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id="{9D24CB5E-6AE7-4B2F-B742-2B02807B9E13}"/>
              </a:ext>
            </a:extLst>
          </p:cNvPr>
          <p:cNvSpPr/>
          <p:nvPr/>
        </p:nvSpPr>
        <p:spPr>
          <a:xfrm>
            <a:off x="4375813" y="3930570"/>
            <a:ext cx="526865" cy="475211"/>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id="{5631CB83-CE65-4BBC-B57C-2B16130FCD44}"/>
              </a:ext>
            </a:extLst>
          </p:cNvPr>
          <p:cNvSpPr txBox="1"/>
          <p:nvPr/>
        </p:nvSpPr>
        <p:spPr>
          <a:xfrm rot="16200000">
            <a:off x="3373878" y="3518898"/>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20694398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AutoShape 10">
            <a:extLst>
              <a:ext uri="{FF2B5EF4-FFF2-40B4-BE49-F238E27FC236}">
                <a16:creationId xmlns:a16="http://schemas.microsoft.com/office/drawing/2014/main"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id="{9FCDE5F1-6835-482A-854B-B08A965562C1}"/>
              </a:ext>
            </a:extLst>
          </p:cNvPr>
          <p:cNvGraphicFramePr>
            <a:graphicFrameLocks noGrp="1"/>
          </p:cNvGraphicFramePr>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182821">
                  <a:extLst>
                    <a:ext uri="{9D8B030D-6E8A-4147-A177-3AD203B41FA5}">
                      <a16:colId xmlns:a16="http://schemas.microsoft.com/office/drawing/2014/main" val="1720016198"/>
                    </a:ext>
                  </a:extLst>
                </a:gridCol>
                <a:gridCol w="2947089">
                  <a:extLst>
                    <a:ext uri="{9D8B030D-6E8A-4147-A177-3AD203B41FA5}">
                      <a16:colId xmlns:a16="http://schemas.microsoft.com/office/drawing/2014/main" val="1756805864"/>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7459849"/>
                  </a:ext>
                </a:extLst>
              </a:tr>
            </a:tbl>
          </a:graphicData>
        </a:graphic>
      </p:graphicFrame>
      <p:sp>
        <p:nvSpPr>
          <p:cNvPr id="2" name="正方形/長方形 1">
            <a:extLst>
              <a:ext uri="{FF2B5EF4-FFF2-40B4-BE49-F238E27FC236}">
                <a16:creationId xmlns:a16="http://schemas.microsoft.com/office/drawing/2014/main"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a16="http://schemas.microsoft.com/office/drawing/2014/main"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56</a:t>
            </a:r>
          </a:p>
        </p:txBody>
      </p:sp>
    </p:spTree>
    <p:extLst>
      <p:ext uri="{BB962C8B-B14F-4D97-AF65-F5344CB8AC3E}">
        <p14:creationId xmlns:p14="http://schemas.microsoft.com/office/powerpoint/2010/main" val="90675381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id="{CD8D8B57-B97B-4BB0-970D-188A4B63B67E}"/>
              </a:ext>
            </a:extLst>
          </p:cNvPr>
          <p:cNvGraphicFramePr>
            <a:graphicFrameLocks noGrp="1"/>
          </p:cNvGraphicFramePr>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3129910">
                  <a:extLst>
                    <a:ext uri="{9D8B030D-6E8A-4147-A177-3AD203B41FA5}">
                      <a16:colId xmlns:a16="http://schemas.microsoft.com/office/drawing/2014/main" val="1720016198"/>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83076629"/>
                  </a:ext>
                </a:extLst>
              </a:tr>
            </a:tbl>
          </a:graphicData>
        </a:graphic>
      </p:graphicFrame>
      <p:sp>
        <p:nvSpPr>
          <p:cNvPr id="3" name="Line 4">
            <a:extLst>
              <a:ext uri="{FF2B5EF4-FFF2-40B4-BE49-F238E27FC236}">
                <a16:creationId xmlns:a16="http://schemas.microsoft.com/office/drawing/2014/main"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a16="http://schemas.microsoft.com/office/drawing/2014/main"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57</a:t>
            </a:r>
          </a:p>
        </p:txBody>
      </p:sp>
    </p:spTree>
    <p:extLst>
      <p:ext uri="{BB962C8B-B14F-4D97-AF65-F5344CB8AC3E}">
        <p14:creationId xmlns:p14="http://schemas.microsoft.com/office/powerpoint/2010/main" val="276510983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69335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30" name="角丸四角形 29"/>
          <p:cNvSpPr/>
          <p:nvPr/>
        </p:nvSpPr>
        <p:spPr>
          <a:xfrm>
            <a:off x="720000" y="5576135"/>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29" name="角丸四角形 28"/>
          <p:cNvSpPr/>
          <p:nvPr/>
        </p:nvSpPr>
        <p:spPr>
          <a:xfrm>
            <a:off x="720000" y="3873048"/>
            <a:ext cx="5832000" cy="1512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25" name="角丸四角形 24"/>
          <p:cNvSpPr/>
          <p:nvPr/>
        </p:nvSpPr>
        <p:spPr>
          <a:xfrm>
            <a:off x="720000" y="1933229"/>
            <a:ext cx="5832000" cy="1800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2160"/>
            <a:ext cx="6858000" cy="6604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solidFill>
                  <a:prstClr val="black"/>
                </a:solidFill>
              </a:rPr>
              <a:t>　　　 活動の報告</a:t>
            </a:r>
            <a:endParaRPr lang="ja-JP" altLang="en-US" sz="2000" i="1" dirty="0">
              <a:solidFill>
                <a:prstClr val="black"/>
              </a:solidFill>
            </a:endParaRPr>
          </a:p>
        </p:txBody>
      </p:sp>
      <p:sp>
        <p:nvSpPr>
          <p:cNvPr id="5" name="Rectangle 3"/>
          <p:cNvSpPr>
            <a:spLocks noChangeArrowheads="1"/>
          </p:cNvSpPr>
          <p:nvPr/>
        </p:nvSpPr>
        <p:spPr bwMode="auto">
          <a:xfrm>
            <a:off x="238048" y="469278"/>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prstClr val="white"/>
                </a:solidFill>
              </a:rPr>
              <a:t>Ⅴ</a:t>
            </a:r>
            <a:endParaRPr lang="ja-JP" altLang="en-US" sz="2000" b="1" i="1" dirty="0">
              <a:solidFill>
                <a:prstClr val="white"/>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8" name="テキスト ボックス 4"/>
          <p:cNvSpPr txBox="1">
            <a:spLocks noChangeArrowheads="1"/>
          </p:cNvSpPr>
          <p:nvPr/>
        </p:nvSpPr>
        <p:spPr bwMode="auto">
          <a:xfrm>
            <a:off x="360000" y="1150552"/>
            <a:ext cx="6070600" cy="523220"/>
          </a:xfrm>
          <a:prstGeom prst="rect">
            <a:avLst/>
          </a:prstGeom>
          <a:noFill/>
          <a:ln w="9525">
            <a:noFill/>
            <a:miter lim="800000"/>
            <a:headEnd/>
            <a:tailEnd/>
          </a:ln>
        </p:spPr>
        <p:txBody>
          <a:bodyPr>
            <a:spAutoFit/>
          </a:bodyPr>
          <a:lstStyle/>
          <a:p>
            <a:pPr indent="179388"/>
            <a:r>
              <a:rPr lang="ja-JP" altLang="en-US" sz="1400" dirty="0">
                <a:solidFill>
                  <a:prstClr val="black"/>
                </a:solidFill>
                <a:latin typeface="HG丸ｺﾞｼｯｸM-PRO" pitchFamily="50" charset="-128"/>
                <a:ea typeface="HG丸ｺﾞｼｯｸM-PRO" pitchFamily="50" charset="-128"/>
              </a:rPr>
              <a:t>広域活動組織は、毎年度、活動計画に定められた事項の実施状況を取りまとめ、市町村長に報告します。</a:t>
            </a:r>
            <a:endParaRPr lang="en-US" altLang="ja-JP" sz="1400" dirty="0">
              <a:solidFill>
                <a:prstClr val="black"/>
              </a:solidFill>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64704" y="229563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solidFill>
                  <a:prstClr val="black"/>
                </a:solidFill>
                <a:latin typeface="HG丸ｺﾞｼｯｸM-PRO" pitchFamily="50" charset="-128"/>
                <a:ea typeface="HG丸ｺﾞｼｯｸM-PRO" pitchFamily="50" charset="-128"/>
              </a:rPr>
              <a:t>毎年度の活動終了後に、活動の実績を実施状況報告書に取りまとめます。</a:t>
            </a:r>
            <a:endParaRPr lang="en-US" altLang="ja-JP" dirty="0">
              <a:solidFill>
                <a:prstClr val="black"/>
              </a:solidFill>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885922" y="4232920"/>
            <a:ext cx="5391472"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solidFill>
                  <a:prstClr val="black"/>
                </a:solidFill>
                <a:latin typeface="HG丸ｺﾞｼｯｸM-PRO" pitchFamily="50" charset="-128"/>
                <a:ea typeface="HG丸ｺﾞｼｯｸM-PRO" pitchFamily="50" charset="-128"/>
              </a:rPr>
              <a:t>実施状況報告書は、次の書類を添付し市町村長に提出します。</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・活動記録</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・金銭出納簿 </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・その他必要な書類（</a:t>
            </a:r>
            <a:r>
              <a:rPr lang="ja-JP" altLang="en-US" dirty="0">
                <a:latin typeface="HG丸ｺﾞｼｯｸM-PRO" pitchFamily="50" charset="-128"/>
                <a:ea typeface="HG丸ｺﾞｼｯｸM-PRO" pitchFamily="50" charset="-128"/>
              </a:rPr>
              <a:t>運営委員会議事録、</a:t>
            </a:r>
            <a:r>
              <a:rPr lang="ja-JP" altLang="en-US" dirty="0">
                <a:solidFill>
                  <a:prstClr val="black"/>
                </a:solidFill>
                <a:latin typeface="HG丸ｺﾞｼｯｸM-PRO" pitchFamily="50" charset="-128"/>
                <a:ea typeface="HG丸ｺﾞｼｯｸM-PRO" pitchFamily="50" charset="-128"/>
              </a:rPr>
              <a:t>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836712" y="5942981"/>
            <a:ext cx="5580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solidFill>
                  <a:prstClr val="black"/>
                </a:solidFill>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solidFill>
                <a:prstClr val="black"/>
              </a:solidFill>
              <a:latin typeface="HG丸ｺﾞｼｯｸM-PRO" pitchFamily="50" charset="-128"/>
              <a:ea typeface="HG丸ｺﾞｼｯｸM-PRO" pitchFamily="50" charset="-128"/>
            </a:endParaRPr>
          </a:p>
          <a:p>
            <a:pPr indent="142875"/>
            <a:r>
              <a:rPr lang="ja-JP" altLang="en-US" dirty="0">
                <a:solidFill>
                  <a:prstClr val="black"/>
                </a:solidFill>
                <a:latin typeface="HG丸ｺﾞｼｯｸM-PRO" pitchFamily="50" charset="-128"/>
                <a:ea typeface="HG丸ｺﾞｼｯｸM-PRO" pitchFamily="50" charset="-128"/>
              </a:rPr>
              <a:t>確認に当たっては、実施状況確認チェックシートを活用します。</a:t>
            </a:r>
            <a:endParaRPr lang="en-US" altLang="ja-JP" dirty="0">
              <a:solidFill>
                <a:prstClr val="black"/>
              </a:solidFill>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836712" y="7299941"/>
            <a:ext cx="5652000" cy="1261884"/>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solidFill>
                  <a:prstClr val="black"/>
                </a:solidFill>
                <a:latin typeface="HG丸ｺﾞｼｯｸM-PRO" pitchFamily="50" charset="-128"/>
                <a:ea typeface="HG丸ｺﾞｼｯｸM-PRO" pitchFamily="50" charset="-128"/>
              </a:rPr>
              <a:t>市町村が実施状況の確認に用いたチェックシートは、広域活動組織に送付されます。</a:t>
            </a:r>
            <a:endParaRPr lang="en-US" altLang="ja-JP" dirty="0">
              <a:solidFill>
                <a:prstClr val="black"/>
              </a:solidFill>
              <a:latin typeface="HG丸ｺﾞｼｯｸM-PRO" pitchFamily="50" charset="-128"/>
              <a:ea typeface="HG丸ｺﾞｼｯｸM-PRO" pitchFamily="50" charset="-128"/>
            </a:endParaRPr>
          </a:p>
          <a:p>
            <a:pPr indent="142875">
              <a:spcAft>
                <a:spcPts val="600"/>
              </a:spcAft>
            </a:pPr>
            <a:r>
              <a:rPr lang="ja-JP" altLang="en-US" dirty="0">
                <a:solidFill>
                  <a:prstClr val="black"/>
                </a:solidFill>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solidFill>
                <a:prstClr val="black"/>
              </a:solidFill>
              <a:latin typeface="HG丸ｺﾞｼｯｸM-PRO" pitchFamily="50" charset="-128"/>
              <a:ea typeface="HG丸ｺﾞｼｯｸM-PRO" pitchFamily="50" charset="-128"/>
            </a:endParaRPr>
          </a:p>
          <a:p>
            <a:pPr indent="142875">
              <a:spcAft>
                <a:spcPts val="600"/>
              </a:spcAft>
            </a:pPr>
            <a:r>
              <a:rPr lang="ja-JP" altLang="en-US" dirty="0">
                <a:solidFill>
                  <a:prstClr val="black"/>
                </a:solidFill>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solidFill>
                <a:prstClr val="black"/>
              </a:solidFill>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0493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492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広域活動組織</a:t>
            </a:r>
          </a:p>
        </p:txBody>
      </p:sp>
      <p:sp>
        <p:nvSpPr>
          <p:cNvPr id="19" name="テキスト ボックス 15"/>
          <p:cNvSpPr txBox="1">
            <a:spLocks noChangeArrowheads="1"/>
          </p:cNvSpPr>
          <p:nvPr/>
        </p:nvSpPr>
        <p:spPr bwMode="auto">
          <a:xfrm>
            <a:off x="396000" y="6897416"/>
            <a:ext cx="216000" cy="1764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広域活動組織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58</a:t>
            </a:r>
          </a:p>
        </p:txBody>
      </p:sp>
      <p:sp>
        <p:nvSpPr>
          <p:cNvPr id="24" name="テキスト ボックス 4"/>
          <p:cNvSpPr txBox="1">
            <a:spLocks noChangeArrowheads="1"/>
          </p:cNvSpPr>
          <p:nvPr/>
        </p:nvSpPr>
        <p:spPr bwMode="auto">
          <a:xfrm>
            <a:off x="908720" y="251866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61</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401080"/>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67</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64704" y="2768332"/>
            <a:ext cx="5652000" cy="592470"/>
          </a:xfrm>
          <a:prstGeom prst="rect">
            <a:avLst/>
          </a:prstGeom>
          <a:noFill/>
          <a:ln w="9525">
            <a:noFill/>
            <a:prstDash val="dash"/>
            <a:miter lim="800000"/>
            <a:headEnd/>
            <a:tailEnd/>
          </a:ln>
        </p:spPr>
        <p:txBody>
          <a:bodyPr wrap="square" lIns="0" tIns="0" rIns="0" bIns="0">
            <a:spAutoFit/>
          </a:bodyPr>
          <a:lstStyle/>
          <a:p>
            <a:pPr indent="144000">
              <a:spcAft>
                <a:spcPts val="300"/>
              </a:spcAft>
              <a:defRPr/>
            </a:pPr>
            <a:r>
              <a:rPr lang="ja-JP" altLang="en-US" dirty="0">
                <a:solidFill>
                  <a:prstClr val="black"/>
                </a:solidFill>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solidFill>
                <a:prstClr val="black"/>
              </a:solidFill>
              <a:latin typeface="HG丸ｺﾞｼｯｸM-PRO" pitchFamily="50" charset="-128"/>
              <a:ea typeface="HG丸ｺﾞｼｯｸM-PRO" pitchFamily="50" charset="-128"/>
            </a:endParaRPr>
          </a:p>
          <a:p>
            <a:pPr indent="144000">
              <a:spcAft>
                <a:spcPts val="300"/>
              </a:spcAft>
              <a:defRPr/>
            </a:pPr>
            <a:r>
              <a:rPr lang="ja-JP" altLang="en-US" dirty="0">
                <a:solidFill>
                  <a:prstClr val="black"/>
                </a:solidFill>
                <a:latin typeface="HG丸ｺﾞｼｯｸM-PRO" pitchFamily="50" charset="-128"/>
                <a:ea typeface="HG丸ｺﾞｼｯｸM-PRO" pitchFamily="50" charset="-128"/>
              </a:rPr>
              <a:t>「多面的機能支払交付金に係る実施計画、活動報告及び運営委員会による活動報告確認票」についても集落毎に取りまとめて下さい。</a:t>
            </a:r>
            <a:endParaRPr lang="en-US" altLang="ja-JP" dirty="0">
              <a:solidFill>
                <a:prstClr val="black"/>
              </a:solidFill>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52104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47</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79007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52</a:t>
            </a:r>
            <a:r>
              <a:rPr lang="ja-JP" altLang="en-US" sz="900" b="1" dirty="0" err="1">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53</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199504"/>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482943"/>
            <a:ext cx="2664000" cy="2769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ただし、農地維持活動のみ実施する広域活動組織は提出不要。</a:t>
            </a:r>
          </a:p>
        </p:txBody>
      </p:sp>
      <p:sp>
        <p:nvSpPr>
          <p:cNvPr id="35" name="テキスト ボックス 4"/>
          <p:cNvSpPr txBox="1">
            <a:spLocks noChangeArrowheads="1"/>
          </p:cNvSpPr>
          <p:nvPr/>
        </p:nvSpPr>
        <p:spPr bwMode="auto">
          <a:xfrm>
            <a:off x="491821" y="8705255"/>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広域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
        <p:nvSpPr>
          <p:cNvPr id="36" name="角丸四角形 35"/>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7" name="角丸四角形 36"/>
          <p:cNvSpPr/>
          <p:nvPr/>
        </p:nvSpPr>
        <p:spPr>
          <a:xfrm>
            <a:off x="720000" y="387304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8" name="角丸四角形 37"/>
          <p:cNvSpPr/>
          <p:nvPr/>
        </p:nvSpPr>
        <p:spPr>
          <a:xfrm>
            <a:off x="720000" y="5576135"/>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39" name="角丸四角形 38"/>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Tree>
    <p:extLst>
      <p:ext uri="{BB962C8B-B14F-4D97-AF65-F5344CB8AC3E}">
        <p14:creationId xmlns:p14="http://schemas.microsoft.com/office/powerpoint/2010/main" val="196711347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260648" y="931158"/>
            <a:ext cx="6408712" cy="6326097"/>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pic>
        <p:nvPicPr>
          <p:cNvPr id="4" name="図 3">
            <a:extLst>
              <a:ext uri="{FF2B5EF4-FFF2-40B4-BE49-F238E27FC236}">
                <a16:creationId xmlns:a16="http://schemas.microsoft.com/office/drawing/2014/main" id="{0D83FCF4-9F6E-41EE-874E-89DFFABFBEF4}"/>
              </a:ext>
            </a:extLst>
          </p:cNvPr>
          <p:cNvPicPr>
            <a:picLocks noChangeAspect="1"/>
          </p:cNvPicPr>
          <p:nvPr/>
        </p:nvPicPr>
        <p:blipFill>
          <a:blip r:embed="rId2"/>
          <a:stretch>
            <a:fillRect/>
          </a:stretch>
        </p:blipFill>
        <p:spPr>
          <a:xfrm>
            <a:off x="365009" y="1188080"/>
            <a:ext cx="4097326" cy="2710582"/>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31" name="AutoShape 10"/>
          <p:cNvSpPr>
            <a:spLocks noChangeArrowheads="1"/>
          </p:cNvSpPr>
          <p:nvPr/>
        </p:nvSpPr>
        <p:spPr bwMode="auto">
          <a:xfrm>
            <a:off x="255698" y="342429"/>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algn="ctr">
              <a:defRPr/>
            </a:pPr>
            <a:r>
              <a:rPr lang="ja-JP" altLang="en-US" dirty="0">
                <a:latin typeface="HG丸ｺﾞｼｯｸM-PRO" panose="020F0600000000000000" pitchFamily="50" charset="-128"/>
                <a:ea typeface="HG丸ｺﾞｼｯｸM-PRO" panose="020F0600000000000000" pitchFamily="50" charset="-128"/>
              </a:rPr>
              <a:t>実施状況報告書に添付し市町村に提出する資料と</a:t>
            </a:r>
            <a:endParaRPr lang="en-US" altLang="ja-JP" dirty="0">
              <a:latin typeface="HG丸ｺﾞｼｯｸM-PRO" panose="020F0600000000000000" pitchFamily="50" charset="-128"/>
              <a:ea typeface="HG丸ｺﾞｼｯｸM-PRO" panose="020F0600000000000000" pitchFamily="50" charset="-128"/>
            </a:endParaRPr>
          </a:p>
          <a:p>
            <a:pPr algn="ctr">
              <a:defRPr/>
            </a:pPr>
            <a:r>
              <a:rPr lang="ja-JP" altLang="en-US" dirty="0">
                <a:latin typeface="HG丸ｺﾞｼｯｸM-PRO" panose="020F0600000000000000" pitchFamily="50" charset="-128"/>
                <a:ea typeface="HG丸ｺﾞｼｯｸM-PRO" panose="020F0600000000000000" pitchFamily="50" charset="-128"/>
              </a:rPr>
              <a:t>市町村が行う実施状況の確認の区分</a:t>
            </a:r>
          </a:p>
        </p:txBody>
      </p:sp>
      <p:sp>
        <p:nvSpPr>
          <p:cNvPr id="24" name="角丸四角形 15">
            <a:extLst>
              <a:ext uri="{FF2B5EF4-FFF2-40B4-BE49-F238E27FC236}">
                <a16:creationId xmlns:a16="http://schemas.microsoft.com/office/drawing/2014/main" id="{F11C960D-F72A-4127-9456-E7D6D4A48A17}"/>
              </a:ext>
            </a:extLst>
          </p:cNvPr>
          <p:cNvSpPr/>
          <p:nvPr/>
        </p:nvSpPr>
        <p:spPr>
          <a:xfrm>
            <a:off x="260648" y="7740123"/>
            <a:ext cx="6408712" cy="1944209"/>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8" name="テキスト ボックス 4">
            <a:extLst>
              <a:ext uri="{FF2B5EF4-FFF2-40B4-BE49-F238E27FC236}">
                <a16:creationId xmlns:a16="http://schemas.microsoft.com/office/drawing/2014/main" id="{E6A640D1-C97E-4F9A-A03D-9597E93713BD}"/>
              </a:ext>
            </a:extLst>
          </p:cNvPr>
          <p:cNvSpPr txBox="1">
            <a:spLocks noChangeArrowheads="1"/>
          </p:cNvSpPr>
          <p:nvPr/>
        </p:nvSpPr>
        <p:spPr bwMode="auto">
          <a:xfrm>
            <a:off x="365009" y="7789902"/>
            <a:ext cx="6136792"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持越金が当該年度交付金の３割を超え、かつ、１００万円以上である場合は使用予定表を作成してください。</a:t>
            </a:r>
            <a:endParaRPr lang="en-US" altLang="ja-JP" dirty="0">
              <a:latin typeface="HG丸ｺﾞｼｯｸM-PRO" pitchFamily="50" charset="-128"/>
              <a:ea typeface="HG丸ｺﾞｼｯｸM-PRO" pitchFamily="50" charset="-128"/>
            </a:endParaRPr>
          </a:p>
        </p:txBody>
      </p:sp>
      <p:sp>
        <p:nvSpPr>
          <p:cNvPr id="29" name="AutoShape 10">
            <a:extLst>
              <a:ext uri="{FF2B5EF4-FFF2-40B4-BE49-F238E27FC236}">
                <a16:creationId xmlns:a16="http://schemas.microsoft.com/office/drawing/2014/main" id="{256C4F29-CF94-4A36-BF7B-DEC3E0574AD1}"/>
              </a:ext>
            </a:extLst>
          </p:cNvPr>
          <p:cNvSpPr>
            <a:spLocks noChangeArrowheads="1"/>
          </p:cNvSpPr>
          <p:nvPr/>
        </p:nvSpPr>
        <p:spPr bwMode="auto">
          <a:xfrm>
            <a:off x="425548" y="7364491"/>
            <a:ext cx="1594200" cy="339323"/>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pic>
        <p:nvPicPr>
          <p:cNvPr id="8" name="図 7">
            <a:extLst>
              <a:ext uri="{FF2B5EF4-FFF2-40B4-BE49-F238E27FC236}">
                <a16:creationId xmlns:a16="http://schemas.microsoft.com/office/drawing/2014/main" id="{DF85CCA7-0510-4E0E-9093-027525116D2C}"/>
              </a:ext>
            </a:extLst>
          </p:cNvPr>
          <p:cNvPicPr>
            <a:picLocks noChangeAspect="1"/>
          </p:cNvPicPr>
          <p:nvPr/>
        </p:nvPicPr>
        <p:blipFill>
          <a:blip r:embed="rId3"/>
          <a:stretch>
            <a:fillRect/>
          </a:stretch>
        </p:blipFill>
        <p:spPr>
          <a:xfrm>
            <a:off x="365009" y="4198473"/>
            <a:ext cx="3567489" cy="1644716"/>
          </a:xfrm>
          <a:prstGeom prst="rect">
            <a:avLst/>
          </a:prstGeom>
        </p:spPr>
      </p:pic>
      <p:sp>
        <p:nvSpPr>
          <p:cNvPr id="17" name="テキスト ボックス 4">
            <a:extLst>
              <a:ext uri="{FF2B5EF4-FFF2-40B4-BE49-F238E27FC236}">
                <a16:creationId xmlns:a16="http://schemas.microsoft.com/office/drawing/2014/main" id="{667764B6-7C62-4CF7-AFC5-631BD63F76DF}"/>
              </a:ext>
            </a:extLst>
          </p:cNvPr>
          <p:cNvSpPr txBox="1">
            <a:spLocks noChangeArrowheads="1"/>
          </p:cNvSpPr>
          <p:nvPr/>
        </p:nvSpPr>
        <p:spPr bwMode="auto">
          <a:xfrm>
            <a:off x="368661" y="3961386"/>
            <a:ext cx="3096343" cy="215444"/>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ja-JP" altLang="en-US" sz="1400" b="1" dirty="0">
                <a:latin typeface="+mn-ea"/>
                <a:ea typeface="+mn-ea"/>
              </a:rPr>
              <a:t>○　実施状況の確認内容</a:t>
            </a:r>
          </a:p>
        </p:txBody>
      </p:sp>
      <p:sp>
        <p:nvSpPr>
          <p:cNvPr id="18" name="テキスト ボックス 4">
            <a:extLst>
              <a:ext uri="{FF2B5EF4-FFF2-40B4-BE49-F238E27FC236}">
                <a16:creationId xmlns:a16="http://schemas.microsoft.com/office/drawing/2014/main" id="{4F00CCD8-1597-4152-A96A-D41DE4488E20}"/>
              </a:ext>
            </a:extLst>
          </p:cNvPr>
          <p:cNvSpPr txBox="1">
            <a:spLocks noChangeArrowheads="1"/>
          </p:cNvSpPr>
          <p:nvPr/>
        </p:nvSpPr>
        <p:spPr bwMode="auto">
          <a:xfrm>
            <a:off x="368661" y="966718"/>
            <a:ext cx="3096343" cy="215444"/>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ja-JP" altLang="en-US" sz="1400" b="1" dirty="0">
                <a:latin typeface="+mn-ea"/>
                <a:ea typeface="+mn-ea"/>
              </a:rPr>
              <a:t>○　市町村へ提出する書類</a:t>
            </a:r>
          </a:p>
        </p:txBody>
      </p:sp>
      <p:sp>
        <p:nvSpPr>
          <p:cNvPr id="9" name="テキスト ボックス 8">
            <a:extLst>
              <a:ext uri="{FF2B5EF4-FFF2-40B4-BE49-F238E27FC236}">
                <a16:creationId xmlns:a16="http://schemas.microsoft.com/office/drawing/2014/main" id="{945B2790-F4F7-431B-B0C5-256A616F70FE}"/>
              </a:ext>
            </a:extLst>
          </p:cNvPr>
          <p:cNvSpPr txBox="1"/>
          <p:nvPr/>
        </p:nvSpPr>
        <p:spPr>
          <a:xfrm>
            <a:off x="1052736" y="1708775"/>
            <a:ext cx="792088" cy="276999"/>
          </a:xfrm>
          <a:prstGeom prst="rect">
            <a:avLst/>
          </a:prstGeom>
          <a:noFill/>
        </p:spPr>
        <p:txBody>
          <a:bodyPr wrap="square" rtlCol="0">
            <a:spAutoFit/>
          </a:bodyPr>
          <a:lstStyle/>
          <a:p>
            <a:r>
              <a:rPr kumimoji="1" lang="en-US" altLang="ja-JP" dirty="0">
                <a:latin typeface="+mn-ea"/>
                <a:ea typeface="+mn-ea"/>
              </a:rPr>
              <a:t>※2</a:t>
            </a:r>
            <a:endParaRPr kumimoji="1" lang="ja-JP" altLang="en-US" dirty="0">
              <a:latin typeface="+mn-ea"/>
              <a:ea typeface="+mn-ea"/>
            </a:endParaRPr>
          </a:p>
        </p:txBody>
      </p:sp>
      <p:sp>
        <p:nvSpPr>
          <p:cNvPr id="20" name="テキスト ボックス 19">
            <a:extLst>
              <a:ext uri="{FF2B5EF4-FFF2-40B4-BE49-F238E27FC236}">
                <a16:creationId xmlns:a16="http://schemas.microsoft.com/office/drawing/2014/main" id="{7B8A4373-DEF3-421F-BDE8-4277436BFBDB}"/>
              </a:ext>
            </a:extLst>
          </p:cNvPr>
          <p:cNvSpPr txBox="1"/>
          <p:nvPr/>
        </p:nvSpPr>
        <p:spPr>
          <a:xfrm>
            <a:off x="1052736" y="1965697"/>
            <a:ext cx="792088" cy="276999"/>
          </a:xfrm>
          <a:prstGeom prst="rect">
            <a:avLst/>
          </a:prstGeom>
          <a:noFill/>
        </p:spPr>
        <p:txBody>
          <a:bodyPr wrap="square" rtlCol="0">
            <a:spAutoFit/>
          </a:bodyPr>
          <a:lstStyle/>
          <a:p>
            <a:r>
              <a:rPr kumimoji="1" lang="en-US" altLang="ja-JP" dirty="0">
                <a:latin typeface="+mn-ea"/>
                <a:ea typeface="+mn-ea"/>
              </a:rPr>
              <a:t>※3</a:t>
            </a:r>
            <a:endParaRPr kumimoji="1" lang="ja-JP" altLang="en-US" dirty="0">
              <a:latin typeface="+mn-ea"/>
              <a:ea typeface="+mn-ea"/>
            </a:endParaRPr>
          </a:p>
        </p:txBody>
      </p:sp>
      <p:sp>
        <p:nvSpPr>
          <p:cNvPr id="21" name="テキスト ボックス 4">
            <a:extLst>
              <a:ext uri="{FF2B5EF4-FFF2-40B4-BE49-F238E27FC236}">
                <a16:creationId xmlns:a16="http://schemas.microsoft.com/office/drawing/2014/main" id="{1A9C9466-43A2-4C4F-ABC0-DC874B5AB015}"/>
              </a:ext>
            </a:extLst>
          </p:cNvPr>
          <p:cNvSpPr txBox="1">
            <a:spLocks noChangeArrowheads="1"/>
          </p:cNvSpPr>
          <p:nvPr/>
        </p:nvSpPr>
        <p:spPr bwMode="auto">
          <a:xfrm>
            <a:off x="4501926" y="1443760"/>
            <a:ext cx="1999875" cy="2354491"/>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市町村から提出等を求められた場合は、提出等が必要です。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角丸四角形 30">
            <a:extLst>
              <a:ext uri="{FF2B5EF4-FFF2-40B4-BE49-F238E27FC236}">
                <a16:creationId xmlns:a16="http://schemas.microsoft.com/office/drawing/2014/main" id="{E779B973-4699-1CDD-14D6-68BB4389607C}"/>
              </a:ext>
            </a:extLst>
          </p:cNvPr>
          <p:cNvSpPr/>
          <p:nvPr/>
        </p:nvSpPr>
        <p:spPr>
          <a:xfrm>
            <a:off x="365008" y="5932593"/>
            <a:ext cx="6232343" cy="1180648"/>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r>
              <a:rPr lang="en-US" altLang="ja-JP" sz="1100" b="1" u="sng" dirty="0">
                <a:solidFill>
                  <a:schemeClr val="tx1"/>
                </a:solidFill>
                <a:latin typeface="HG丸ｺﾞｼｯｸM-PRO" pitchFamily="50" charset="-128"/>
                <a:ea typeface="HG丸ｺﾞｼｯｸM-PRO" pitchFamily="50" charset="-128"/>
              </a:rPr>
              <a:t>[ </a:t>
            </a:r>
            <a:r>
              <a:rPr lang="ja-JP" altLang="en-US" sz="1100" b="1" u="sng" dirty="0">
                <a:solidFill>
                  <a:schemeClr val="tx1"/>
                </a:solidFill>
                <a:latin typeface="HG丸ｺﾞｼｯｸM-PRO" pitchFamily="50" charset="-128"/>
                <a:ea typeface="HG丸ｺﾞｼｯｸM-PRO" pitchFamily="50" charset="-128"/>
              </a:rPr>
              <a:t>領収書等の書類がない支出 </a:t>
            </a:r>
            <a:r>
              <a:rPr lang="en-US" altLang="ja-JP" sz="1100" b="1" u="sng" dirty="0">
                <a:solidFill>
                  <a:schemeClr val="tx1"/>
                </a:solidFill>
                <a:latin typeface="HG丸ｺﾞｼｯｸM-PRO" pitchFamily="50" charset="-128"/>
                <a:ea typeface="HG丸ｺﾞｼｯｸM-PRO" pitchFamily="50" charset="-128"/>
              </a:rPr>
              <a:t>]</a:t>
            </a:r>
          </a:p>
          <a:p>
            <a:pPr>
              <a:defRPr/>
            </a:pPr>
            <a:r>
              <a:rPr lang="ja-JP" altLang="en-US" sz="1100" dirty="0">
                <a:solidFill>
                  <a:schemeClr val="tx1"/>
                </a:solidFill>
                <a:latin typeface="HG丸ｺﾞｼｯｸM-PRO" pitchFamily="50" charset="-128"/>
                <a:ea typeface="HG丸ｺﾞｼｯｸM-PRO" pitchFamily="50" charset="-128"/>
              </a:rPr>
              <a:t>・自動販売機での購入等、領収書（レシート）を確認出来ない物へ支出している。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・領収書等が紛失している等により支払いが確認出来ない物へ支出している。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・購入品の内容が領収書等で確認出来ない物へ支出している。</a:t>
            </a:r>
          </a:p>
          <a:p>
            <a:pPr>
              <a:defRPr/>
            </a:pPr>
            <a:r>
              <a:rPr lang="en-US" altLang="ja-JP" sz="1100" dirty="0">
                <a:solidFill>
                  <a:schemeClr val="tx1"/>
                </a:solidFill>
                <a:latin typeface="HG丸ｺﾞｼｯｸM-PRO" pitchFamily="50" charset="-128"/>
                <a:ea typeface="HG丸ｺﾞｼｯｸM-PRO" pitchFamily="50" charset="-128"/>
              </a:rPr>
              <a:t>※</a:t>
            </a:r>
            <a:r>
              <a:rPr lang="ja-JP" altLang="en-US" sz="1100" dirty="0">
                <a:solidFill>
                  <a:schemeClr val="tx1"/>
                </a:solidFill>
                <a:latin typeface="HG丸ｺﾞｼｯｸM-PRO" pitchFamily="50" charset="-128"/>
                <a:ea typeface="HG丸ｺﾞｼｯｸM-PRO" pitchFamily="50" charset="-128"/>
              </a:rPr>
              <a:t>上記に該当する場合、交付金返還の対象となります。</a:t>
            </a:r>
            <a:endParaRPr lang="en-US" altLang="ja-JP" sz="1100" dirty="0">
              <a:solidFill>
                <a:schemeClr val="tx1"/>
              </a:solidFill>
              <a:latin typeface="HG丸ｺﾞｼｯｸM-PRO" pitchFamily="50" charset="-128"/>
              <a:ea typeface="HG丸ｺﾞｼｯｸM-PRO" pitchFamily="50" charset="-128"/>
            </a:endParaRPr>
          </a:p>
        </p:txBody>
      </p:sp>
      <p:sp>
        <p:nvSpPr>
          <p:cNvPr id="7" name="テキスト ボックス 11">
            <a:extLst>
              <a:ext uri="{FF2B5EF4-FFF2-40B4-BE49-F238E27FC236}">
                <a16:creationId xmlns:a16="http://schemas.microsoft.com/office/drawing/2014/main" id="{DE999C55-290E-30E5-11D9-311D1333FA30}"/>
              </a:ext>
            </a:extLst>
          </p:cNvPr>
          <p:cNvSpPr txBox="1">
            <a:spLocks noChangeArrowheads="1"/>
          </p:cNvSpPr>
          <p:nvPr/>
        </p:nvSpPr>
        <p:spPr bwMode="auto">
          <a:xfrm>
            <a:off x="425548" y="5878740"/>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9" name="四角形吹き出し 45">
            <a:extLst>
              <a:ext uri="{FF2B5EF4-FFF2-40B4-BE49-F238E27FC236}">
                <a16:creationId xmlns:a16="http://schemas.microsoft.com/office/drawing/2014/main" id="{1C60FD1F-13E8-4913-9FE4-475E6DB7EA95}"/>
              </a:ext>
            </a:extLst>
          </p:cNvPr>
          <p:cNvSpPr/>
          <p:nvPr/>
        </p:nvSpPr>
        <p:spPr>
          <a:xfrm>
            <a:off x="3652699" y="5881091"/>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注意すべき事項があれば追記して下さい。</a:t>
            </a:r>
          </a:p>
        </p:txBody>
      </p:sp>
    </p:spTree>
    <p:extLst>
      <p:ext uri="{BB962C8B-B14F-4D97-AF65-F5344CB8AC3E}">
        <p14:creationId xmlns:p14="http://schemas.microsoft.com/office/powerpoint/2010/main" val="340562670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117437" y="5097016"/>
            <a:ext cx="6479915" cy="432048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a16="http://schemas.microsoft.com/office/drawing/2014/main" id="{73F32811-8036-4810-9A16-FEE24B4DA003}"/>
              </a:ext>
            </a:extLst>
          </p:cNvPr>
          <p:cNvPicPr>
            <a:picLocks noChangeAspect="1"/>
          </p:cNvPicPr>
          <p:nvPr/>
        </p:nvPicPr>
        <p:blipFill>
          <a:blip r:embed="rId2"/>
          <a:stretch>
            <a:fillRect/>
          </a:stretch>
        </p:blipFill>
        <p:spPr>
          <a:xfrm>
            <a:off x="348299" y="5618333"/>
            <a:ext cx="6073870" cy="382039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60</a:t>
            </a:r>
          </a:p>
        </p:txBody>
      </p:sp>
      <p:sp>
        <p:nvSpPr>
          <p:cNvPr id="30" name="Rectangle 65"/>
          <p:cNvSpPr>
            <a:spLocks noChangeArrowheads="1"/>
          </p:cNvSpPr>
          <p:nvPr/>
        </p:nvSpPr>
        <p:spPr bwMode="auto">
          <a:xfrm>
            <a:off x="152888" y="5169024"/>
            <a:ext cx="2268000"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1000" dirty="0"/>
              <a:t>実施状況報告書のかがみ文です。別添の報告書を添付して市町村へ提出して下さい。</a:t>
            </a:r>
            <a:endParaRPr lang="en-US" altLang="ja-JP" sz="1000" dirty="0"/>
          </a:p>
        </p:txBody>
      </p:sp>
      <p:sp>
        <p:nvSpPr>
          <p:cNvPr id="8" name="AutoShape 10"/>
          <p:cNvSpPr>
            <a:spLocks noChangeArrowheads="1"/>
          </p:cNvSpPr>
          <p:nvPr/>
        </p:nvSpPr>
        <p:spPr bwMode="auto">
          <a:xfrm>
            <a:off x="360000" y="488504"/>
            <a:ext cx="3495295" cy="504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複数の集落又は活動組織から構成される</a:t>
            </a:r>
            <a:endParaRPr lang="en-US" altLang="ja-JP" dirty="0">
              <a:latin typeface="HG丸ｺﾞｼｯｸM-PRO" panose="020F0600000000000000" pitchFamily="50" charset="-128"/>
              <a:ea typeface="HG丸ｺﾞｼｯｸM-PRO" panose="020F0600000000000000" pitchFamily="50" charset="-128"/>
            </a:endParaRPr>
          </a:p>
          <a:p>
            <a:pPr algn="ctr">
              <a:defRPr/>
            </a:pPr>
            <a:r>
              <a:rPr lang="ja-JP" altLang="en-US" dirty="0">
                <a:latin typeface="HG丸ｺﾞｼｯｸM-PRO" panose="020F0600000000000000" pitchFamily="50" charset="-128"/>
                <a:ea typeface="HG丸ｺﾞｼｯｸM-PRO" panose="020F0600000000000000" pitchFamily="50" charset="-128"/>
              </a:rPr>
              <a:t>広域活動組織における活動の報告</a:t>
            </a:r>
          </a:p>
        </p:txBody>
      </p:sp>
      <p:sp>
        <p:nvSpPr>
          <p:cNvPr id="9" name="角丸四角形 8"/>
          <p:cNvSpPr/>
          <p:nvPr/>
        </p:nvSpPr>
        <p:spPr>
          <a:xfrm>
            <a:off x="406400" y="1054292"/>
            <a:ext cx="6262688" cy="3446386"/>
          </a:xfrm>
          <a:prstGeom prst="roundRect">
            <a:avLst>
              <a:gd name="adj" fmla="val 436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p:txBody>
      </p:sp>
      <p:sp>
        <p:nvSpPr>
          <p:cNvPr id="10" name="角丸四角形 9"/>
          <p:cNvSpPr/>
          <p:nvPr/>
        </p:nvSpPr>
        <p:spPr bwMode="auto">
          <a:xfrm>
            <a:off x="5264869" y="2684896"/>
            <a:ext cx="1260475" cy="1404008"/>
          </a:xfrm>
          <a:prstGeom prst="roundRect">
            <a:avLst>
              <a:gd name="adj" fmla="val 5626"/>
            </a:avLst>
          </a:prstGeom>
          <a:solidFill>
            <a:srgbClr val="FFCCFF"/>
          </a:solidFill>
          <a:ln w="19050">
            <a:solidFill>
              <a:srgbClr val="FF99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1" name="角丸四角形 10"/>
          <p:cNvSpPr/>
          <p:nvPr/>
        </p:nvSpPr>
        <p:spPr bwMode="auto">
          <a:xfrm>
            <a:off x="2349500" y="2684895"/>
            <a:ext cx="2520000" cy="1404008"/>
          </a:xfrm>
          <a:prstGeom prst="roundRect">
            <a:avLst>
              <a:gd name="adj" fmla="val 5626"/>
            </a:avLst>
          </a:prstGeom>
          <a:solidFill>
            <a:srgbClr val="FFFFCC"/>
          </a:solidFill>
          <a:ln w="1905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2" name="テキスト ボックス 11"/>
          <p:cNvSpPr txBox="1">
            <a:spLocks noChangeArrowheads="1"/>
          </p:cNvSpPr>
          <p:nvPr/>
        </p:nvSpPr>
        <p:spPr bwMode="auto">
          <a:xfrm>
            <a:off x="2938362" y="2563112"/>
            <a:ext cx="1342281" cy="241980"/>
          </a:xfrm>
          <a:prstGeom prst="rect">
            <a:avLst/>
          </a:prstGeom>
          <a:solidFill>
            <a:srgbClr val="FFFFCC"/>
          </a:solidFill>
          <a:ln w="19050">
            <a:solidFill>
              <a:srgbClr val="FFCC00"/>
            </a:solidFill>
            <a:miter lim="800000"/>
            <a:headEnd/>
            <a:tailEnd/>
          </a:ln>
        </p:spPr>
        <p:txBody>
          <a:bodyPr wrap="none" lIns="36000" tIns="36000" rIns="36000" bIns="36000" anchor="ctr">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ctr" eaLnBrk="1" hangingPunct="1">
              <a:defRPr/>
            </a:pPr>
            <a:r>
              <a:rPr lang="ja-JP" altLang="en-US" sz="1100" b="1" dirty="0">
                <a:latin typeface="+mn-ea"/>
                <a:ea typeface="+mn-ea"/>
              </a:rPr>
              <a:t>広域協定運営委員会</a:t>
            </a:r>
          </a:p>
        </p:txBody>
      </p:sp>
      <p:sp>
        <p:nvSpPr>
          <p:cNvPr id="13" name="テキスト ボックス 15"/>
          <p:cNvSpPr txBox="1">
            <a:spLocks noChangeArrowheads="1"/>
          </p:cNvSpPr>
          <p:nvPr/>
        </p:nvSpPr>
        <p:spPr bwMode="auto">
          <a:xfrm>
            <a:off x="5647158" y="2563112"/>
            <a:ext cx="495897" cy="241980"/>
          </a:xfrm>
          <a:prstGeom prst="rect">
            <a:avLst/>
          </a:prstGeom>
          <a:solidFill>
            <a:srgbClr val="FFCCFF"/>
          </a:solidFill>
          <a:ln w="19050">
            <a:solidFill>
              <a:srgbClr val="FF66FF"/>
            </a:solidFill>
            <a:miter lim="800000"/>
            <a:headEnd/>
            <a:tailEnd/>
          </a:ln>
        </p:spPr>
        <p:txBody>
          <a:bodyPr wrap="none" lIns="36000" tIns="36000" rIns="36000" bIns="36000" anchor="ctr">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ctr" eaLnBrk="1" hangingPunct="1">
              <a:defRPr/>
            </a:pPr>
            <a:r>
              <a:rPr lang="ja-JP" altLang="en-US" sz="1100" b="1" dirty="0">
                <a:latin typeface="+mn-ea"/>
                <a:ea typeface="+mn-ea"/>
              </a:rPr>
              <a:t>市町村</a:t>
            </a:r>
          </a:p>
        </p:txBody>
      </p:sp>
      <p:sp>
        <p:nvSpPr>
          <p:cNvPr id="14" name="テキスト ボックス 21"/>
          <p:cNvSpPr txBox="1">
            <a:spLocks noChangeArrowheads="1"/>
          </p:cNvSpPr>
          <p:nvPr/>
        </p:nvSpPr>
        <p:spPr bwMode="auto">
          <a:xfrm>
            <a:off x="5368044" y="2857932"/>
            <a:ext cx="1054125" cy="1080000"/>
          </a:xfrm>
          <a:prstGeom prst="rect">
            <a:avLst/>
          </a:prstGeom>
          <a:noFill/>
          <a:ln w="9525">
            <a:solidFill>
              <a:srgbClr val="000000"/>
            </a:solidFill>
            <a:miter lim="800000"/>
            <a:headEnd/>
            <a:tailEnd/>
          </a:ln>
        </p:spPr>
        <p:txBody>
          <a:bodyPr wrap="square" lIns="36000" tIns="36000" rIns="36000" bIns="36000" anchor="ctr">
            <a:spAutoFit/>
          </a:bodyPr>
          <a:lstStyle/>
          <a:p>
            <a:r>
              <a:rPr lang="ja-JP" altLang="en-US" sz="1000" b="1" dirty="0">
                <a:latin typeface="+mn-ea"/>
                <a:ea typeface="+mn-ea"/>
              </a:rPr>
              <a:t>実施状況の確認</a:t>
            </a:r>
            <a:endParaRPr lang="en-US" altLang="ja-JP" sz="1000" b="1" dirty="0">
              <a:latin typeface="+mn-ea"/>
              <a:ea typeface="+mn-ea"/>
            </a:endParaRPr>
          </a:p>
          <a:p>
            <a:r>
              <a:rPr lang="en-US" altLang="ja-JP" sz="900" dirty="0">
                <a:latin typeface="+mn-ea"/>
                <a:ea typeface="+mn-ea"/>
              </a:rPr>
              <a:t>【</a:t>
            </a:r>
            <a:r>
              <a:rPr lang="ja-JP" altLang="en-US" sz="900" dirty="0">
                <a:latin typeface="+mn-ea"/>
                <a:ea typeface="+mn-ea"/>
              </a:rPr>
              <a:t>確認方法</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書類確認</a:t>
            </a:r>
            <a:endParaRPr lang="en-US" altLang="ja-JP" sz="900" dirty="0">
              <a:latin typeface="+mn-ea"/>
              <a:ea typeface="+mn-ea"/>
            </a:endParaRP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現地確認</a:t>
            </a:r>
            <a:endParaRPr lang="en-US" altLang="ja-JP" sz="900" dirty="0">
              <a:latin typeface="+mn-ea"/>
              <a:ea typeface="+mn-ea"/>
            </a:endParaRPr>
          </a:p>
          <a:p>
            <a:endParaRPr lang="en-US" altLang="ja-JP" sz="900" dirty="0">
              <a:latin typeface="+mn-ea"/>
              <a:ea typeface="+mn-ea"/>
            </a:endParaRPr>
          </a:p>
          <a:p>
            <a:endParaRPr lang="en-US" altLang="ja-JP" sz="900" dirty="0">
              <a:latin typeface="+mn-ea"/>
              <a:ea typeface="+mn-ea"/>
            </a:endParaRPr>
          </a:p>
          <a:p>
            <a:endParaRPr lang="ja-JP" altLang="en-US" sz="900" dirty="0">
              <a:latin typeface="+mn-ea"/>
              <a:ea typeface="+mn-ea"/>
            </a:endParaRPr>
          </a:p>
        </p:txBody>
      </p:sp>
      <p:sp>
        <p:nvSpPr>
          <p:cNvPr id="15" name="テキスト ボックス 36"/>
          <p:cNvSpPr txBox="1">
            <a:spLocks noChangeArrowheads="1"/>
          </p:cNvSpPr>
          <p:nvPr/>
        </p:nvSpPr>
        <p:spPr bwMode="auto">
          <a:xfrm>
            <a:off x="3704357" y="2857932"/>
            <a:ext cx="1079674" cy="934478"/>
          </a:xfrm>
          <a:prstGeom prst="rect">
            <a:avLst/>
          </a:prstGeom>
          <a:noFill/>
          <a:ln w="9525">
            <a:solidFill>
              <a:srgbClr val="000000"/>
            </a:solidFill>
            <a:miter lim="800000"/>
            <a:headEnd/>
            <a:tailEnd/>
          </a:ln>
        </p:spPr>
        <p:txBody>
          <a:bodyPr lIns="36000" tIns="36000" rIns="36000" bIns="36000"/>
          <a:lstStyle/>
          <a:p>
            <a:r>
              <a:rPr lang="ja-JP" altLang="en-US" sz="1000" b="1" dirty="0">
                <a:latin typeface="+mn-ea"/>
                <a:ea typeface="+mn-ea"/>
              </a:rPr>
              <a:t>実施状況の報告</a:t>
            </a:r>
            <a:endParaRPr lang="en-US" altLang="ja-JP" sz="1000" b="1" dirty="0">
              <a:latin typeface="+mn-ea"/>
              <a:ea typeface="+mn-ea"/>
            </a:endParaRPr>
          </a:p>
          <a:p>
            <a:r>
              <a:rPr lang="ja-JP" altLang="en-US" sz="900" dirty="0">
                <a:latin typeface="+mn-ea"/>
                <a:ea typeface="+mn-ea"/>
              </a:rPr>
              <a:t>　</a:t>
            </a:r>
            <a:r>
              <a:rPr lang="ja-JP" altLang="en-US" sz="900" u="sng" dirty="0">
                <a:latin typeface="+mn-ea"/>
                <a:ea typeface="+mn-ea"/>
              </a:rPr>
              <a:t>運営委員会で議決</a:t>
            </a:r>
            <a:endParaRPr lang="en-US" altLang="ja-JP" sz="900" u="sng" dirty="0">
              <a:latin typeface="+mn-ea"/>
              <a:ea typeface="+mn-ea"/>
            </a:endParaRPr>
          </a:p>
          <a:p>
            <a:r>
              <a:rPr lang="en-US" altLang="ja-JP" sz="900" dirty="0">
                <a:latin typeface="+mn-ea"/>
                <a:ea typeface="+mn-ea"/>
              </a:rPr>
              <a:t>【</a:t>
            </a:r>
            <a:r>
              <a:rPr lang="ja-JP" altLang="en-US" sz="900" dirty="0">
                <a:latin typeface="+mn-ea"/>
                <a:ea typeface="+mn-ea"/>
              </a:rPr>
              <a:t>提出書類</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実施状況報告書</a:t>
            </a:r>
            <a:endParaRPr lang="en-US" altLang="ja-JP" sz="900" dirty="0">
              <a:latin typeface="+mn-ea"/>
              <a:ea typeface="+mn-ea"/>
            </a:endParaRP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金銭出納簿　等</a:t>
            </a:r>
            <a:endParaRPr lang="en-US" altLang="ja-JP" sz="900" dirty="0">
              <a:latin typeface="+mn-ea"/>
              <a:ea typeface="+mn-ea"/>
            </a:endParaRPr>
          </a:p>
        </p:txBody>
      </p:sp>
      <p:sp>
        <p:nvSpPr>
          <p:cNvPr id="16" name="右矢印 15"/>
          <p:cNvSpPr/>
          <p:nvPr/>
        </p:nvSpPr>
        <p:spPr bwMode="auto">
          <a:xfrm>
            <a:off x="4941019" y="3016683"/>
            <a:ext cx="287338" cy="576263"/>
          </a:xfrm>
          <a:prstGeom prst="rightArrow">
            <a:avLst>
              <a:gd name="adj1" fmla="val 61475"/>
              <a:gd name="adj2" fmla="val 42350"/>
            </a:avLst>
          </a:prstGeom>
          <a:solidFill>
            <a:srgbClr val="FFCC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36000" rIns="0" bIns="36000" anchor="ctr"/>
          <a:lstStyle/>
          <a:p>
            <a:pPr algn="ctr">
              <a:defRPr/>
            </a:pPr>
            <a:r>
              <a:rPr lang="ja-JP" altLang="en-US" sz="900" dirty="0">
                <a:solidFill>
                  <a:schemeClr val="tx1"/>
                </a:solidFill>
                <a:latin typeface="+mn-ea"/>
              </a:rPr>
              <a:t>報告</a:t>
            </a:r>
          </a:p>
        </p:txBody>
      </p:sp>
      <p:sp>
        <p:nvSpPr>
          <p:cNvPr id="17" name="角丸四角形 16"/>
          <p:cNvSpPr/>
          <p:nvPr/>
        </p:nvSpPr>
        <p:spPr bwMode="auto">
          <a:xfrm>
            <a:off x="600075" y="2684896"/>
            <a:ext cx="1328738" cy="1404008"/>
          </a:xfrm>
          <a:prstGeom prst="roundRect">
            <a:avLst>
              <a:gd name="adj" fmla="val 5626"/>
            </a:avLst>
          </a:prstGeom>
          <a:solidFill>
            <a:srgbClr val="CCFFCC"/>
          </a:solidFill>
          <a:ln w="19050">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8" name="テキスト ボックス 17"/>
          <p:cNvSpPr txBox="1">
            <a:spLocks noChangeArrowheads="1"/>
          </p:cNvSpPr>
          <p:nvPr/>
        </p:nvSpPr>
        <p:spPr bwMode="auto">
          <a:xfrm>
            <a:off x="1016496" y="2563112"/>
            <a:ext cx="495897" cy="241980"/>
          </a:xfrm>
          <a:prstGeom prst="rect">
            <a:avLst/>
          </a:prstGeom>
          <a:solidFill>
            <a:srgbClr val="CCFFCC"/>
          </a:solidFill>
          <a:ln w="19050">
            <a:solidFill>
              <a:srgbClr val="00FF00"/>
            </a:solidFill>
            <a:miter lim="800000"/>
            <a:headEnd/>
            <a:tailEnd/>
          </a:ln>
        </p:spPr>
        <p:txBody>
          <a:bodyPr wrap="none" lIns="36000" tIns="36000" rIns="36000" bIns="36000" anchor="ctr">
            <a:spAutoFit/>
          </a:bodyPr>
          <a:lstStyle/>
          <a:p>
            <a:pPr algn="ctr"/>
            <a:r>
              <a:rPr lang="ja-JP" altLang="en-US" sz="1100" b="1" dirty="0">
                <a:latin typeface="+mn-ea"/>
                <a:ea typeface="+mn-ea"/>
              </a:rPr>
              <a:t>集落等</a:t>
            </a:r>
          </a:p>
        </p:txBody>
      </p:sp>
      <p:sp>
        <p:nvSpPr>
          <p:cNvPr id="19" name="テキスト ボックス 21"/>
          <p:cNvSpPr txBox="1">
            <a:spLocks noChangeArrowheads="1"/>
          </p:cNvSpPr>
          <p:nvPr/>
        </p:nvSpPr>
        <p:spPr bwMode="auto">
          <a:xfrm>
            <a:off x="704851" y="2864768"/>
            <a:ext cx="1119187" cy="1057588"/>
          </a:xfrm>
          <a:prstGeom prst="rect">
            <a:avLst/>
          </a:prstGeom>
          <a:noFill/>
          <a:ln w="9525">
            <a:solidFill>
              <a:srgbClr val="000000"/>
            </a:solidFill>
            <a:miter lim="800000"/>
            <a:headEnd/>
            <a:tailEnd/>
          </a:ln>
        </p:spPr>
        <p:txBody>
          <a:bodyPr lIns="36000" tIns="36000" rIns="36000" bIns="36000">
            <a:spAutoFit/>
          </a:bodyPr>
          <a:lstStyle/>
          <a:p>
            <a:r>
              <a:rPr lang="ja-JP" altLang="en-US" sz="1000" b="1" dirty="0">
                <a:latin typeface="+mn-ea"/>
                <a:ea typeface="+mn-ea"/>
              </a:rPr>
              <a:t>活動の報告</a:t>
            </a:r>
            <a:endParaRPr lang="en-US" altLang="ja-JP" sz="1000" b="1" dirty="0">
              <a:latin typeface="+mn-ea"/>
              <a:ea typeface="+mn-ea"/>
            </a:endParaRPr>
          </a:p>
          <a:p>
            <a:r>
              <a:rPr lang="ja-JP" altLang="en-US" sz="900" dirty="0">
                <a:latin typeface="+mn-ea"/>
                <a:ea typeface="+mn-ea"/>
              </a:rPr>
              <a:t>　</a:t>
            </a:r>
            <a:r>
              <a:rPr lang="ja-JP" altLang="en-US" sz="900" u="sng" dirty="0">
                <a:latin typeface="+mn-ea"/>
                <a:ea typeface="+mn-ea"/>
              </a:rPr>
              <a:t>集落等で合意形成</a:t>
            </a:r>
            <a:endParaRPr lang="en-US" altLang="ja-JP" sz="900" u="sng" dirty="0">
              <a:latin typeface="+mn-ea"/>
              <a:ea typeface="+mn-ea"/>
            </a:endParaRPr>
          </a:p>
          <a:p>
            <a:r>
              <a:rPr lang="en-US" altLang="ja-JP" sz="900" dirty="0">
                <a:latin typeface="+mn-ea"/>
                <a:ea typeface="+mn-ea"/>
              </a:rPr>
              <a:t>【</a:t>
            </a:r>
            <a:r>
              <a:rPr lang="ja-JP" altLang="en-US" sz="900" dirty="0">
                <a:latin typeface="+mn-ea"/>
                <a:ea typeface="+mn-ea"/>
              </a:rPr>
              <a:t>提出書類</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実施計画、活動報告及び運営委員会による活動報告確認票</a:t>
            </a:r>
            <a:endParaRPr lang="en-US" altLang="ja-JP" sz="900" dirty="0">
              <a:latin typeface="+mn-ea"/>
              <a:ea typeface="+mn-ea"/>
            </a:endParaRPr>
          </a:p>
        </p:txBody>
      </p:sp>
      <p:sp>
        <p:nvSpPr>
          <p:cNvPr id="21" name="右矢印 20"/>
          <p:cNvSpPr/>
          <p:nvPr/>
        </p:nvSpPr>
        <p:spPr bwMode="auto">
          <a:xfrm>
            <a:off x="2000250" y="3016683"/>
            <a:ext cx="287338" cy="576263"/>
          </a:xfrm>
          <a:prstGeom prst="rightArrow">
            <a:avLst>
              <a:gd name="adj1" fmla="val 61475"/>
              <a:gd name="adj2" fmla="val 42350"/>
            </a:avLst>
          </a:prstGeom>
          <a:solidFill>
            <a:srgbClr val="FFCC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36000" rIns="0" bIns="36000" anchor="ctr"/>
          <a:lstStyle/>
          <a:p>
            <a:pPr algn="ctr">
              <a:defRPr/>
            </a:pPr>
            <a:r>
              <a:rPr lang="ja-JP" altLang="en-US" sz="900" dirty="0">
                <a:solidFill>
                  <a:schemeClr val="tx1"/>
                </a:solidFill>
                <a:latin typeface="+mn-ea"/>
              </a:rPr>
              <a:t>報告</a:t>
            </a:r>
          </a:p>
        </p:txBody>
      </p:sp>
      <p:sp>
        <p:nvSpPr>
          <p:cNvPr id="22" name="テキスト ボックス 21"/>
          <p:cNvSpPr txBox="1">
            <a:spLocks noChangeArrowheads="1"/>
          </p:cNvSpPr>
          <p:nvPr/>
        </p:nvSpPr>
        <p:spPr bwMode="auto">
          <a:xfrm>
            <a:off x="2428874" y="2857932"/>
            <a:ext cx="1188000" cy="934478"/>
          </a:xfrm>
          <a:prstGeom prst="rect">
            <a:avLst/>
          </a:prstGeom>
          <a:noFill/>
          <a:ln w="9525">
            <a:solidFill>
              <a:srgbClr val="000000"/>
            </a:solidFill>
            <a:miter lim="800000"/>
            <a:headEnd/>
            <a:tailEnd/>
          </a:ln>
        </p:spPr>
        <p:txBody>
          <a:bodyPr lIns="36000" tIns="36000" rIns="36000" bIns="36000" anchor="t">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eaLnBrk="1" hangingPunct="1">
              <a:defRPr/>
            </a:pPr>
            <a:r>
              <a:rPr lang="ja-JP" altLang="en-US" sz="1000" b="1" dirty="0">
                <a:latin typeface="+mn-ea"/>
                <a:ea typeface="+mn-ea"/>
              </a:rPr>
              <a:t>集落等の活動報告の確認</a:t>
            </a:r>
            <a:endParaRPr lang="en-US" altLang="ja-JP" sz="1000" b="1" dirty="0">
              <a:latin typeface="+mn-ea"/>
              <a:ea typeface="+mn-ea"/>
            </a:endParaRPr>
          </a:p>
          <a:p>
            <a:pPr eaLnBrk="1" hangingPunct="1">
              <a:defRPr/>
            </a:pPr>
            <a:r>
              <a:rPr lang="en-US" altLang="ja-JP" sz="900" dirty="0">
                <a:latin typeface="+mn-ea"/>
                <a:ea typeface="+mn-ea"/>
              </a:rPr>
              <a:t>【</a:t>
            </a:r>
            <a:r>
              <a:rPr lang="ja-JP" altLang="en-US" sz="900" dirty="0">
                <a:latin typeface="+mn-ea"/>
                <a:ea typeface="+mn-ea"/>
              </a:rPr>
              <a:t>確認方法</a:t>
            </a:r>
            <a:r>
              <a:rPr lang="en-US" altLang="ja-JP" sz="900" dirty="0">
                <a:latin typeface="+mn-ea"/>
                <a:ea typeface="+mn-ea"/>
              </a:rPr>
              <a:t>】</a:t>
            </a:r>
          </a:p>
          <a:p>
            <a:pPr marL="108000" indent="-108000" eaLnBrk="1" hangingPunct="1">
              <a:defRPr/>
            </a:pPr>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書類確認</a:t>
            </a:r>
            <a:endParaRPr lang="en-US" altLang="ja-JP" sz="900" dirty="0">
              <a:latin typeface="+mn-ea"/>
              <a:ea typeface="+mn-ea"/>
            </a:endParaRPr>
          </a:p>
          <a:p>
            <a:pPr marL="108000" indent="-108000" eaLnBrk="1" hangingPunct="1">
              <a:defRPr/>
            </a:pPr>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必要に応じ現地確認</a:t>
            </a:r>
            <a:endParaRPr lang="en-US" altLang="ja-JP" sz="900" dirty="0">
              <a:latin typeface="+mn-ea"/>
              <a:ea typeface="+mn-ea"/>
            </a:endParaRPr>
          </a:p>
          <a:p>
            <a:pPr eaLnBrk="1" hangingPunct="1">
              <a:defRPr/>
            </a:pPr>
            <a:endParaRPr lang="ja-JP" altLang="en-US" sz="900" dirty="0">
              <a:latin typeface="+mn-ea"/>
              <a:ea typeface="+mn-ea"/>
            </a:endParaRPr>
          </a:p>
        </p:txBody>
      </p:sp>
      <p:sp>
        <p:nvSpPr>
          <p:cNvPr id="23" name="テキスト ボックス 4"/>
          <p:cNvSpPr txBox="1">
            <a:spLocks noChangeArrowheads="1"/>
          </p:cNvSpPr>
          <p:nvPr/>
        </p:nvSpPr>
        <p:spPr bwMode="auto">
          <a:xfrm>
            <a:off x="595288" y="1246424"/>
            <a:ext cx="5868000" cy="1169551"/>
          </a:xfrm>
          <a:prstGeom prst="rect">
            <a:avLst/>
          </a:prstGeom>
          <a:noFill/>
          <a:ln w="9525">
            <a:noFill/>
            <a:miter lim="800000"/>
            <a:headEnd/>
            <a:tailEnd/>
          </a:ln>
        </p:spPr>
        <p:txBody>
          <a:bodyPr wrap="square" lIns="0" tIns="0" rIns="0" bIns="0">
            <a:spAutoFit/>
          </a:bodyPr>
          <a:lstStyle/>
          <a:p>
            <a:pPr indent="144000">
              <a:spcAft>
                <a:spcPts val="300"/>
              </a:spcAft>
              <a:defRPr/>
            </a:pPr>
            <a:r>
              <a:rPr lang="ja-JP" altLang="en-US" sz="1050" dirty="0">
                <a:latin typeface="HG丸ｺﾞｼｯｸM-PRO" panose="020F0600000000000000" pitchFamily="50" charset="-128"/>
                <a:ea typeface="HG丸ｺﾞｼｯｸM-PRO" panose="020F0600000000000000" pitchFamily="50" charset="-128"/>
              </a:rPr>
              <a:t>複数の集落又は活動組織（以下「集落等」という。）から構成される広域活動組織においては、組織を構成する各集落等が、広域協定運営委員会に対し、 各集落等における合意を得て、「多面的機能支払交付金に係る実施計画、活動報告及び運営委員会による活動報告確認票」（多面的機能支払交付金実施要領別記１－５様式第１号）に活動記録を添付して提出することにより、当該年度の活動の内容を報告します。</a:t>
            </a:r>
          </a:p>
          <a:p>
            <a:pPr indent="144000">
              <a:spcAft>
                <a:spcPts val="300"/>
              </a:spcAft>
              <a:defRPr/>
            </a:pPr>
            <a:r>
              <a:rPr lang="ja-JP" altLang="en-US" sz="1050" dirty="0">
                <a:latin typeface="HG丸ｺﾞｼｯｸM-PRO" panose="020F0600000000000000" pitchFamily="50" charset="-128"/>
                <a:ea typeface="HG丸ｺﾞｼｯｸM-PRO" panose="020F0600000000000000" pitchFamily="50" charset="-128"/>
              </a:rPr>
              <a:t>広域協定運営委員会は、参加集落等の活動報告を確認し、運営委員会における議決を得て、実施状況報告書を市町村に提出します。</a:t>
            </a:r>
          </a:p>
        </p:txBody>
      </p:sp>
      <p:pic>
        <p:nvPicPr>
          <p:cNvPr id="5" name="図 4">
            <a:extLst>
              <a:ext uri="{FF2B5EF4-FFF2-40B4-BE49-F238E27FC236}">
                <a16:creationId xmlns:a16="http://schemas.microsoft.com/office/drawing/2014/main" id="{615019B3-199A-4589-A731-7723CF82A8F5}"/>
              </a:ext>
            </a:extLst>
          </p:cNvPr>
          <p:cNvPicPr>
            <a:picLocks noChangeAspect="1"/>
          </p:cNvPicPr>
          <p:nvPr/>
        </p:nvPicPr>
        <p:blipFill>
          <a:blip r:embed="rId3"/>
          <a:stretch>
            <a:fillRect/>
          </a:stretch>
        </p:blipFill>
        <p:spPr>
          <a:xfrm>
            <a:off x="8397552" y="5614819"/>
            <a:ext cx="4971777" cy="2869762"/>
          </a:xfrm>
          <a:prstGeom prst="rect">
            <a:avLst/>
          </a:prstGeom>
        </p:spPr>
      </p:pic>
      <p:sp>
        <p:nvSpPr>
          <p:cNvPr id="25" name="正方形/長方形 24">
            <a:extLst>
              <a:ext uri="{FF2B5EF4-FFF2-40B4-BE49-F238E27FC236}">
                <a16:creationId xmlns:a16="http://schemas.microsoft.com/office/drawing/2014/main" id="{73671D10-B1E4-487F-8C63-D16BEA54BC3C}"/>
              </a:ext>
            </a:extLst>
          </p:cNvPr>
          <p:cNvSpPr/>
          <p:nvPr/>
        </p:nvSpPr>
        <p:spPr>
          <a:xfrm>
            <a:off x="8541568" y="3708423"/>
            <a:ext cx="450598"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2173976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453496"/>
            <a:ext cx="6479915" cy="89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 name="図 5">
            <a:extLst>
              <a:ext uri="{FF2B5EF4-FFF2-40B4-BE49-F238E27FC236}">
                <a16:creationId xmlns:a16="http://schemas.microsoft.com/office/drawing/2014/main" id="{7D55CB71-0115-48B7-9F62-81B563265EA3}"/>
              </a:ext>
            </a:extLst>
          </p:cNvPr>
          <p:cNvPicPr>
            <a:picLocks/>
          </p:cNvPicPr>
          <p:nvPr/>
        </p:nvPicPr>
        <p:blipFill>
          <a:blip r:embed="rId3"/>
          <a:stretch>
            <a:fillRect/>
          </a:stretch>
        </p:blipFill>
        <p:spPr>
          <a:xfrm>
            <a:off x="269602" y="594092"/>
            <a:ext cx="6327750" cy="850920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
        <p:nvSpPr>
          <p:cNvPr id="15" name="Rectangle 65"/>
          <p:cNvSpPr>
            <a:spLocks noChangeArrowheads="1"/>
          </p:cNvSpPr>
          <p:nvPr/>
        </p:nvSpPr>
        <p:spPr bwMode="auto">
          <a:xfrm>
            <a:off x="3861048" y="252736"/>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80638" y="4592959"/>
            <a:ext cx="3954546" cy="158282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647488" y="8049742"/>
            <a:ext cx="1745964" cy="78165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551044" y="2185302"/>
            <a:ext cx="275382" cy="971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99000" y="-101715"/>
            <a:ext cx="803817"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813673" y="2186663"/>
            <a:ext cx="747476" cy="2138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8975815"/>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69604" y="7852263"/>
            <a:ext cx="444317" cy="13217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7713510"/>
            <a:ext cx="3972980" cy="29514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62204" y="8049344"/>
            <a:ext cx="3972980" cy="39700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680637" y="8481392"/>
            <a:ext cx="3921585" cy="3500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4149079" y="5386124"/>
            <a:ext cx="658194" cy="2799827"/>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85183" y="7637386"/>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6852083" flipV="1">
            <a:off x="4105953" y="2470647"/>
            <a:ext cx="935966" cy="22190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5732" y="2763917"/>
            <a:ext cx="422030" cy="2017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flipV="1">
            <a:off x="4408179" y="3131675"/>
            <a:ext cx="470813" cy="17680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flipV="1">
            <a:off x="4588286" y="3574934"/>
            <a:ext cx="271954" cy="101198"/>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144" y="5057308"/>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及び</a:t>
            </a:r>
            <a:r>
              <a:rPr lang="en-US" altLang="ja-JP" sz="1000" u="sng" dirty="0">
                <a:solidFill>
                  <a:srgbClr val="FF0000"/>
                </a:solidFill>
              </a:rPr>
              <a:t>8</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25144" y="6653241"/>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368824"/>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720752"/>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1928664"/>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02023" y="5217751"/>
            <a:ext cx="323121" cy="9916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509120" y="6889234"/>
            <a:ext cx="218269" cy="5849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正方形/長方形 52"/>
          <p:cNvSpPr/>
          <p:nvPr/>
        </p:nvSpPr>
        <p:spPr>
          <a:xfrm>
            <a:off x="680638" y="6210833"/>
            <a:ext cx="3972980" cy="148927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817131" y="2580754"/>
            <a:ext cx="747476" cy="23067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795595" y="2956960"/>
            <a:ext cx="811635" cy="20981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788694" y="3207081"/>
            <a:ext cx="826517" cy="21602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285744" y="3492383"/>
            <a:ext cx="324953" cy="24176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4221087" y="7033720"/>
            <a:ext cx="504057" cy="1536237"/>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437112" y="7091690"/>
            <a:ext cx="233638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持越金がある場合は、備考欄に</a:t>
            </a:r>
            <a:endParaRPr lang="en-US" altLang="ja-JP" sz="1000" u="sng" dirty="0">
              <a:solidFill>
                <a:srgbClr val="FF0000"/>
              </a:solidFill>
            </a:endParaRPr>
          </a:p>
          <a:p>
            <a:pPr defTabSz="936625">
              <a:defRPr/>
            </a:pPr>
            <a:r>
              <a:rPr lang="ja-JP" altLang="en-US" sz="1000" u="sng" dirty="0">
                <a:solidFill>
                  <a:srgbClr val="FF0000"/>
                </a:solidFill>
              </a:rPr>
              <a:t>その使用予定を具体的に記入してください。</a:t>
            </a:r>
            <a:endParaRPr lang="en-US" altLang="ja-JP" sz="1000" u="sng"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なお、持越金が当該年度交付金の３割を超え、かつ、１００万円以上である場合は使用予定表を作成してください</a:t>
            </a:r>
            <a:endParaRPr lang="en-US" altLang="ja-JP" sz="1000" u="sng" dirty="0">
              <a:solidFill>
                <a:srgbClr val="FF0000"/>
              </a:solidFill>
            </a:endParaRPr>
          </a:p>
        </p:txBody>
      </p:sp>
    </p:spTree>
    <p:extLst>
      <p:ext uri="{BB962C8B-B14F-4D97-AF65-F5344CB8AC3E}">
        <p14:creationId xmlns:p14="http://schemas.microsoft.com/office/powerpoint/2010/main" val="172645822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 name="図 5">
            <a:extLst>
              <a:ext uri="{FF2B5EF4-FFF2-40B4-BE49-F238E27FC236}">
                <a16:creationId xmlns:a16="http://schemas.microsoft.com/office/drawing/2014/main" id="{6D7FA7EC-0A6D-4BC7-B417-2C5441711CB5}"/>
              </a:ext>
            </a:extLst>
          </p:cNvPr>
          <p:cNvPicPr>
            <a:picLocks noChangeAspect="1"/>
          </p:cNvPicPr>
          <p:nvPr/>
        </p:nvPicPr>
        <p:blipFill>
          <a:blip r:embed="rId2"/>
          <a:stretch>
            <a:fillRect/>
          </a:stretch>
        </p:blipFill>
        <p:spPr>
          <a:xfrm>
            <a:off x="208565" y="3434431"/>
            <a:ext cx="6253496" cy="5954126"/>
          </a:xfrm>
          <a:prstGeom prst="rect">
            <a:avLst/>
          </a:prstGeom>
        </p:spPr>
      </p:pic>
      <p:pic>
        <p:nvPicPr>
          <p:cNvPr id="4" name="図 3">
            <a:extLst>
              <a:ext uri="{FF2B5EF4-FFF2-40B4-BE49-F238E27FC236}">
                <a16:creationId xmlns:a16="http://schemas.microsoft.com/office/drawing/2014/main" id="{3F2B2E6A-A2B7-42F8-9E0F-5E0A41A1764F}"/>
              </a:ext>
            </a:extLst>
          </p:cNvPr>
          <p:cNvPicPr>
            <a:picLocks noChangeAspect="1"/>
          </p:cNvPicPr>
          <p:nvPr/>
        </p:nvPicPr>
        <p:blipFill>
          <a:blip r:embed="rId3"/>
          <a:stretch>
            <a:fillRect/>
          </a:stretch>
        </p:blipFill>
        <p:spPr>
          <a:xfrm>
            <a:off x="7294682" y="3666729"/>
            <a:ext cx="6266192" cy="5939699"/>
          </a:xfrm>
          <a:prstGeom prst="rect">
            <a:avLst/>
          </a:prstGeom>
        </p:spPr>
      </p:pic>
      <p:pic>
        <p:nvPicPr>
          <p:cNvPr id="5" name="図 4">
            <a:extLst>
              <a:ext uri="{FF2B5EF4-FFF2-40B4-BE49-F238E27FC236}">
                <a16:creationId xmlns:a16="http://schemas.microsoft.com/office/drawing/2014/main" id="{A0DA0D59-51A5-4839-907B-87538A5E760D}"/>
              </a:ext>
            </a:extLst>
          </p:cNvPr>
          <p:cNvPicPr>
            <a:picLocks noChangeAspect="1"/>
          </p:cNvPicPr>
          <p:nvPr/>
        </p:nvPicPr>
        <p:blipFill rotWithShape="1">
          <a:blip r:embed="rId4"/>
          <a:srcRect t="1" b="65769"/>
          <a:stretch/>
        </p:blipFill>
        <p:spPr>
          <a:xfrm>
            <a:off x="311625" y="326894"/>
            <a:ext cx="6240292" cy="307765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62</a:t>
            </a:r>
          </a:p>
        </p:txBody>
      </p:sp>
      <p:sp>
        <p:nvSpPr>
          <p:cNvPr id="13" name="正方形/長方形 12"/>
          <p:cNvSpPr/>
          <p:nvPr/>
        </p:nvSpPr>
        <p:spPr>
          <a:xfrm>
            <a:off x="3954405" y="3853126"/>
            <a:ext cx="340507" cy="552412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692696" y="2824584"/>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504840" y="3298905"/>
            <a:ext cx="653175" cy="51682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3291574" y="81121"/>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40" name="正方形/長方形 39"/>
          <p:cNvSpPr/>
          <p:nvPr/>
        </p:nvSpPr>
        <p:spPr>
          <a:xfrm>
            <a:off x="4314547" y="3861835"/>
            <a:ext cx="338589" cy="554106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656447" y="3134598"/>
            <a:ext cx="1443982" cy="5462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260940" y="5802502"/>
            <a:ext cx="511875" cy="24686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502994" y="9131919"/>
            <a:ext cx="941830" cy="20605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」を記入した場合は、要件未満の取組となった理由又は実施しなかった理由を記入します。</a:t>
            </a:r>
            <a:endParaRPr lang="ja-JP" altLang="en-US" sz="1000" u="sng" dirty="0">
              <a:solidFill>
                <a:srgbClr val="FF0000"/>
              </a:solidFill>
              <a:latin typeface="ＭＳ Ｐゴシック"/>
            </a:endParaRPr>
          </a:p>
        </p:txBody>
      </p:sp>
      <p:sp>
        <p:nvSpPr>
          <p:cNvPr id="49" name="フリーフォーム 48"/>
          <p:cNvSpPr/>
          <p:nvPr/>
        </p:nvSpPr>
        <p:spPr>
          <a:xfrm rot="10103466" flipH="1" flipV="1">
            <a:off x="3086611" y="8010997"/>
            <a:ext cx="923292" cy="9038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3114" y="8629060"/>
            <a:ext cx="583227" cy="33813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92703" y="7532219"/>
            <a:ext cx="563636" cy="44524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94048" y="8573836"/>
            <a:ext cx="563636" cy="47218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65104" y="2683580"/>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・「実施」欄に「○」を記入した場合は、具体的な取組内容や研修実施日等を記入します。</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321315" y="3738968"/>
            <a:ext cx="183457" cy="6436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92916" y="3861835"/>
            <a:ext cx="1856362" cy="546321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080332" y="6056566"/>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196752" y="6105128"/>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8189" y="6597610"/>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77072" y="4782986"/>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研修は、活動を開始後の早い段階で実施します。</a:t>
            </a:r>
          </a:p>
        </p:txBody>
      </p:sp>
      <p:cxnSp>
        <p:nvCxnSpPr>
          <p:cNvPr id="28" name="直線矢印コネクタ 27"/>
          <p:cNvCxnSpPr/>
          <p:nvPr/>
        </p:nvCxnSpPr>
        <p:spPr>
          <a:xfrm>
            <a:off x="5157496" y="5009577"/>
            <a:ext cx="0" cy="23145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3285312" y="70452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広域活動組織又は特定非営利活動法人の場合は「○」を記入して下さい。</a:t>
            </a:r>
            <a:endParaRPr lang="ja-JP" altLang="en-US" sz="1000" u="sng" dirty="0">
              <a:solidFill>
                <a:srgbClr val="FF0000"/>
              </a:solidFill>
              <a:latin typeface="ＭＳ Ｐゴシック"/>
            </a:endParaRPr>
          </a:p>
        </p:txBody>
      </p:sp>
      <p:sp>
        <p:nvSpPr>
          <p:cNvPr id="37" name="正方形/長方形 36"/>
          <p:cNvSpPr/>
          <p:nvPr/>
        </p:nvSpPr>
        <p:spPr>
          <a:xfrm>
            <a:off x="476672" y="1688619"/>
            <a:ext cx="2520279" cy="51745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1550502" y="902588"/>
            <a:ext cx="1733678" cy="796285"/>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404931" y="857051"/>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2276871" y="330902"/>
            <a:ext cx="1013897" cy="541355"/>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正方形/長方形 46"/>
          <p:cNvSpPr/>
          <p:nvPr/>
        </p:nvSpPr>
        <p:spPr>
          <a:xfrm>
            <a:off x="2924943" y="8193360"/>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Tree>
    <p:extLst>
      <p:ext uri="{BB962C8B-B14F-4D97-AF65-F5344CB8AC3E}">
        <p14:creationId xmlns:p14="http://schemas.microsoft.com/office/powerpoint/2010/main" val="281812011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923058"/>
            <a:ext cx="6480000" cy="660896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9" name="図 8">
            <a:extLst>
              <a:ext uri="{FF2B5EF4-FFF2-40B4-BE49-F238E27FC236}">
                <a16:creationId xmlns:a16="http://schemas.microsoft.com/office/drawing/2014/main" id="{1743C6CC-5B23-4757-92FC-E75177E17828}"/>
              </a:ext>
            </a:extLst>
          </p:cNvPr>
          <p:cNvPicPr>
            <a:picLocks noChangeAspect="1"/>
          </p:cNvPicPr>
          <p:nvPr/>
        </p:nvPicPr>
        <p:blipFill>
          <a:blip r:embed="rId2"/>
          <a:stretch>
            <a:fillRect/>
          </a:stretch>
        </p:blipFill>
        <p:spPr>
          <a:xfrm>
            <a:off x="357444" y="2957160"/>
            <a:ext cx="5722567" cy="6574865"/>
          </a:xfrm>
          <a:prstGeom prst="rect">
            <a:avLst/>
          </a:prstGeom>
        </p:spPr>
      </p:pic>
      <p:pic>
        <p:nvPicPr>
          <p:cNvPr id="4" name="図 3">
            <a:extLst>
              <a:ext uri="{FF2B5EF4-FFF2-40B4-BE49-F238E27FC236}">
                <a16:creationId xmlns:a16="http://schemas.microsoft.com/office/drawing/2014/main" id="{392C9302-4BF1-4124-A8F9-8F5867245F59}"/>
              </a:ext>
            </a:extLst>
          </p:cNvPr>
          <p:cNvPicPr>
            <a:picLocks noChangeAspect="1"/>
          </p:cNvPicPr>
          <p:nvPr/>
        </p:nvPicPr>
        <p:blipFill rotWithShape="1">
          <a:blip r:embed="rId3"/>
          <a:srcRect t="909"/>
          <a:stretch/>
        </p:blipFill>
        <p:spPr>
          <a:xfrm>
            <a:off x="7077984" y="2910974"/>
            <a:ext cx="5699661" cy="6544529"/>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id="{ADE237B1-FFC0-4624-95E0-C073A7DEAD39}"/>
              </a:ext>
            </a:extLst>
          </p:cNvPr>
          <p:cNvPicPr>
            <a:picLocks noChangeAspect="1"/>
          </p:cNvPicPr>
          <p:nvPr/>
        </p:nvPicPr>
        <p:blipFill>
          <a:blip r:embed="rId4"/>
          <a:stretch>
            <a:fillRect/>
          </a:stretch>
        </p:blipFill>
        <p:spPr>
          <a:xfrm>
            <a:off x="537651" y="417586"/>
            <a:ext cx="5835900" cy="2263827"/>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cxnSp>
        <p:nvCxnSpPr>
          <p:cNvPr id="23" name="直線矢印コネクタ 22"/>
          <p:cNvCxnSpPr/>
          <p:nvPr/>
        </p:nvCxnSpPr>
        <p:spPr>
          <a:xfrm flipH="1" flipV="1">
            <a:off x="4725143" y="6393160"/>
            <a:ext cx="1" cy="53124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研修や地域資源の適切な保全管理のための推進活動等を行った場合、実施日と具体的な実施内容を記入します。</a:t>
            </a:r>
            <a:endParaRPr lang="ja-JP" altLang="en-US" sz="1000" u="sng" dirty="0">
              <a:solidFill>
                <a:srgbClr val="FF0000"/>
              </a:solidFill>
              <a:latin typeface="ＭＳ Ｐゴシック"/>
            </a:endParaRPr>
          </a:p>
        </p:txBody>
      </p:sp>
      <p:sp>
        <p:nvSpPr>
          <p:cNvPr id="40" name="フリーフォーム 39"/>
          <p:cNvSpPr/>
          <p:nvPr/>
        </p:nvSpPr>
        <p:spPr>
          <a:xfrm>
            <a:off x="5307682" y="1532620"/>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924252" y="8461333"/>
            <a:ext cx="3288127" cy="7401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79376" y="7718387"/>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選択したテーマに基づき行う実践活動の取組については、</a:t>
            </a:r>
            <a:r>
              <a:rPr lang="en-US" altLang="ja-JP" sz="1000" u="sng" dirty="0">
                <a:solidFill>
                  <a:srgbClr val="FF0000"/>
                </a:solidFill>
                <a:latin typeface="+mn-ea"/>
                <a:ea typeface="+mn-ea"/>
              </a:rPr>
              <a:t>P.79</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エクセル様式では活動計画書をもとに自動入力されます。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212546" y="8560531"/>
            <a:ext cx="584606" cy="209923"/>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873985" y="5654555"/>
            <a:ext cx="667122" cy="143241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501336" y="504061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541105" y="5561052"/>
            <a:ext cx="904119" cy="62218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422254" y="8863957"/>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u="sng" dirty="0">
                <a:solidFill>
                  <a:srgbClr val="FF0000"/>
                </a:solidFill>
                <a:latin typeface="+mj-ea"/>
                <a:ea typeface="+mj-ea"/>
              </a:rPr>
              <a:t>活動計画書で行を追加した場合は、同じ行数となるよう行を追加してください。</a:t>
            </a:r>
            <a:endParaRPr lang="en-US" altLang="ja-JP" sz="1000" u="sng" dirty="0">
              <a:solidFill>
                <a:srgbClr val="FF0000"/>
              </a:solidFill>
              <a:latin typeface="+mj-ea"/>
              <a:ea typeface="+mj-ea"/>
            </a:endParaRPr>
          </a:p>
        </p:txBody>
      </p:sp>
      <p:sp>
        <p:nvSpPr>
          <p:cNvPr id="21" name="右中かっこ 20"/>
          <p:cNvSpPr/>
          <p:nvPr/>
        </p:nvSpPr>
        <p:spPr>
          <a:xfrm>
            <a:off x="4265840" y="8909368"/>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正方形/長方形 21"/>
          <p:cNvSpPr/>
          <p:nvPr/>
        </p:nvSpPr>
        <p:spPr>
          <a:xfrm>
            <a:off x="3861048" y="6934388"/>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ja-JP" altLang="en-US" sz="1000" u="sng" dirty="0">
              <a:solidFill>
                <a:srgbClr val="FF0000"/>
              </a:solidFill>
              <a:latin typeface="ＭＳ Ｐゴシック"/>
            </a:endParaRPr>
          </a:p>
        </p:txBody>
      </p:sp>
      <p:pic>
        <p:nvPicPr>
          <p:cNvPr id="25" name="図 24">
            <a:extLst>
              <a:ext uri="{FF2B5EF4-FFF2-40B4-BE49-F238E27FC236}">
                <a16:creationId xmlns:a16="http://schemas.microsoft.com/office/drawing/2014/main" id="{BC89B920-A309-47B5-9F8C-226DA702DB57}"/>
              </a:ext>
            </a:extLst>
          </p:cNvPr>
          <p:cNvPicPr>
            <a:picLocks noChangeAspect="1"/>
          </p:cNvPicPr>
          <p:nvPr/>
        </p:nvPicPr>
        <p:blipFill rotWithShape="1">
          <a:blip r:embed="rId5"/>
          <a:srcRect l="46857" t="18819" r="1486" b="10762"/>
          <a:stretch/>
        </p:blipFill>
        <p:spPr>
          <a:xfrm>
            <a:off x="1988840" y="491165"/>
            <a:ext cx="1698535" cy="267420"/>
          </a:xfrm>
          <a:prstGeom prst="rect">
            <a:avLst/>
          </a:prstGeom>
        </p:spPr>
      </p:pic>
      <p:pic>
        <p:nvPicPr>
          <p:cNvPr id="26" name="図 25">
            <a:extLst>
              <a:ext uri="{FF2B5EF4-FFF2-40B4-BE49-F238E27FC236}">
                <a16:creationId xmlns:a16="http://schemas.microsoft.com/office/drawing/2014/main" id="{590BD6FC-161E-4A17-BC33-8141AC491053}"/>
              </a:ext>
            </a:extLst>
          </p:cNvPr>
          <p:cNvPicPr>
            <a:picLocks noChangeAspect="1"/>
          </p:cNvPicPr>
          <p:nvPr/>
        </p:nvPicPr>
        <p:blipFill rotWithShape="1">
          <a:blip r:embed="rId5"/>
          <a:srcRect l="6186" t="18819" r="79825" b="10762"/>
          <a:stretch/>
        </p:blipFill>
        <p:spPr>
          <a:xfrm>
            <a:off x="620688" y="475357"/>
            <a:ext cx="432048" cy="251181"/>
          </a:xfrm>
          <a:prstGeom prst="rect">
            <a:avLst/>
          </a:prstGeom>
        </p:spPr>
      </p:pic>
    </p:spTree>
    <p:extLst>
      <p:ext uri="{BB962C8B-B14F-4D97-AF65-F5344CB8AC3E}">
        <p14:creationId xmlns:p14="http://schemas.microsoft.com/office/powerpoint/2010/main" val="41488827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6496"/>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10223406-6A7A-1BE0-EC8A-29326103F5F0}"/>
              </a:ext>
            </a:extLst>
          </p:cNvPr>
          <p:cNvPicPr>
            <a:picLocks noChangeAspect="1"/>
          </p:cNvPicPr>
          <p:nvPr/>
        </p:nvPicPr>
        <p:blipFill>
          <a:blip r:embed="rId2"/>
          <a:stretch>
            <a:fillRect/>
          </a:stretch>
        </p:blipFill>
        <p:spPr>
          <a:xfrm>
            <a:off x="1124744" y="427743"/>
            <a:ext cx="4824536" cy="4088367"/>
          </a:xfrm>
          <a:prstGeom prst="rect">
            <a:avLst/>
          </a:prstGeom>
        </p:spPr>
      </p:pic>
      <p:pic>
        <p:nvPicPr>
          <p:cNvPr id="8" name="図 7">
            <a:extLst>
              <a:ext uri="{FF2B5EF4-FFF2-40B4-BE49-F238E27FC236}">
                <a16:creationId xmlns:a16="http://schemas.microsoft.com/office/drawing/2014/main" id="{25B97E84-C9F6-4765-9ADF-2141CF47AC24}"/>
              </a:ext>
            </a:extLst>
          </p:cNvPr>
          <p:cNvPicPr>
            <a:picLocks noChangeAspect="1"/>
          </p:cNvPicPr>
          <p:nvPr/>
        </p:nvPicPr>
        <p:blipFill>
          <a:blip r:embed="rId3"/>
          <a:stretch>
            <a:fillRect/>
          </a:stretch>
        </p:blipFill>
        <p:spPr>
          <a:xfrm>
            <a:off x="7148703" y="606494"/>
            <a:ext cx="6287166" cy="3893147"/>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a16="http://schemas.microsoft.com/office/drawing/2014/main" id="{6AE639E6-6E45-4A99-95A5-4AE353295517}"/>
              </a:ext>
            </a:extLst>
          </p:cNvPr>
          <p:cNvPicPr>
            <a:picLocks noChangeAspect="1"/>
          </p:cNvPicPr>
          <p:nvPr/>
        </p:nvPicPr>
        <p:blipFill rotWithShape="1">
          <a:blip r:embed="rId4"/>
          <a:srcRect t="1903"/>
          <a:stretch/>
        </p:blipFill>
        <p:spPr>
          <a:xfrm>
            <a:off x="129751" y="4953000"/>
            <a:ext cx="6393952" cy="345434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64</a:t>
            </a:r>
          </a:p>
        </p:txBody>
      </p:sp>
      <p:sp>
        <p:nvSpPr>
          <p:cNvPr id="35" name="テキスト ボックス 34"/>
          <p:cNvSpPr txBox="1"/>
          <p:nvPr/>
        </p:nvSpPr>
        <p:spPr>
          <a:xfrm>
            <a:off x="3968873" y="7793136"/>
            <a:ext cx="2794635"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当該年度を通じた認定農用地内における農地中間管理機構の借り受け農地の有無により判断して下さい。過年度からの継続保有地も含め、借受、保有、受渡をした全てが対象となります。</a:t>
            </a:r>
          </a:p>
        </p:txBody>
      </p:sp>
      <p:sp>
        <p:nvSpPr>
          <p:cNvPr id="29" name="テキスト ボックス 28"/>
          <p:cNvSpPr txBox="1"/>
          <p:nvPr/>
        </p:nvSpPr>
        <p:spPr>
          <a:xfrm>
            <a:off x="2717992" y="8657232"/>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627436" y="6162190"/>
            <a:ext cx="754773" cy="11757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375583" y="6482888"/>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83508" y="6189094"/>
            <a:ext cx="3407884" cy="116376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a:off x="646155" y="6807219"/>
            <a:ext cx="45719" cy="41439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148180" y="3902935"/>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4885734" y="3799656"/>
            <a:ext cx="162737" cy="5243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508027" y="2200367"/>
            <a:ext cx="313809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活動項目番号</a:t>
            </a:r>
            <a:r>
              <a:rPr lang="en-US" altLang="ja-JP" sz="1000" u="sng" dirty="0">
                <a:solidFill>
                  <a:srgbClr val="FF0000"/>
                </a:solidFill>
              </a:rPr>
              <a:t>52</a:t>
            </a:r>
            <a:r>
              <a:rPr lang="ja-JP" altLang="en-US" sz="1000" u="sng" dirty="0">
                <a:solidFill>
                  <a:srgbClr val="FF0000"/>
                </a:solidFill>
              </a:rPr>
              <a:t>～</a:t>
            </a:r>
            <a:r>
              <a:rPr lang="en-US" altLang="ja-JP" sz="1000" u="sng" dirty="0">
                <a:solidFill>
                  <a:srgbClr val="FF0000"/>
                </a:solidFill>
              </a:rPr>
              <a:t>59</a:t>
            </a:r>
            <a:r>
              <a:rPr lang="ja-JP" altLang="en-US" sz="1000" u="sng" dirty="0">
                <a:solidFill>
                  <a:srgbClr val="FF0000"/>
                </a:solidFill>
              </a:rPr>
              <a:t>の増進活動と関連した広報活動・農的関係人口の拡大の実施状況を記入してください。</a:t>
            </a:r>
            <a:endParaRPr lang="ja-JP" altLang="en-US" sz="1000" u="sng" dirty="0">
              <a:solidFill>
                <a:srgbClr val="FF0000"/>
              </a:solidFill>
              <a:latin typeface="ＭＳ Ｐゴシック"/>
            </a:endParaRPr>
          </a:p>
        </p:txBody>
      </p:sp>
      <p:sp>
        <p:nvSpPr>
          <p:cNvPr id="30" name="フリーフォーム 29"/>
          <p:cNvSpPr/>
          <p:nvPr/>
        </p:nvSpPr>
        <p:spPr>
          <a:xfrm rot="11486978">
            <a:off x="3591719" y="2543752"/>
            <a:ext cx="584589" cy="239941"/>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6016679" y="5587367"/>
            <a:ext cx="502125" cy="17365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71715" y="5080349"/>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717611" y="5193079"/>
            <a:ext cx="418020" cy="42798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308211" y="7865944"/>
            <a:ext cx="1777340" cy="1898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3508" y="8170304"/>
            <a:ext cx="2281396" cy="18138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5400000" flipV="1">
            <a:off x="2998511" y="7028737"/>
            <a:ext cx="103833" cy="1857017"/>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1952502" y="8034570"/>
            <a:ext cx="225764" cy="147223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180616" y="1081632"/>
            <a:ext cx="4389933"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P.77</a:t>
            </a:r>
            <a:r>
              <a:rPr lang="ja-JP" altLang="en-US" sz="1000" u="sng" dirty="0">
                <a:solidFill>
                  <a:srgbClr val="FF0000"/>
                </a:solidFill>
                <a:latin typeface="ＭＳ Ｐゴシック"/>
              </a:rPr>
              <a:t>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822893" y="6991175"/>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・活動計画書で行を追加した場合は、同じ行数となるよう行を追加してください。</a:t>
            </a:r>
          </a:p>
        </p:txBody>
      </p:sp>
      <p:sp>
        <p:nvSpPr>
          <p:cNvPr id="20" name="テキスト ボックス 19"/>
          <p:cNvSpPr txBox="1"/>
          <p:nvPr/>
        </p:nvSpPr>
        <p:spPr>
          <a:xfrm>
            <a:off x="3966107" y="7257256"/>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pic>
        <p:nvPicPr>
          <p:cNvPr id="42" name="図 41">
            <a:extLst>
              <a:ext uri="{FF2B5EF4-FFF2-40B4-BE49-F238E27FC236}">
                <a16:creationId xmlns:a16="http://schemas.microsoft.com/office/drawing/2014/main" id="{26585E97-AB76-4E21-80A0-BB859CC6C236}"/>
              </a:ext>
            </a:extLst>
          </p:cNvPr>
          <p:cNvPicPr>
            <a:picLocks noChangeAspect="1"/>
          </p:cNvPicPr>
          <p:nvPr/>
        </p:nvPicPr>
        <p:blipFill rotWithShape="1">
          <a:blip r:embed="rId5"/>
          <a:srcRect l="54715" t="18819" r="27765" b="10762"/>
          <a:stretch/>
        </p:blipFill>
        <p:spPr>
          <a:xfrm>
            <a:off x="1124744" y="5757046"/>
            <a:ext cx="576064" cy="267420"/>
          </a:xfrm>
          <a:prstGeom prst="rect">
            <a:avLst/>
          </a:prstGeom>
        </p:spPr>
      </p:pic>
    </p:spTree>
    <p:extLst>
      <p:ext uri="{BB962C8B-B14F-4D97-AF65-F5344CB8AC3E}">
        <p14:creationId xmlns:p14="http://schemas.microsoft.com/office/powerpoint/2010/main" val="245220154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（１）事務の簡素化</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624403" y="1115671"/>
            <a:ext cx="5609194" cy="2123658"/>
          </a:xfrm>
          <a:prstGeom prst="rect">
            <a:avLst/>
          </a:prstGeom>
          <a:solidFill>
            <a:schemeClr val="bg1"/>
          </a:solidFill>
        </p:spPr>
        <p:txBody>
          <a:bodyPr wrap="square" rtlCol="0">
            <a:spAutoFit/>
          </a:bodyPr>
          <a:lstStyle/>
          <a:p>
            <a:r>
              <a:rPr lang="ja-JP" altLang="en-US" sz="1200" b="1" dirty="0">
                <a:solidFill>
                  <a:schemeClr val="tx1"/>
                </a:solidFill>
                <a:latin typeface="HGPｺﾞｼｯｸE" panose="020B0900000000000000" pitchFamily="50" charset="-128"/>
                <a:ea typeface="HGPｺﾞｼｯｸE" panose="020B0900000000000000" pitchFamily="50" charset="-128"/>
              </a:rPr>
              <a:t>①</a:t>
            </a:r>
            <a:r>
              <a:rPr lang="ja-JP" altLang="en-US" sz="1200" dirty="0">
                <a:solidFill>
                  <a:schemeClr val="tx1"/>
                </a:solidFill>
                <a:latin typeface="HGPｺﾞｼｯｸE" panose="020B0900000000000000" pitchFamily="50" charset="-128"/>
                <a:ea typeface="HGPｺﾞｼｯｸE" panose="020B0900000000000000" pitchFamily="50" charset="-128"/>
              </a:rPr>
              <a:t>「農村環境保全活動」及び「多面的機能の増進を図る活動」の活動項目の変更に係る手続き簡素化</a:t>
            </a: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資源向上支払（共同）における「農村環境保全活動」及び「多面的機能の増進を図る活動」の活動項目を変更する場合は、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申請ではなく、変更計画書の届け出</a:t>
            </a:r>
            <a:r>
              <a:rPr lang="ja-JP" altLang="en-US" sz="1200" dirty="0">
                <a:latin typeface="HG丸ｺﾞｼｯｸM-PRO" panose="020F0600000000000000" pitchFamily="50" charset="-128"/>
                <a:ea typeface="HG丸ｺﾞｼｯｸM-PRO" panose="020F0600000000000000" pitchFamily="50" charset="-128"/>
              </a:rPr>
              <a:t>を行うこととします。</a:t>
            </a:r>
            <a:endParaRPr lang="en-US" altLang="ja-JP" sz="1200"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加算単価に変更がある場合は、引き続き申請が必要です。</a:t>
            </a:r>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申請・・・市町村の認定が必要。</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届出・・・市町村の認定が不要。</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3" name="テキスト ボックス 2">
            <a:extLst>
              <a:ext uri="{FF2B5EF4-FFF2-40B4-BE49-F238E27FC236}">
                <a16:creationId xmlns:a16="http://schemas.microsoft.com/office/drawing/2014/main" id="{EC5C75A0-8178-5D41-39BF-738202EE50A3}"/>
              </a:ext>
            </a:extLst>
          </p:cNvPr>
          <p:cNvSpPr txBox="1"/>
          <p:nvPr/>
        </p:nvSpPr>
        <p:spPr>
          <a:xfrm>
            <a:off x="624403" y="3512313"/>
            <a:ext cx="5609194" cy="2308324"/>
          </a:xfrm>
          <a:prstGeom prst="rect">
            <a:avLst/>
          </a:prstGeom>
          <a:solidFill>
            <a:schemeClr val="bg1"/>
          </a:solidFill>
        </p:spPr>
        <p:txBody>
          <a:bodyPr wrap="square" rtlCol="0">
            <a:spAutoFit/>
          </a:bodyPr>
          <a:lstStyle/>
          <a:p>
            <a:r>
              <a:rPr lang="ja-JP" altLang="en-US" b="1" dirty="0">
                <a:latin typeface="HG丸ｺﾞｼｯｸM-PRO" panose="020F0600000000000000" pitchFamily="50" charset="-128"/>
                <a:ea typeface="HG丸ｺﾞｼｯｸM-PRO" panose="020F0600000000000000" pitchFamily="50" charset="-128"/>
              </a:rPr>
              <a:t>②</a:t>
            </a:r>
            <a:r>
              <a:rPr lang="ja-JP" altLang="en-US" sz="1200" dirty="0">
                <a:solidFill>
                  <a:schemeClr val="tx1"/>
                </a:solidFill>
                <a:latin typeface="HGPｺﾞｼｯｸE" panose="020B0900000000000000" pitchFamily="50" charset="-128"/>
                <a:ea typeface="HGPｺﾞｼｯｸE" panose="020B0900000000000000" pitchFamily="50" charset="-128"/>
              </a:rPr>
              <a:t>活性化計画に多面支払の活動を定める場合、事業計画書の提出が不要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農用地等の保全を定めた活性化計画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農山漁村の活性化のための定住等及び地域間交流の促進に関する法律第５条第１項に規定する活性化計画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を作成しており、その添付書類として</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a:t>
            </a:r>
            <a:r>
              <a:rPr lang="ja-JP" altLang="en-US" b="1" dirty="0">
                <a:highlight>
                  <a:srgbClr val="FFFF00"/>
                </a:highlight>
                <a:latin typeface="HG丸ｺﾞｼｯｸM-PRO" panose="020F0600000000000000" pitchFamily="50" charset="-128"/>
                <a:ea typeface="HG丸ｺﾞｼｯｸM-PRO" panose="020F0600000000000000" pitchFamily="50" charset="-128"/>
              </a:rPr>
              <a:t>１</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号　事業計画の認定申請書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・様式第１－２号　事業計画書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・様式第１－３号　活動計画書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・様式第１－４号　長寿命化整備計画書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・様式第１－５号　工事に関する確認書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を既に市町村に提出している場合は</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上記様式第１－</a:t>
            </a:r>
            <a:r>
              <a:rPr lang="en-US" altLang="ja-JP" sz="1200" b="1" u="sng" dirty="0">
                <a:highlight>
                  <a:srgbClr val="FFFF00"/>
                </a:highlight>
                <a:latin typeface="HG丸ｺﾞｼｯｸM-PRO" panose="020F0600000000000000" pitchFamily="50" charset="-128"/>
                <a:ea typeface="HG丸ｺﾞｼｯｸM-PRO" panose="020F0600000000000000" pitchFamily="50" charset="-128"/>
              </a:rPr>
              <a:t>1</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号から第１－５号の提出が不要</a:t>
            </a:r>
            <a:r>
              <a:rPr lang="ja-JP" altLang="en-US" sz="1200" dirty="0">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611495" y="6133709"/>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③</a:t>
            </a:r>
            <a:r>
              <a:rPr lang="ja-JP" altLang="en-US" sz="1200" dirty="0">
                <a:solidFill>
                  <a:schemeClr val="tx1"/>
                </a:solidFill>
                <a:latin typeface="HGPｺﾞｼｯｸE" panose="020B0900000000000000" pitchFamily="50" charset="-128"/>
                <a:ea typeface="HGPｺﾞｼｯｸE" panose="020B0900000000000000" pitchFamily="50" charset="-128"/>
              </a:rPr>
              <a:t>地域計画に定める場合、地域資源保全管理構想の作成が不要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dirty="0">
                <a:solidFill>
                  <a:schemeClr val="tx1"/>
                </a:solidFill>
                <a:latin typeface="HG丸ｺﾞｼｯｸM-PRO" panose="020F0600000000000000" pitchFamily="50" charset="-128"/>
                <a:ea typeface="HG丸ｺﾞｼｯｸM-PRO" panose="020F0600000000000000" pitchFamily="50" charset="-128"/>
              </a:rPr>
              <a:t>地域計画（農業経営基盤強化促進法第</a:t>
            </a:r>
            <a:r>
              <a:rPr lang="en-US" altLang="ja-JP" sz="1200" dirty="0">
                <a:solidFill>
                  <a:schemeClr val="tx1"/>
                </a:solidFill>
                <a:latin typeface="HG丸ｺﾞｼｯｸM-PRO" panose="020F0600000000000000" pitchFamily="50" charset="-128"/>
                <a:ea typeface="HG丸ｺﾞｼｯｸM-PRO" panose="020F0600000000000000" pitchFamily="50" charset="-128"/>
              </a:rPr>
              <a:t>19</a:t>
            </a:r>
            <a:r>
              <a:rPr lang="ja-JP" altLang="en-US" sz="1200" dirty="0">
                <a:solidFill>
                  <a:schemeClr val="tx1"/>
                </a:solidFill>
                <a:latin typeface="HG丸ｺﾞｼｯｸM-PRO" panose="020F0600000000000000" pitchFamily="50" charset="-128"/>
                <a:ea typeface="HG丸ｺﾞｼｯｸM-PRO" panose="020F0600000000000000" pitchFamily="50" charset="-128"/>
              </a:rPr>
              <a:t>条第１項に定める地域計画）に地域資源保全管理構想に準ずる記載がある場合、</a:t>
            </a:r>
            <a:r>
              <a:rPr lang="ja-JP" altLang="en-US" sz="1200" b="1" u="sng" dirty="0">
                <a:solidFill>
                  <a:schemeClr val="tx1"/>
                </a:solidFill>
                <a:highlight>
                  <a:srgbClr val="FFFF00"/>
                </a:highlight>
                <a:latin typeface="HG丸ｺﾞｼｯｸM-PRO" panose="020F0600000000000000" pitchFamily="50" charset="-128"/>
                <a:ea typeface="HG丸ｺﾞｼｯｸM-PRO" panose="020F0600000000000000" pitchFamily="50" charset="-128"/>
              </a:rPr>
              <a:t>地域資源保全管理構想の作成が不要</a:t>
            </a:r>
            <a:r>
              <a:rPr lang="ja-JP" altLang="en-US" sz="1200" dirty="0">
                <a:solidFill>
                  <a:schemeClr val="tx1"/>
                </a:solidFill>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7" name="テキスト ボックス 6">
            <a:extLst>
              <a:ext uri="{FF2B5EF4-FFF2-40B4-BE49-F238E27FC236}">
                <a16:creationId xmlns:a16="http://schemas.microsoft.com/office/drawing/2014/main" id="{E050A01A-D234-5804-04CE-FDAE97288CE6}"/>
              </a:ext>
            </a:extLst>
          </p:cNvPr>
          <p:cNvSpPr txBox="1"/>
          <p:nvPr/>
        </p:nvSpPr>
        <p:spPr>
          <a:xfrm>
            <a:off x="611495" y="7375782"/>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④</a:t>
            </a:r>
            <a:r>
              <a:rPr lang="ja-JP" altLang="en-US" sz="1200" dirty="0">
                <a:solidFill>
                  <a:schemeClr val="tx1"/>
                </a:solidFill>
                <a:latin typeface="HGPｺﾞｼｯｸE" panose="020B0900000000000000" pitchFamily="50" charset="-128"/>
                <a:ea typeface="HGPｺﾞｼｯｸE" panose="020B0900000000000000" pitchFamily="50" charset="-128"/>
              </a:rPr>
              <a:t>先進技術による現地確認が可能とわかるようにしました</a:t>
            </a:r>
            <a:endParaRPr lang="en-US" altLang="ja-JP" sz="1200" dirty="0">
              <a:solidFill>
                <a:schemeClr val="tx1"/>
              </a:solidFill>
              <a:latin typeface="HGPｺﾞｼｯｸE" panose="020B0900000000000000" pitchFamily="50" charset="-128"/>
              <a:ea typeface="HGPｺﾞｼｯｸE" panose="020B09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これまでも実施可能でありましたが、現地確認の負担軽減を推進するため、</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人工衛星やドローン等を用いた現地確認が可能であることを実施要領に明記</a:t>
            </a:r>
            <a:r>
              <a:rPr lang="ja-JP" altLang="en-US" sz="1200" dirty="0">
                <a:latin typeface="HG丸ｺﾞｼｯｸM-PRO" panose="020F0600000000000000" pitchFamily="50" charset="-128"/>
                <a:ea typeface="HG丸ｺﾞｼｯｸM-PRO" panose="020F0600000000000000" pitchFamily="50" charset="-128"/>
              </a:rPr>
              <a:t>します。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Tree>
    <p:extLst>
      <p:ext uri="{BB962C8B-B14F-4D97-AF65-F5344CB8AC3E}">
        <p14:creationId xmlns:p14="http://schemas.microsoft.com/office/powerpoint/2010/main" val="24293687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65</a:t>
            </a:r>
          </a:p>
        </p:txBody>
      </p:sp>
      <p:pic>
        <p:nvPicPr>
          <p:cNvPr id="4" name="図 3">
            <a:extLst>
              <a:ext uri="{FF2B5EF4-FFF2-40B4-BE49-F238E27FC236}">
                <a16:creationId xmlns:a16="http://schemas.microsoft.com/office/drawing/2014/main" id="{F48B163D-8C61-46BB-91A2-5DE1C8ED8D30}"/>
              </a:ext>
            </a:extLst>
          </p:cNvPr>
          <p:cNvPicPr>
            <a:picLocks noChangeAspect="1"/>
          </p:cNvPicPr>
          <p:nvPr/>
        </p:nvPicPr>
        <p:blipFill rotWithShape="1">
          <a:blip r:embed="rId2"/>
          <a:srcRect b="13515"/>
          <a:stretch/>
        </p:blipFill>
        <p:spPr>
          <a:xfrm>
            <a:off x="836712" y="464762"/>
            <a:ext cx="4828238" cy="6013207"/>
          </a:xfrm>
          <a:prstGeom prst="rect">
            <a:avLst/>
          </a:prstGeom>
        </p:spPr>
      </p:pic>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持越金が当該年度交付金の３割を超え、かつ、１００万円以上である場合は使用予定表を作成してください。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EDA83B20-2F60-4447-857A-30AB5E317F4E}"/>
              </a:ext>
            </a:extLst>
          </p:cNvPr>
          <p:cNvPicPr>
            <a:picLocks noChangeAspect="1"/>
          </p:cNvPicPr>
          <p:nvPr/>
        </p:nvPicPr>
        <p:blipFill>
          <a:blip r:embed="rId3"/>
          <a:stretch>
            <a:fillRect/>
          </a:stretch>
        </p:blipFill>
        <p:spPr>
          <a:xfrm>
            <a:off x="827461" y="6514463"/>
            <a:ext cx="4846740" cy="810838"/>
          </a:xfrm>
          <a:prstGeom prst="rect">
            <a:avLst/>
          </a:prstGeom>
        </p:spPr>
      </p:pic>
    </p:spTree>
    <p:extLst>
      <p:ext uri="{BB962C8B-B14F-4D97-AF65-F5344CB8AC3E}">
        <p14:creationId xmlns:p14="http://schemas.microsoft.com/office/powerpoint/2010/main" val="325217367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66</a:t>
            </a:r>
          </a:p>
        </p:txBody>
      </p:sp>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持越金が当該年度交付金の３割を超え、かつ、１００万円以上である場合は使用予定表を作成してください。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4" name="図 3">
            <a:extLst>
              <a:ext uri="{FF2B5EF4-FFF2-40B4-BE49-F238E27FC236}">
                <a16:creationId xmlns:a16="http://schemas.microsoft.com/office/drawing/2014/main" id="{F8C11944-88C8-4101-A16D-E8A8CBF7B8BC}"/>
              </a:ext>
            </a:extLst>
          </p:cNvPr>
          <p:cNvPicPr>
            <a:picLocks noChangeAspect="1"/>
          </p:cNvPicPr>
          <p:nvPr/>
        </p:nvPicPr>
        <p:blipFill>
          <a:blip r:embed="rId3"/>
          <a:stretch>
            <a:fillRect/>
          </a:stretch>
        </p:blipFill>
        <p:spPr>
          <a:xfrm>
            <a:off x="836712" y="6693024"/>
            <a:ext cx="4846740" cy="810838"/>
          </a:xfrm>
          <a:prstGeom prst="rect">
            <a:avLst/>
          </a:prstGeom>
        </p:spPr>
      </p:pic>
    </p:spTree>
    <p:extLst>
      <p:ext uri="{BB962C8B-B14F-4D97-AF65-F5344CB8AC3E}">
        <p14:creationId xmlns:p14="http://schemas.microsoft.com/office/powerpoint/2010/main" val="56024054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0206"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3" name="図 12">
            <a:extLst>
              <a:ext uri="{FF2B5EF4-FFF2-40B4-BE49-F238E27FC236}">
                <a16:creationId xmlns:a16="http://schemas.microsoft.com/office/drawing/2014/main" id="{CEBF5BED-D390-C754-1814-0B5D32A6A0ED}"/>
              </a:ext>
            </a:extLst>
          </p:cNvPr>
          <p:cNvPicPr>
            <a:picLocks noChangeAspect="1"/>
          </p:cNvPicPr>
          <p:nvPr/>
        </p:nvPicPr>
        <p:blipFill>
          <a:blip r:embed="rId2"/>
          <a:stretch>
            <a:fillRect/>
          </a:stretch>
        </p:blipFill>
        <p:spPr>
          <a:xfrm>
            <a:off x="458279" y="314075"/>
            <a:ext cx="5941441" cy="934010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67</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Tree>
    <p:extLst>
      <p:ext uri="{BB962C8B-B14F-4D97-AF65-F5344CB8AC3E}">
        <p14:creationId xmlns:p14="http://schemas.microsoft.com/office/powerpoint/2010/main" val="399963837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id="{D26435B2-005B-B78F-A920-B11CB79048E0}"/>
              </a:ext>
            </a:extLst>
          </p:cNvPr>
          <p:cNvPicPr>
            <a:picLocks noChangeAspect="1"/>
          </p:cNvPicPr>
          <p:nvPr/>
        </p:nvPicPr>
        <p:blipFill>
          <a:blip r:embed="rId2"/>
          <a:stretch>
            <a:fillRect/>
          </a:stretch>
        </p:blipFill>
        <p:spPr>
          <a:xfrm>
            <a:off x="158603" y="437756"/>
            <a:ext cx="6540794" cy="5247973"/>
          </a:xfrm>
          <a:prstGeom prst="rect">
            <a:avLst/>
          </a:prstGeom>
        </p:spPr>
      </p:pic>
      <p:sp>
        <p:nvSpPr>
          <p:cNvPr id="24" name="正方形/長方形 23"/>
          <p:cNvSpPr/>
          <p:nvPr/>
        </p:nvSpPr>
        <p:spPr>
          <a:xfrm>
            <a:off x="97789" y="6113514"/>
            <a:ext cx="6638925" cy="337599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9" name="図 8">
            <a:extLst>
              <a:ext uri="{FF2B5EF4-FFF2-40B4-BE49-F238E27FC236}">
                <a16:creationId xmlns:a16="http://schemas.microsoft.com/office/drawing/2014/main" id="{8644D7DD-0D70-477A-A556-F84F0F2CE818}"/>
              </a:ext>
            </a:extLst>
          </p:cNvPr>
          <p:cNvPicPr>
            <a:picLocks noChangeAspect="1"/>
          </p:cNvPicPr>
          <p:nvPr/>
        </p:nvPicPr>
        <p:blipFill>
          <a:blip r:embed="rId3"/>
          <a:stretch>
            <a:fillRect/>
          </a:stretch>
        </p:blipFill>
        <p:spPr>
          <a:xfrm>
            <a:off x="228167" y="6320632"/>
            <a:ext cx="6350251" cy="2314412"/>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68</a:t>
            </a:r>
          </a:p>
        </p:txBody>
      </p:sp>
      <p:sp>
        <p:nvSpPr>
          <p:cNvPr id="21" name="角丸四角形 20"/>
          <p:cNvSpPr/>
          <p:nvPr/>
        </p:nvSpPr>
        <p:spPr>
          <a:xfrm>
            <a:off x="2132856" y="666428"/>
            <a:ext cx="3600400" cy="4880718"/>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733256" y="666428"/>
            <a:ext cx="807538" cy="4880718"/>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390578"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実施計画欄、活動報告欄は参加集落（活動組織）が記入します。</a:t>
            </a:r>
            <a:endParaRPr lang="en-US" altLang="ja-JP" sz="1000" dirty="0">
              <a:solidFill>
                <a:srgbClr val="FF0000"/>
              </a:solidFill>
            </a:endParaRPr>
          </a:p>
        </p:txBody>
      </p:sp>
      <p:sp>
        <p:nvSpPr>
          <p:cNvPr id="27" name="フリーフォーム 26"/>
          <p:cNvSpPr/>
          <p:nvPr/>
        </p:nvSpPr>
        <p:spPr>
          <a:xfrm>
            <a:off x="3284985" y="5466581"/>
            <a:ext cx="413754" cy="349945"/>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4797152" y="5745088"/>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活動報告の確認欄は、運営委員会が記入します。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9" name="フリーフォーム 28"/>
          <p:cNvSpPr/>
          <p:nvPr/>
        </p:nvSpPr>
        <p:spPr>
          <a:xfrm>
            <a:off x="5360703" y="5457057"/>
            <a:ext cx="595460" cy="28803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153105" y="6493994"/>
            <a:ext cx="3662423" cy="167915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332656" y="9181032"/>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参加集落又は組織が毎年度それぞれ行おうとする取組の計画または要望を記入して下さい。</a:t>
            </a:r>
            <a:endParaRPr lang="en-US" altLang="ja-JP" sz="1000" u="sng" dirty="0">
              <a:solidFill>
                <a:srgbClr val="FF0000"/>
              </a:solidFill>
            </a:endParaRPr>
          </a:p>
        </p:txBody>
      </p:sp>
      <p:sp>
        <p:nvSpPr>
          <p:cNvPr id="33" name="フリーフォーム 32"/>
          <p:cNvSpPr/>
          <p:nvPr/>
        </p:nvSpPr>
        <p:spPr>
          <a:xfrm>
            <a:off x="620688" y="8173153"/>
            <a:ext cx="475481" cy="100787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161978" y="7043082"/>
            <a:ext cx="390525" cy="1872702"/>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87520" y="6080596"/>
            <a:ext cx="239919" cy="690058"/>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866198" y="6505352"/>
            <a:ext cx="1895633" cy="1687056"/>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9" name="フリーフォーム 38"/>
          <p:cNvSpPr/>
          <p:nvPr/>
        </p:nvSpPr>
        <p:spPr>
          <a:xfrm rot="6410421" flipV="1">
            <a:off x="6304351" y="6633553"/>
            <a:ext cx="548135" cy="95460"/>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5781051" y="6521985"/>
            <a:ext cx="879514" cy="167042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12104" y="7073026"/>
            <a:ext cx="245278" cy="1100127"/>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293592" y="7841887"/>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運営委員会で調整の結果、活動計画書に位置づけられた取組には「○」を記入して下さい。また、計画に位置づけられなかった取組は「－」などわかるように記入して下さい。</a:t>
            </a:r>
            <a:endParaRPr lang="en-US" altLang="ja-JP" sz="1000" u="sng" dirty="0">
              <a:solidFill>
                <a:srgbClr val="FF0000"/>
              </a:solidFill>
            </a:endParaRPr>
          </a:p>
        </p:txBody>
      </p:sp>
    </p:spTree>
    <p:extLst>
      <p:ext uri="{BB962C8B-B14F-4D97-AF65-F5344CB8AC3E}">
        <p14:creationId xmlns:p14="http://schemas.microsoft.com/office/powerpoint/2010/main" val="343521955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69</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2535" name="テキスト ボックス 4"/>
          <p:cNvSpPr txBox="1">
            <a:spLocks noChangeArrowheads="1"/>
          </p:cNvSpPr>
          <p:nvPr/>
        </p:nvSpPr>
        <p:spPr bwMode="auto">
          <a:xfrm>
            <a:off x="347348" y="3109320"/>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id="{A6CD1FC8-36C6-4661-94B4-B3EAC4C313F2}"/>
              </a:ext>
            </a:extLst>
          </p:cNvPr>
          <p:cNvSpPr/>
          <p:nvPr/>
        </p:nvSpPr>
        <p:spPr>
          <a:xfrm>
            <a:off x="238048" y="922736"/>
            <a:ext cx="6403952" cy="86527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id="{768E4A38-8A76-4C66-AF0F-78D8BA25F636}"/>
              </a:ext>
            </a:extLst>
          </p:cNvPr>
          <p:cNvPicPr>
            <a:picLocks noChangeAspect="1"/>
          </p:cNvPicPr>
          <p:nvPr/>
        </p:nvPicPr>
        <p:blipFill>
          <a:blip r:embed="rId2"/>
          <a:stretch>
            <a:fillRect/>
          </a:stretch>
        </p:blipFill>
        <p:spPr>
          <a:xfrm>
            <a:off x="391226" y="6401380"/>
            <a:ext cx="6212600" cy="2253927"/>
          </a:xfrm>
          <a:prstGeom prst="rect">
            <a:avLst/>
          </a:prstGeom>
        </p:spPr>
      </p:pic>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0" y="60378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id="{FB276BCB-2343-4748-B97E-DD66104DDE11}"/>
              </a:ext>
            </a:extLst>
          </p:cNvPr>
          <p:cNvSpPr txBox="1">
            <a:spLocks noChangeArrowheads="1"/>
          </p:cNvSpPr>
          <p:nvPr/>
        </p:nvSpPr>
        <p:spPr bwMode="auto">
          <a:xfrm>
            <a:off x="23184" y="91510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各段階の詳細な実施手順は、以下（次ページ）に示すとおりです。</a:t>
            </a:r>
            <a:endParaRPr lang="en-US" altLang="ja-JP" dirty="0">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A1CC5A92-A143-4D34-A07F-C193F2CA9F59}"/>
              </a:ext>
            </a:extLst>
          </p:cNvPr>
          <p:cNvSpPr txBox="1">
            <a:spLocks noChangeArrowheads="1"/>
          </p:cNvSpPr>
          <p:nvPr/>
        </p:nvSpPr>
        <p:spPr bwMode="auto">
          <a:xfrm>
            <a:off x="311446" y="996415"/>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
        <p:nvSpPr>
          <p:cNvPr id="2" name="角丸四角形 30">
            <a:extLst>
              <a:ext uri="{FF2B5EF4-FFF2-40B4-BE49-F238E27FC236}">
                <a16:creationId xmlns:a16="http://schemas.microsoft.com/office/drawing/2014/main" id="{5D1DE29D-4004-328E-42A4-543E11AA38E6}"/>
              </a:ext>
            </a:extLst>
          </p:cNvPr>
          <p:cNvSpPr/>
          <p:nvPr/>
        </p:nvSpPr>
        <p:spPr>
          <a:xfrm>
            <a:off x="348916" y="1935385"/>
            <a:ext cx="6226302" cy="1001391"/>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100" b="1" u="sng" dirty="0">
                <a:solidFill>
                  <a:schemeClr val="tx1"/>
                </a:solidFill>
                <a:latin typeface="HG丸ｺﾞｼｯｸM-PRO" pitchFamily="50" charset="-128"/>
                <a:ea typeface="HG丸ｺﾞｼｯｸM-PRO" pitchFamily="50" charset="-128"/>
              </a:rPr>
              <a:t>ポイント（令和５年度拡充）地域計画の策定に伴う「地域資源保全管理構想」のみなし規定</a:t>
            </a:r>
            <a:endParaRPr lang="en-US" altLang="ja-JP" sz="1100" b="1" u="sng"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a:t>
            </a:r>
            <a:endParaRPr lang="en-US" altLang="ja-JP" sz="1100"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農業経営基盤強化促進法（昭和</a:t>
            </a:r>
            <a:r>
              <a:rPr lang="en-US" altLang="ja-JP" sz="1100" dirty="0">
                <a:solidFill>
                  <a:schemeClr val="tx1"/>
                </a:solidFill>
                <a:latin typeface="HG丸ｺﾞｼｯｸM-PRO" pitchFamily="50" charset="-128"/>
                <a:ea typeface="HG丸ｺﾞｼｯｸM-PRO" pitchFamily="50" charset="-128"/>
              </a:rPr>
              <a:t>55</a:t>
            </a:r>
            <a:r>
              <a:rPr lang="ja-JP" altLang="en-US" sz="1100" dirty="0">
                <a:solidFill>
                  <a:schemeClr val="tx1"/>
                </a:solidFill>
                <a:latin typeface="HG丸ｺﾞｼｯｸM-PRO" pitchFamily="50" charset="-128"/>
                <a:ea typeface="HG丸ｺﾞｼｯｸM-PRO" pitchFamily="50" charset="-128"/>
              </a:rPr>
              <a:t>年法律第</a:t>
            </a:r>
            <a:r>
              <a:rPr lang="en-US" altLang="ja-JP" sz="1100" dirty="0">
                <a:solidFill>
                  <a:schemeClr val="tx1"/>
                </a:solidFill>
                <a:latin typeface="HG丸ｺﾞｼｯｸM-PRO" pitchFamily="50" charset="-128"/>
                <a:ea typeface="HG丸ｺﾞｼｯｸM-PRO" pitchFamily="50" charset="-128"/>
              </a:rPr>
              <a:t>65</a:t>
            </a:r>
            <a:r>
              <a:rPr lang="ja-JP" altLang="en-US" sz="1100" dirty="0">
                <a:solidFill>
                  <a:schemeClr val="tx1"/>
                </a:solidFill>
                <a:latin typeface="HG丸ｺﾞｼｯｸM-PRO" pitchFamily="50" charset="-128"/>
                <a:ea typeface="HG丸ｺﾞｼｯｸM-PRO" pitchFamily="50" charset="-128"/>
              </a:rPr>
              <a:t>号）第</a:t>
            </a:r>
            <a:r>
              <a:rPr lang="en-US" altLang="ja-JP" sz="1100" dirty="0">
                <a:solidFill>
                  <a:schemeClr val="tx1"/>
                </a:solidFill>
                <a:latin typeface="HG丸ｺﾞｼｯｸM-PRO" pitchFamily="50" charset="-128"/>
                <a:ea typeface="HG丸ｺﾞｼｯｸM-PRO" pitchFamily="50" charset="-128"/>
              </a:rPr>
              <a:t>19</a:t>
            </a:r>
            <a:r>
              <a:rPr lang="ja-JP" altLang="en-US" sz="1100" dirty="0">
                <a:solidFill>
                  <a:schemeClr val="tx1"/>
                </a:solidFill>
                <a:latin typeface="HG丸ｺﾞｼｯｸM-PRO" pitchFamily="50" charset="-128"/>
                <a:ea typeface="HG丸ｺﾞｼｯｸM-PRO" pitchFamily="50" charset="-128"/>
              </a:rPr>
              <a:t>条第</a:t>
            </a:r>
            <a:r>
              <a:rPr lang="en-US" altLang="ja-JP" sz="1100" dirty="0">
                <a:solidFill>
                  <a:schemeClr val="tx1"/>
                </a:solidFill>
                <a:latin typeface="HG丸ｺﾞｼｯｸM-PRO" pitchFamily="50" charset="-128"/>
                <a:ea typeface="HG丸ｺﾞｼｯｸM-PRO" pitchFamily="50" charset="-128"/>
              </a:rPr>
              <a:t>1</a:t>
            </a:r>
            <a:r>
              <a:rPr lang="ja-JP" altLang="en-US" sz="1100" dirty="0">
                <a:solidFill>
                  <a:schemeClr val="tx1"/>
                </a:solidFill>
                <a:latin typeface="HG丸ｺﾞｼｯｸM-PRO" pitchFamily="50" charset="-128"/>
                <a:ea typeface="HG丸ｺﾞｼｯｸM-PRO" pitchFamily="50" charset="-128"/>
              </a:rPr>
              <a:t>項に定める地域計画において、別記１－４の第４の２に定める地域資源保全管理構想に準ずる内容が含まれている場合は、それをもって地域資源保全管理構想を作成したとみなすことができます。</a:t>
            </a:r>
            <a:endParaRPr lang="en-US" altLang="ja-JP" sz="1100" dirty="0">
              <a:solidFill>
                <a:schemeClr val="tx1"/>
              </a:solidFill>
              <a:latin typeface="HG丸ｺﾞｼｯｸM-PRO" pitchFamily="50" charset="-128"/>
              <a:ea typeface="HG丸ｺﾞｼｯｸM-PRO" pitchFamily="50" charset="-128"/>
            </a:endParaRPr>
          </a:p>
        </p:txBody>
      </p:sp>
      <p:sp>
        <p:nvSpPr>
          <p:cNvPr id="3" name="テキスト ボックス 2">
            <a:extLst>
              <a:ext uri="{FF2B5EF4-FFF2-40B4-BE49-F238E27FC236}">
                <a16:creationId xmlns:a16="http://schemas.microsoft.com/office/drawing/2014/main" id="{74BC1B32-05A0-8A59-23B0-7F460B6F089E}"/>
              </a:ext>
            </a:extLst>
          </p:cNvPr>
          <p:cNvSpPr txBox="1"/>
          <p:nvPr/>
        </p:nvSpPr>
        <p:spPr>
          <a:xfrm>
            <a:off x="7245424" y="2297580"/>
            <a:ext cx="3240360" cy="276999"/>
          </a:xfrm>
          <a:prstGeom prst="rect">
            <a:avLst/>
          </a:prstGeom>
          <a:noFill/>
          <a:ln>
            <a:solidFill>
              <a:schemeClr val="tx1"/>
            </a:solidFill>
          </a:ln>
        </p:spPr>
        <p:txBody>
          <a:bodyPr wrap="square" rtlCol="0">
            <a:spAutoFit/>
          </a:bodyPr>
          <a:lstStyle/>
          <a:p>
            <a:r>
              <a:rPr kumimoji="1" lang="ja-JP" altLang="en-US" dirty="0"/>
              <a:t>←</a:t>
            </a:r>
            <a:r>
              <a:rPr kumimoji="1" lang="en-US" altLang="ja-JP" dirty="0"/>
              <a:t>R5</a:t>
            </a:r>
            <a:r>
              <a:rPr kumimoji="1" lang="ja-JP" altLang="en-US" dirty="0"/>
              <a:t>年度追加</a:t>
            </a:r>
          </a:p>
        </p:txBody>
      </p:sp>
    </p:spTree>
    <p:extLst>
      <p:ext uri="{BB962C8B-B14F-4D97-AF65-F5344CB8AC3E}">
        <p14:creationId xmlns:p14="http://schemas.microsoft.com/office/powerpoint/2010/main" val="315932485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300039"/>
            <a:ext cx="6467643" cy="93329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70</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336468" y="2073946"/>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id="{B523F29D-0A46-4A81-AE61-C1419BC08B46}"/>
              </a:ext>
            </a:extLst>
          </p:cNvPr>
          <p:cNvPicPr>
            <a:picLocks noChangeAspect="1"/>
          </p:cNvPicPr>
          <p:nvPr/>
        </p:nvPicPr>
        <p:blipFill>
          <a:blip r:embed="rId2"/>
          <a:stretch>
            <a:fillRect/>
          </a:stretch>
        </p:blipFill>
        <p:spPr>
          <a:xfrm>
            <a:off x="2740142" y="6598268"/>
            <a:ext cx="1158340" cy="237765"/>
          </a:xfrm>
          <a:prstGeom prst="rect">
            <a:avLst/>
          </a:prstGeom>
        </p:spPr>
      </p:pic>
      <p:graphicFrame>
        <p:nvGraphicFramePr>
          <p:cNvPr id="6" name="表 5">
            <a:extLst>
              <a:ext uri="{FF2B5EF4-FFF2-40B4-BE49-F238E27FC236}">
                <a16:creationId xmlns:a16="http://schemas.microsoft.com/office/drawing/2014/main" id="{EFC062DE-5CA0-4E26-8458-7EAAF810D060}"/>
              </a:ext>
            </a:extLst>
          </p:cNvPr>
          <p:cNvGraphicFramePr>
            <a:graphicFrameLocks noGrp="1"/>
          </p:cNvGraphicFramePr>
          <p:nvPr>
            <p:extLst>
              <p:ext uri="{D42A27DB-BD31-4B8C-83A1-F6EECF244321}">
                <p14:modId xmlns:p14="http://schemas.microsoft.com/office/powerpoint/2010/main" val="300216166"/>
              </p:ext>
            </p:extLst>
          </p:nvPr>
        </p:nvGraphicFramePr>
        <p:xfrm>
          <a:off x="350174" y="2350000"/>
          <a:ext cx="5829299" cy="467413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val="4082353619"/>
                    </a:ext>
                  </a:extLst>
                </a:gridCol>
                <a:gridCol w="1021968">
                  <a:extLst>
                    <a:ext uri="{9D8B030D-6E8A-4147-A177-3AD203B41FA5}">
                      <a16:colId xmlns:a16="http://schemas.microsoft.com/office/drawing/2014/main" val="2900737365"/>
                    </a:ext>
                  </a:extLst>
                </a:gridCol>
                <a:gridCol w="2268496">
                  <a:extLst>
                    <a:ext uri="{9D8B030D-6E8A-4147-A177-3AD203B41FA5}">
                      <a16:colId xmlns:a16="http://schemas.microsoft.com/office/drawing/2014/main" val="564641662"/>
                    </a:ext>
                  </a:extLst>
                </a:gridCol>
                <a:gridCol w="2269115">
                  <a:extLst>
                    <a:ext uri="{9D8B030D-6E8A-4147-A177-3AD203B41FA5}">
                      <a16:colId xmlns:a16="http://schemas.microsoft.com/office/drawing/2014/main"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該当地域等</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altLang="en-US" sz="1100" kern="100" dirty="0">
                          <a:effectLst/>
                        </a:rPr>
                        <a:t>「地域計画」のうち「目標地図（基盤法第</a:t>
                      </a:r>
                      <a:r>
                        <a:rPr lang="en-US" altLang="ja-JP" sz="1100" kern="100" dirty="0">
                          <a:effectLst/>
                        </a:rPr>
                        <a:t>19</a:t>
                      </a:r>
                      <a:r>
                        <a:rPr lang="ja-JP" altLang="en-US" sz="1100" kern="100" dirty="0">
                          <a:effectLst/>
                        </a:rPr>
                        <a:t>条第３項の地図をいう。）に位置付けられた者」又は「人・農地プラン」の「今後の地域の中心となる経営体」に相当する経営体である「中心経営体」との役割分担や労力補完を図る地域等が該当</a:t>
                      </a:r>
                      <a:endParaRPr lang="ja-JP" alt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3020308785"/>
                  </a:ext>
                </a:extLst>
              </a:tr>
            </a:tbl>
          </a:graphicData>
        </a:graphic>
      </p:graphicFrame>
      <p:sp>
        <p:nvSpPr>
          <p:cNvPr id="98" name="テキスト ボックス 4">
            <a:extLst>
              <a:ext uri="{FF2B5EF4-FFF2-40B4-BE49-F238E27FC236}">
                <a16:creationId xmlns:a16="http://schemas.microsoft.com/office/drawing/2014/main" id="{8EA70648-4358-45B0-B4E4-9760232F7BA5}"/>
              </a:ext>
            </a:extLst>
          </p:cNvPr>
          <p:cNvSpPr txBox="1">
            <a:spLocks noChangeArrowheads="1"/>
          </p:cNvSpPr>
          <p:nvPr/>
        </p:nvSpPr>
        <p:spPr bwMode="auto">
          <a:xfrm>
            <a:off x="350174" y="7097814"/>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id="{AA614C1F-163B-4BBB-9731-7F6228F26F1A}"/>
              </a:ext>
            </a:extLst>
          </p:cNvPr>
          <p:cNvSpPr>
            <a:spLocks noChangeArrowheads="1"/>
          </p:cNvSpPr>
          <p:nvPr/>
        </p:nvSpPr>
        <p:spPr bwMode="auto">
          <a:xfrm>
            <a:off x="656784" y="7839918"/>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id="{36EEF59B-26E7-4908-91BF-EBE78A3708A9}"/>
              </a:ext>
            </a:extLst>
          </p:cNvPr>
          <p:cNvSpPr>
            <a:spLocks noChangeArrowheads="1"/>
          </p:cNvSpPr>
          <p:nvPr/>
        </p:nvSpPr>
        <p:spPr bwMode="auto">
          <a:xfrm>
            <a:off x="1536454" y="8676697"/>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id="{1BAD90A2-10A3-4FFA-8405-677886E7B30A}"/>
              </a:ext>
            </a:extLst>
          </p:cNvPr>
          <p:cNvSpPr>
            <a:spLocks noChangeArrowheads="1"/>
          </p:cNvSpPr>
          <p:nvPr/>
        </p:nvSpPr>
        <p:spPr bwMode="auto">
          <a:xfrm>
            <a:off x="656784" y="8539657"/>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id="{86D9754B-9D91-4965-AF92-354C68846028}"/>
              </a:ext>
            </a:extLst>
          </p:cNvPr>
          <p:cNvSpPr/>
          <p:nvPr/>
        </p:nvSpPr>
        <p:spPr>
          <a:xfrm>
            <a:off x="634341" y="7858314"/>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id="{A94A0AF4-AACB-457F-A4C3-9D84903C6AAB}"/>
              </a:ext>
            </a:extLst>
          </p:cNvPr>
          <p:cNvSpPr txBox="1">
            <a:spLocks noChangeArrowheads="1"/>
          </p:cNvSpPr>
          <p:nvPr/>
        </p:nvSpPr>
        <p:spPr bwMode="auto">
          <a:xfrm>
            <a:off x="4597694" y="7605129"/>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id="{F3DD4E6C-0992-43E5-BE68-2814E5A1CD9A}"/>
              </a:ext>
            </a:extLst>
          </p:cNvPr>
          <p:cNvPicPr>
            <a:picLocks noChangeAspect="1"/>
          </p:cNvPicPr>
          <p:nvPr/>
        </p:nvPicPr>
        <p:blipFill>
          <a:blip r:embed="rId2"/>
          <a:stretch>
            <a:fillRect/>
          </a:stretch>
        </p:blipFill>
        <p:spPr>
          <a:xfrm>
            <a:off x="2740142" y="9257352"/>
            <a:ext cx="1158340" cy="237765"/>
          </a:xfrm>
          <a:prstGeom prst="rect">
            <a:avLst/>
          </a:prstGeom>
        </p:spPr>
      </p:pic>
      <p:sp>
        <p:nvSpPr>
          <p:cNvPr id="2" name="テキスト ボックス 4">
            <a:extLst>
              <a:ext uri="{FF2B5EF4-FFF2-40B4-BE49-F238E27FC236}">
                <a16:creationId xmlns:a16="http://schemas.microsoft.com/office/drawing/2014/main" id="{D03DD681-84C4-2B9A-CAF8-1459C92805C1}"/>
              </a:ext>
            </a:extLst>
          </p:cNvPr>
          <p:cNvSpPr txBox="1">
            <a:spLocks noChangeArrowheads="1"/>
          </p:cNvSpPr>
          <p:nvPr/>
        </p:nvSpPr>
        <p:spPr bwMode="auto">
          <a:xfrm>
            <a:off x="231277" y="735590"/>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角丸四角形 23">
            <a:extLst>
              <a:ext uri="{FF2B5EF4-FFF2-40B4-BE49-F238E27FC236}">
                <a16:creationId xmlns:a16="http://schemas.microsoft.com/office/drawing/2014/main" id="{C1842DF2-2373-C2CC-89B8-52494388CCAB}"/>
              </a:ext>
            </a:extLst>
          </p:cNvPr>
          <p:cNvSpPr/>
          <p:nvPr/>
        </p:nvSpPr>
        <p:spPr>
          <a:xfrm>
            <a:off x="350174" y="40365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 name="テキスト ボックス 4">
            <a:extLst>
              <a:ext uri="{FF2B5EF4-FFF2-40B4-BE49-F238E27FC236}">
                <a16:creationId xmlns:a16="http://schemas.microsoft.com/office/drawing/2014/main" id="{0E88574D-3D6F-621C-7427-272413F859CC}"/>
              </a:ext>
            </a:extLst>
          </p:cNvPr>
          <p:cNvSpPr txBox="1">
            <a:spLocks noChangeArrowheads="1"/>
          </p:cNvSpPr>
          <p:nvPr/>
        </p:nvSpPr>
        <p:spPr bwMode="auto">
          <a:xfrm>
            <a:off x="336468" y="388452"/>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Tree>
    <p:extLst>
      <p:ext uri="{BB962C8B-B14F-4D97-AF65-F5344CB8AC3E}">
        <p14:creationId xmlns:p14="http://schemas.microsoft.com/office/powerpoint/2010/main" val="263642528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71</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72</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390675" y="695169"/>
            <a:ext cx="2322300"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E8D06651-CFCE-405F-8C74-7A7CE4515622}"/>
              </a:ext>
            </a:extLst>
          </p:cNvPr>
          <p:cNvSpPr txBox="1">
            <a:spLocks noChangeArrowheads="1"/>
          </p:cNvSpPr>
          <p:nvPr/>
        </p:nvSpPr>
        <p:spPr bwMode="auto">
          <a:xfrm>
            <a:off x="336468" y="1048245"/>
            <a:ext cx="6185057" cy="1846659"/>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a:t>
            </a:r>
            <a:r>
              <a:rPr lang="ja-JP" altLang="ja-JP" dirty="0" smtClean="0"/>
              <a:t>、</a:t>
            </a:r>
            <a:r>
              <a:rPr lang="ja-JP" altLang="en-US" dirty="0" smtClean="0"/>
              <a:t>地域計画（</a:t>
            </a:r>
            <a:r>
              <a:rPr lang="ja-JP" altLang="ja-JP" dirty="0" smtClean="0"/>
              <a:t>人</a:t>
            </a:r>
            <a:r>
              <a:rPr lang="ja-JP" altLang="ja-JP" dirty="0"/>
              <a:t>・農地</a:t>
            </a:r>
            <a:r>
              <a:rPr lang="ja-JP" altLang="ja-JP" dirty="0" smtClean="0"/>
              <a:t>プラン</a:t>
            </a:r>
            <a:r>
              <a:rPr lang="ja-JP" altLang="en-US" dirty="0" smtClean="0"/>
              <a:t>）</a:t>
            </a:r>
            <a:r>
              <a:rPr lang="ja-JP" altLang="ja-JP" dirty="0" smtClean="0"/>
              <a:t>や</a:t>
            </a:r>
            <a:r>
              <a:rPr lang="ja-JP" altLang="ja-JP" dirty="0"/>
              <a:t>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id="{5FEA7FC0-EE67-4159-BA95-58C0F940D45E}"/>
              </a:ext>
            </a:extLst>
          </p:cNvPr>
          <p:cNvPicPr>
            <a:picLocks noChangeAspect="1"/>
          </p:cNvPicPr>
          <p:nvPr/>
        </p:nvPicPr>
        <p:blipFill>
          <a:blip r:embed="rId2"/>
          <a:stretch>
            <a:fillRect/>
          </a:stretch>
        </p:blipFill>
        <p:spPr>
          <a:xfrm>
            <a:off x="1088740" y="2875525"/>
            <a:ext cx="4968552" cy="6616772"/>
          </a:xfrm>
          <a:prstGeom prst="rect">
            <a:avLst/>
          </a:prstGeom>
        </p:spPr>
      </p:pic>
      <p:sp>
        <p:nvSpPr>
          <p:cNvPr id="3" name="テキスト ボックス 2"/>
          <p:cNvSpPr txBox="1"/>
          <p:nvPr/>
        </p:nvSpPr>
        <p:spPr>
          <a:xfrm>
            <a:off x="3573016" y="6969223"/>
            <a:ext cx="2448272" cy="396000"/>
          </a:xfrm>
          <a:prstGeom prst="rect">
            <a:avLst/>
          </a:prstGeom>
          <a:solidFill>
            <a:schemeClr val="bg1"/>
          </a:solidFill>
          <a:ln>
            <a:solidFill>
              <a:schemeClr val="tx1"/>
            </a:solidFill>
          </a:ln>
        </p:spPr>
        <p:txBody>
          <a:bodyPr wrap="square" rtlCol="0">
            <a:spAutoFit/>
          </a:bodyPr>
          <a:lstStyle/>
          <a:p>
            <a:r>
              <a:rPr kumimoji="1" lang="ja-JP" altLang="en-US" sz="800" dirty="0" smtClean="0">
                <a:latin typeface="ＭＳ 明朝" panose="02020609040205080304" pitchFamily="17" charset="-128"/>
                <a:ea typeface="ＭＳ 明朝" panose="02020609040205080304" pitchFamily="17" charset="-128"/>
              </a:rPr>
              <a:t>・地域計画</a:t>
            </a:r>
            <a:r>
              <a:rPr lang="ja-JP" altLang="en-US" sz="800" dirty="0">
                <a:latin typeface="ＭＳ 明朝" panose="02020609040205080304" pitchFamily="17" charset="-128"/>
                <a:ea typeface="ＭＳ 明朝" panose="02020609040205080304" pitchFamily="17" charset="-128"/>
              </a:rPr>
              <a:t>（</a:t>
            </a:r>
            <a:r>
              <a:rPr kumimoji="1" lang="ja-JP" altLang="en-US" sz="800" dirty="0" smtClean="0">
                <a:latin typeface="ＭＳ 明朝" panose="02020609040205080304" pitchFamily="17" charset="-128"/>
                <a:ea typeface="ＭＳ 明朝" panose="02020609040205080304" pitchFamily="17" charset="-128"/>
              </a:rPr>
              <a:t>人・農地プラン）等を基に，担い　　　手農家，農地集積の現状及び目標を記載する。</a:t>
            </a:r>
            <a:endParaRPr kumimoji="1" lang="en-US" altLang="ja-JP" sz="800" dirty="0" smtClean="0">
              <a:latin typeface="ＭＳ 明朝" panose="02020609040205080304" pitchFamily="17" charset="-128"/>
              <a:ea typeface="ＭＳ 明朝" panose="02020609040205080304" pitchFamily="17" charset="-128"/>
            </a:endParaRPr>
          </a:p>
          <a:p>
            <a:endParaRPr kumimoji="1" lang="ja-JP" altLang="en-US" sz="800" dirty="0">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0953985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73</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12125" y="533213"/>
            <a:ext cx="6357235" cy="5724644"/>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smtClean="0">
                <a:latin typeface="HG丸ｺﾞｼｯｸM-PRO" panose="020F0600000000000000" pitchFamily="50" charset="-128"/>
                <a:ea typeface="HG丸ｺﾞｼｯｸM-PRO" panose="020F0600000000000000" pitchFamily="50" charset="-128"/>
              </a:rPr>
              <a:t>・</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地域計画（</a:t>
            </a:r>
            <a:r>
              <a:rPr lang="ja-JP" altLang="ja-JP" dirty="0" smtClean="0">
                <a:latin typeface="HG丸ｺﾞｼｯｸM-PRO" panose="020F0600000000000000" pitchFamily="50" charset="-128"/>
                <a:ea typeface="HG丸ｺﾞｼｯｸM-PRO" panose="020F0600000000000000" pitchFamily="50" charset="-128"/>
              </a:rPr>
              <a:t>人</a:t>
            </a:r>
            <a:r>
              <a:rPr lang="ja-JP" altLang="ja-JP" dirty="0">
                <a:latin typeface="HG丸ｺﾞｼｯｸM-PRO" panose="020F0600000000000000" pitchFamily="50" charset="-128"/>
                <a:ea typeface="HG丸ｺﾞｼｯｸM-PRO" panose="020F0600000000000000" pitchFamily="50" charset="-128"/>
              </a:rPr>
              <a:t>・農地</a:t>
            </a:r>
            <a:r>
              <a:rPr lang="ja-JP" altLang="ja-JP" dirty="0" smtClean="0">
                <a:latin typeface="HG丸ｺﾞｼｯｸM-PRO" panose="020F0600000000000000" pitchFamily="50" charset="-128"/>
                <a:ea typeface="HG丸ｺﾞｼｯｸM-PRO" panose="020F0600000000000000" pitchFamily="50" charset="-128"/>
              </a:rPr>
              <a:t>プラン</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a:t>
            </a:r>
            <a:r>
              <a:rPr lang="ja-JP" altLang="ja-JP" dirty="0" smtClean="0">
                <a:latin typeface="HG丸ｺﾞｼｯｸM-PRO" panose="020F0600000000000000" pitchFamily="50" charset="-128"/>
                <a:ea typeface="HG丸ｺﾞｼｯｸM-PRO" panose="020F0600000000000000" pitchFamily="50" charset="-128"/>
              </a:rPr>
              <a:t>や</a:t>
            </a:r>
            <a:r>
              <a:rPr lang="ja-JP" altLang="ja-JP" dirty="0">
                <a:latin typeface="HG丸ｺﾞｼｯｸM-PRO" panose="020F0600000000000000" pitchFamily="50" charset="-128"/>
                <a:ea typeface="HG丸ｺﾞｼｯｸM-PRO" panose="020F0600000000000000" pitchFamily="50" charset="-128"/>
              </a:rPr>
              <a:t>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690100"/>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74</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374586" y="654524"/>
            <a:ext cx="6012000" cy="807140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（２）様式の変更なし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575989" y="1180066"/>
            <a:ext cx="5609194" cy="1015663"/>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これまでは、毎年度様式を変更してきておりましたが、令和５年度は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highlight>
                  <a:srgbClr val="FFFF00"/>
                </a:highlight>
                <a:latin typeface="HG丸ｺﾞｼｯｸM-PRO" panose="020F0600000000000000" pitchFamily="50" charset="-128"/>
                <a:ea typeface="HG丸ｺﾞｼｯｸM-PRO" panose="020F0600000000000000" pitchFamily="50" charset="-128"/>
              </a:rPr>
              <a:t>の変更がありません</a:t>
            </a:r>
            <a:r>
              <a:rPr kumimoji="1" lang="ja-JP" altLang="en-US" sz="1200" dirty="0">
                <a:latin typeface="HG丸ｺﾞｼｯｸM-PRO" panose="020F0600000000000000" pitchFamily="50" charset="-128"/>
                <a:ea typeface="HG丸ｺﾞｼｯｸM-PRO" panose="020F0600000000000000" pitchFamily="50" charset="-128"/>
              </a:rPr>
              <a:t>。</a:t>
            </a:r>
            <a:endParaRPr kumimoji="1" lang="en-US" altLang="ja-JP" sz="1200" dirty="0">
              <a:latin typeface="HG丸ｺﾞｼｯｸM-PRO" panose="020F0600000000000000" pitchFamily="50" charset="-128"/>
              <a:ea typeface="HG丸ｺﾞｼｯｸM-PRO" panose="020F0600000000000000" pitchFamily="50" charset="-128"/>
            </a:endParaRPr>
          </a:p>
          <a:p>
            <a:endParaRPr kumimoji="1" lang="en-US" altLang="ja-JP" sz="1200" dirty="0">
              <a:latin typeface="HG丸ｺﾞｼｯｸM-PRO" panose="020F0600000000000000" pitchFamily="50" charset="-128"/>
              <a:ea typeface="HG丸ｺﾞｼｯｸM-PRO" panose="020F0600000000000000" pitchFamily="50" charset="-128"/>
            </a:endParaRPr>
          </a:p>
          <a:p>
            <a:r>
              <a:rPr kumimoji="1" lang="en-US" altLang="ja-JP" dirty="0">
                <a:latin typeface="HG丸ｺﾞｼｯｸM-PRO" panose="020F0600000000000000" pitchFamily="50" charset="-128"/>
                <a:ea typeface="HG丸ｺﾞｼｯｸM-PRO" panose="020F0600000000000000" pitchFamily="50" charset="-128"/>
              </a:rPr>
              <a:t>※</a:t>
            </a:r>
            <a:r>
              <a:rPr kumimoji="1" lang="ja-JP" altLang="en-US" dirty="0">
                <a:latin typeface="HG丸ｺﾞｼｯｸM-PRO" panose="020F0600000000000000" pitchFamily="50" charset="-128"/>
                <a:ea typeface="HG丸ｺﾞｼｯｸM-PRO" panose="020F0600000000000000" pitchFamily="50" charset="-128"/>
              </a:rPr>
              <a:t>ただし、活動期間原則５年に</a:t>
            </a:r>
            <a:r>
              <a:rPr kumimoji="1" lang="en-US" altLang="ja-JP" dirty="0">
                <a:latin typeface="HG丸ｺﾞｼｯｸM-PRO" panose="020F0600000000000000" pitchFamily="50" charset="-128"/>
                <a:ea typeface="HG丸ｺﾞｼｯｸM-PRO" panose="020F0600000000000000" pitchFamily="50" charset="-128"/>
              </a:rPr>
              <a:t>1</a:t>
            </a:r>
            <a:r>
              <a:rPr kumimoji="1" lang="ja-JP" altLang="en-US" dirty="0">
                <a:latin typeface="HG丸ｺﾞｼｯｸM-PRO" panose="020F0600000000000000" pitchFamily="50" charset="-128"/>
                <a:ea typeface="HG丸ｺﾞｼｯｸM-PRO" panose="020F0600000000000000" pitchFamily="50" charset="-128"/>
              </a:rPr>
              <a:t>度の提出となっている</a:t>
            </a:r>
            <a:r>
              <a:rPr lang="ja-JP" altLang="en-US" dirty="0">
                <a:latin typeface="HG丸ｺﾞｼｯｸM-PRO" panose="020F0600000000000000" pitchFamily="50" charset="-128"/>
                <a:ea typeface="HG丸ｺﾞｼｯｸM-PRO" panose="020F0600000000000000" pitchFamily="50" charset="-128"/>
              </a:rPr>
              <a:t>様式第１－</a:t>
            </a:r>
            <a:r>
              <a:rPr lang="en-US" altLang="ja-JP" dirty="0">
                <a:latin typeface="HG丸ｺﾞｼｯｸM-PRO" panose="020F0600000000000000" pitchFamily="50" charset="-128"/>
                <a:ea typeface="HG丸ｺﾞｼｯｸM-PRO" panose="020F0600000000000000" pitchFamily="50" charset="-128"/>
              </a:rPr>
              <a:t>1</a:t>
            </a:r>
            <a:r>
              <a:rPr lang="ja-JP" altLang="en-US" dirty="0">
                <a:latin typeface="HG丸ｺﾞｼｯｸM-PRO" panose="020F0600000000000000" pitchFamily="50" charset="-128"/>
                <a:ea typeface="HG丸ｺﾞｼｯｸM-PRO" panose="020F0600000000000000" pitchFamily="50" charset="-128"/>
              </a:rPr>
              <a:t>号　事業計画の認定申請書は変更あり。</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575989" y="2839507"/>
            <a:ext cx="5609194" cy="1384995"/>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a:t>
            </a:r>
            <a:r>
              <a:rPr kumimoji="1" lang="ja-JP" altLang="en-US" sz="1200" dirty="0">
                <a:latin typeface="HG丸ｺﾞｼｯｸM-PRO" panose="020F0600000000000000" pitchFamily="50" charset="-128"/>
                <a:ea typeface="HG丸ｺﾞｼｯｸM-PRO" panose="020F0600000000000000" pitchFamily="50" charset="-128"/>
              </a:rPr>
              <a:t>スマホやタブレット、パソコンなどから交付金申請が行えるよう、</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共通申請サービス（</a:t>
            </a:r>
            <a:r>
              <a:rPr kumimoji="1" lang="en-US" altLang="ja-JP" sz="1200" b="1" dirty="0" err="1">
                <a:highlight>
                  <a:srgbClr val="FFFF00"/>
                </a:highlight>
                <a:latin typeface="HG丸ｺﾞｼｯｸM-PRO" panose="020F0600000000000000" pitchFamily="50" charset="-128"/>
                <a:ea typeface="HG丸ｺﾞｼｯｸM-PRO" panose="020F0600000000000000" pitchFamily="50" charset="-128"/>
              </a:rPr>
              <a:t>eMAFF</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）による行政手続きのオンライン化へ対応</a:t>
            </a:r>
            <a:r>
              <a:rPr kumimoji="1" lang="ja-JP" altLang="en-US" sz="1200" dirty="0">
                <a:latin typeface="HG丸ｺﾞｼｯｸM-PRO" panose="020F0600000000000000" pitchFamily="50" charset="-128"/>
                <a:ea typeface="HG丸ｺﾞｼｯｸM-PRO" panose="020F0600000000000000" pitchFamily="50" charset="-128"/>
              </a:rPr>
              <a:t>します。</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共通申請サービス</a:t>
            </a:r>
            <a:r>
              <a:rPr kumimoji="1" lang="en-US" altLang="ja-JP" sz="1200" dirty="0">
                <a:latin typeface="HG丸ｺﾞｼｯｸM-PRO" panose="020F0600000000000000" pitchFamily="50" charset="-128"/>
                <a:ea typeface="HG丸ｺﾞｼｯｸM-PRO" panose="020F0600000000000000" pitchFamily="50" charset="-128"/>
              </a:rPr>
              <a:t>(</a:t>
            </a:r>
            <a:r>
              <a:rPr kumimoji="1" lang="en-US" altLang="ja-JP" sz="1200" dirty="0" err="1">
                <a:latin typeface="HG丸ｺﾞｼｯｸM-PRO" panose="020F0600000000000000" pitchFamily="50" charset="-128"/>
                <a:ea typeface="HG丸ｺﾞｼｯｸM-PRO" panose="020F0600000000000000" pitchFamily="50" charset="-128"/>
              </a:rPr>
              <a:t>eMAFF</a:t>
            </a:r>
            <a:r>
              <a:rPr kumimoji="1" lang="ja-JP" altLang="en-US" sz="1200" dirty="0">
                <a:latin typeface="HG丸ｺﾞｼｯｸM-PRO" panose="020F0600000000000000" pitchFamily="50" charset="-128"/>
                <a:ea typeface="HG丸ｺﾞｼｯｸM-PRO" panose="020F0600000000000000" pitchFamily="50" charset="-128"/>
              </a:rPr>
              <a:t>）での申請には、市町村が対応可能となっている必要がありますので、各市町村へ問い合わせください。</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今までどおり、紙による申請も可能です。</a:t>
            </a:r>
            <a:endParaRPr kumimoji="1" lang="en-US" altLang="ja-JP" sz="1200" dirty="0">
              <a:latin typeface="HG丸ｺﾞｼｯｸM-PRO" panose="020F0600000000000000" pitchFamily="50" charset="-128"/>
              <a:ea typeface="HG丸ｺﾞｼｯｸM-PRO" panose="020F0600000000000000" pitchFamily="50" charset="-128"/>
            </a:endParaRPr>
          </a:p>
        </p:txBody>
      </p:sp>
      <p:sp>
        <p:nvSpPr>
          <p:cNvPr id="6" name="テキスト ボックス 5">
            <a:extLst>
              <a:ext uri="{FF2B5EF4-FFF2-40B4-BE49-F238E27FC236}">
                <a16:creationId xmlns:a16="http://schemas.microsoft.com/office/drawing/2014/main" id="{28B2A9D6-6B4A-9036-429A-0A44EA1C35AE}"/>
              </a:ext>
            </a:extLst>
          </p:cNvPr>
          <p:cNvSpPr txBox="1"/>
          <p:nvPr/>
        </p:nvSpPr>
        <p:spPr>
          <a:xfrm>
            <a:off x="624403" y="4953000"/>
            <a:ext cx="5609194" cy="3416320"/>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下表の書類は、市町村への提出や市町村での保管は義務ではありません。ただし、</a:t>
            </a:r>
            <a:r>
              <a:rPr kumimoji="1" lang="ja-JP" altLang="en-US" sz="1200" dirty="0">
                <a:latin typeface="HG丸ｺﾞｼｯｸM-PRO" panose="020F0600000000000000" pitchFamily="50" charset="-128"/>
                <a:ea typeface="HG丸ｺﾞｼｯｸM-PRO" panose="020F0600000000000000" pitchFamily="50" charset="-128"/>
              </a:rPr>
              <a:t>実施状況確認等のために必要であるため、活動組織において作成・保管は必要です（活動写真は活動組織の作成・保管も不要）。</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kumimoji="1" lang="en-US" altLang="ja-JP" sz="1200" dirty="0">
              <a:latin typeface="メイリオ" panose="020B0604030504040204" pitchFamily="50" charset="-128"/>
              <a:ea typeface="メイリオ" panose="020B0604030504040204" pitchFamily="50" charset="-128"/>
            </a:endParaRPr>
          </a:p>
          <a:p>
            <a:r>
              <a:rPr kumimoji="1" lang="ja-JP" altLang="en-US" sz="1200" dirty="0">
                <a:latin typeface="メイリオ" panose="020B0604030504040204" pitchFamily="50" charset="-128"/>
                <a:ea typeface="メイリオ" panose="020B0604030504040204" pitchFamily="50" charset="-128"/>
              </a:rPr>
              <a:t>　　　　　　　「○」･･･義務あり、「</a:t>
            </a:r>
            <a:r>
              <a:rPr kumimoji="1" lang="en-US" altLang="ja-JP" sz="1200" dirty="0">
                <a:latin typeface="メイリオ" panose="020B0604030504040204" pitchFamily="50" charset="-128"/>
                <a:ea typeface="メイリオ" panose="020B0604030504040204" pitchFamily="50" charset="-128"/>
              </a:rPr>
              <a:t>×</a:t>
            </a:r>
            <a:r>
              <a:rPr kumimoji="1" lang="ja-JP" altLang="en-US" sz="1200" dirty="0">
                <a:latin typeface="メイリオ" panose="020B0604030504040204" pitchFamily="50" charset="-128"/>
                <a:ea typeface="メイリオ" panose="020B0604030504040204" pitchFamily="50" charset="-128"/>
              </a:rPr>
              <a:t>」･･･義務ではない</a:t>
            </a:r>
            <a:endParaRPr kumimoji="1" lang="en-US" altLang="ja-JP" sz="1200"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endParaRPr lang="en-US" altLang="ja-JP"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r>
              <a:rPr lang="en-US" altLang="ja-JP" dirty="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１　市町村から提出を求められた場合は、提出が必要です。</a:t>
            </a:r>
            <a:endParaRPr lang="en-US" altLang="ja-JP" dirty="0">
              <a:latin typeface="メイリオ" panose="020B0604030504040204" pitchFamily="50" charset="-128"/>
              <a:ea typeface="メイリオ" panose="020B0604030504040204"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また、令和４年度より予算書や決算書、金銭出納簿等、</a:t>
            </a:r>
            <a:r>
              <a:rPr lang="ja-JP" altLang="en-US" sz="1200" dirty="0">
                <a:solidFill>
                  <a:srgbClr val="FF0000"/>
                </a:solidFill>
                <a:latin typeface="HG丸ｺﾞｼｯｸM-PRO" panose="020F0600000000000000" pitchFamily="50" charset="-128"/>
                <a:ea typeface="HG丸ｺﾞｼｯｸM-PRO" panose="020F0600000000000000" pitchFamily="50" charset="-128"/>
              </a:rPr>
              <a:t>県</a:t>
            </a:r>
            <a:r>
              <a:rPr lang="ja-JP" altLang="en-US" sz="1200" dirty="0">
                <a:latin typeface="HG丸ｺﾞｼｯｸM-PRO" panose="020F0600000000000000" pitchFamily="50" charset="-128"/>
                <a:ea typeface="HG丸ｺﾞｼｯｸM-PRO" panose="020F0600000000000000" pitchFamily="50" charset="-128"/>
              </a:rPr>
              <a:t>・市町村または活動組織が保管すべき証拠書類のうち、電磁的記録により保管が可能なものは、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電磁的記録での保管をすることもできます</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
        <p:nvSpPr>
          <p:cNvPr id="2" name="テキスト ボックス 1">
            <a:extLst>
              <a:ext uri="{FF2B5EF4-FFF2-40B4-BE49-F238E27FC236}">
                <a16:creationId xmlns:a16="http://schemas.microsoft.com/office/drawing/2014/main" id="{D774A524-1AB4-CB7A-174A-799E2325FAE2}"/>
              </a:ext>
            </a:extLst>
          </p:cNvPr>
          <p:cNvSpPr txBox="1"/>
          <p:nvPr/>
        </p:nvSpPr>
        <p:spPr>
          <a:xfrm>
            <a:off x="468000" y="2469080"/>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（３）電子申請が利用可能になります</a:t>
            </a:r>
          </a:p>
        </p:txBody>
      </p:sp>
      <p:sp>
        <p:nvSpPr>
          <p:cNvPr id="5" name="テキスト ボックス 4">
            <a:extLst>
              <a:ext uri="{FF2B5EF4-FFF2-40B4-BE49-F238E27FC236}">
                <a16:creationId xmlns:a16="http://schemas.microsoft.com/office/drawing/2014/main" id="{2F00A0E9-451F-68D8-32D8-5EA2EBF1BB74}"/>
              </a:ext>
            </a:extLst>
          </p:cNvPr>
          <p:cNvSpPr txBox="1"/>
          <p:nvPr/>
        </p:nvSpPr>
        <p:spPr>
          <a:xfrm>
            <a:off x="467999" y="4549872"/>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（４）市町村への提出書類の留意点</a:t>
            </a:r>
          </a:p>
        </p:txBody>
      </p:sp>
      <p:graphicFrame>
        <p:nvGraphicFramePr>
          <p:cNvPr id="8" name="表 7">
            <a:extLst>
              <a:ext uri="{FF2B5EF4-FFF2-40B4-BE49-F238E27FC236}">
                <a16:creationId xmlns:a16="http://schemas.microsoft.com/office/drawing/2014/main" id="{58A897B6-5D93-AF60-71AF-197213E8C293}"/>
              </a:ext>
            </a:extLst>
          </p:cNvPr>
          <p:cNvGraphicFramePr>
            <a:graphicFrameLocks noGrp="1"/>
          </p:cNvGraphicFramePr>
          <p:nvPr/>
        </p:nvGraphicFramePr>
        <p:xfrm>
          <a:off x="1183355" y="5709999"/>
          <a:ext cx="4010728" cy="1237333"/>
        </p:xfrm>
        <a:graphic>
          <a:graphicData uri="http://schemas.openxmlformats.org/drawingml/2006/table">
            <a:tbl>
              <a:tblPr firstRow="1" bandRow="1"/>
              <a:tblGrid>
                <a:gridCol w="1612818">
                  <a:extLst>
                    <a:ext uri="{9D8B030D-6E8A-4147-A177-3AD203B41FA5}">
                      <a16:colId xmlns:a16="http://schemas.microsoft.com/office/drawing/2014/main" val="1940157996"/>
                    </a:ext>
                  </a:extLst>
                </a:gridCol>
                <a:gridCol w="1198955">
                  <a:extLst>
                    <a:ext uri="{9D8B030D-6E8A-4147-A177-3AD203B41FA5}">
                      <a16:colId xmlns:a16="http://schemas.microsoft.com/office/drawing/2014/main" val="3972234599"/>
                    </a:ext>
                  </a:extLst>
                </a:gridCol>
                <a:gridCol w="1198955">
                  <a:extLst>
                    <a:ext uri="{9D8B030D-6E8A-4147-A177-3AD203B41FA5}">
                      <a16:colId xmlns:a16="http://schemas.microsoft.com/office/drawing/2014/main" val="3164414183"/>
                    </a:ext>
                  </a:extLst>
                </a:gridCol>
              </a:tblGrid>
              <a:tr h="4182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書類名</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作成・</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組織保管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提出・</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市町村保管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val="1861261779"/>
                  </a:ext>
                </a:extLst>
              </a:tr>
              <a:tr h="19286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zh-TW" altLang="en-US" sz="1000" u="none" strike="noStrike" dirty="0">
                          <a:effectLst/>
                          <a:latin typeface="メイリオ" panose="020B0604030504040204" pitchFamily="50" charset="-128"/>
                          <a:ea typeface="メイリオ" panose="020B0604030504040204" pitchFamily="50" charset="-128"/>
                        </a:rPr>
                        <a:t>財産管理台帳</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141838729"/>
                  </a:ext>
                </a:extLst>
              </a:tr>
              <a:tr h="21602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領収書・通帳の写し</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768578097"/>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総会資料・議事録</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857934696"/>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活動写真</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637544046"/>
                  </a:ext>
                </a:extLst>
              </a:tr>
            </a:tbl>
          </a:graphicData>
        </a:graphic>
      </p:graphicFrame>
    </p:spTree>
    <p:extLst>
      <p:ext uri="{BB962C8B-B14F-4D97-AF65-F5344CB8AC3E}">
        <p14:creationId xmlns:p14="http://schemas.microsoft.com/office/powerpoint/2010/main" val="149730385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75</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a16="http://schemas.microsoft.com/office/drawing/2014/main"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sp>
        <p:nvSpPr>
          <p:cNvPr id="13" name="正方形/長方形 12">
            <a:extLst>
              <a:ext uri="{FF2B5EF4-FFF2-40B4-BE49-F238E27FC236}">
                <a16:creationId xmlns:a16="http://schemas.microsoft.com/office/drawing/2014/main" id="{26A245EE-1AC2-42A8-AE20-8609720320D9}"/>
              </a:ext>
            </a:extLst>
          </p:cNvPr>
          <p:cNvSpPr/>
          <p:nvPr/>
        </p:nvSpPr>
        <p:spPr>
          <a:xfrm>
            <a:off x="336471" y="391995"/>
            <a:ext cx="6289927" cy="9240952"/>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id="{D71F154E-012A-4EBD-979C-BC512E59B85F}"/>
              </a:ext>
            </a:extLst>
          </p:cNvPr>
          <p:cNvSpPr txBox="1">
            <a:spLocks noChangeArrowheads="1"/>
          </p:cNvSpPr>
          <p:nvPr/>
        </p:nvSpPr>
        <p:spPr bwMode="auto">
          <a:xfrm>
            <a:off x="441341" y="7106115"/>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pic>
        <p:nvPicPr>
          <p:cNvPr id="2" name="図 1">
            <a:extLst>
              <a:ext uri="{FF2B5EF4-FFF2-40B4-BE49-F238E27FC236}">
                <a16:creationId xmlns:a16="http://schemas.microsoft.com/office/drawing/2014/main" id="{5B24F467-1A2B-BE40-5E32-92243C87FDD9}"/>
              </a:ext>
            </a:extLst>
          </p:cNvPr>
          <p:cNvPicPr>
            <a:picLocks noChangeAspect="1"/>
          </p:cNvPicPr>
          <p:nvPr/>
        </p:nvPicPr>
        <p:blipFill>
          <a:blip r:embed="rId2"/>
          <a:stretch>
            <a:fillRect/>
          </a:stretch>
        </p:blipFill>
        <p:spPr>
          <a:xfrm>
            <a:off x="531787" y="1472283"/>
            <a:ext cx="5054022" cy="5456393"/>
          </a:xfrm>
          <a:prstGeom prst="rect">
            <a:avLst/>
          </a:prstGeom>
        </p:spPr>
      </p:pic>
    </p:spTree>
    <p:extLst>
      <p:ext uri="{BB962C8B-B14F-4D97-AF65-F5344CB8AC3E}">
        <p14:creationId xmlns:p14="http://schemas.microsoft.com/office/powerpoint/2010/main" val="78273202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76</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332656"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237332" y="464003"/>
            <a:ext cx="6504036" cy="916308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id="{F6D15DD6-850F-4F64-B11A-6EBD00D2C2AD}"/>
              </a:ext>
            </a:extLst>
          </p:cNvPr>
          <p:cNvSpPr txBox="1"/>
          <p:nvPr/>
        </p:nvSpPr>
        <p:spPr>
          <a:xfrm>
            <a:off x="373043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238048" y="897421"/>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36" name="正方形/長方形 35"/>
          <p:cNvSpPr/>
          <p:nvPr/>
        </p:nvSpPr>
        <p:spPr>
          <a:xfrm>
            <a:off x="96838" y="2040802"/>
            <a:ext cx="6638925" cy="766472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77</a:t>
            </a:r>
          </a:p>
        </p:txBody>
      </p:sp>
      <p:pic>
        <p:nvPicPr>
          <p:cNvPr id="12" name="図 11"/>
          <p:cNvPicPr>
            <a:picLocks noChangeAspect="1"/>
          </p:cNvPicPr>
          <p:nvPr/>
        </p:nvPicPr>
        <p:blipFill>
          <a:blip r:embed="rId2"/>
          <a:stretch>
            <a:fillRect/>
          </a:stretch>
        </p:blipFill>
        <p:spPr>
          <a:xfrm rot="16200000">
            <a:off x="-730213" y="3394780"/>
            <a:ext cx="7283081" cy="5060655"/>
          </a:xfrm>
          <a:prstGeom prst="rect">
            <a:avLst/>
          </a:prstGeom>
        </p:spPr>
      </p:pic>
    </p:spTree>
    <p:extLst>
      <p:ext uri="{BB962C8B-B14F-4D97-AF65-F5344CB8AC3E}">
        <p14:creationId xmlns:p14="http://schemas.microsoft.com/office/powerpoint/2010/main" val="129698901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78</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102443"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14139" y="47726"/>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15" name="図 14"/>
          <p:cNvPicPr>
            <a:picLocks noChangeAspect="1"/>
          </p:cNvPicPr>
          <p:nvPr/>
        </p:nvPicPr>
        <p:blipFill>
          <a:blip r:embed="rId5"/>
          <a:stretch>
            <a:fillRect/>
          </a:stretch>
        </p:blipFill>
        <p:spPr>
          <a:xfrm rot="16200000">
            <a:off x="-555914" y="1819085"/>
            <a:ext cx="7969827" cy="6483854"/>
          </a:xfrm>
          <a:prstGeom prst="rect">
            <a:avLst/>
          </a:prstGeom>
        </p:spPr>
      </p:pic>
    </p:spTree>
    <p:extLst>
      <p:ext uri="{BB962C8B-B14F-4D97-AF65-F5344CB8AC3E}">
        <p14:creationId xmlns:p14="http://schemas.microsoft.com/office/powerpoint/2010/main" val="356183884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79</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15" name="図 14"/>
          <p:cNvPicPr>
            <a:picLocks noChangeAspect="1"/>
          </p:cNvPicPr>
          <p:nvPr/>
        </p:nvPicPr>
        <p:blipFill>
          <a:blip r:embed="rId5"/>
          <a:stretch>
            <a:fillRect/>
          </a:stretch>
        </p:blipFill>
        <p:spPr>
          <a:xfrm rot="16200000">
            <a:off x="-901520" y="1823233"/>
            <a:ext cx="8661040" cy="6398372"/>
          </a:xfrm>
          <a:prstGeom prst="rect">
            <a:avLst/>
          </a:prstGeom>
        </p:spPr>
      </p:pic>
    </p:spTree>
    <p:extLst>
      <p:ext uri="{BB962C8B-B14F-4D97-AF65-F5344CB8AC3E}">
        <p14:creationId xmlns:p14="http://schemas.microsoft.com/office/powerpoint/2010/main" val="245527696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80</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7" name="正方形/長方形 6"/>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p:cNvPicPr>
            <a:picLocks noChangeAspect="1"/>
          </p:cNvPicPr>
          <p:nvPr/>
        </p:nvPicPr>
        <p:blipFill>
          <a:blip r:embed="rId5"/>
          <a:stretch>
            <a:fillRect/>
          </a:stretch>
        </p:blipFill>
        <p:spPr>
          <a:xfrm rot="16200000">
            <a:off x="-1643955" y="2382681"/>
            <a:ext cx="9108794" cy="5356662"/>
          </a:xfrm>
          <a:prstGeom prst="rect">
            <a:avLst/>
          </a:prstGeom>
        </p:spPr>
      </p:pic>
    </p:spTree>
    <p:extLst>
      <p:ext uri="{BB962C8B-B14F-4D97-AF65-F5344CB8AC3E}">
        <p14:creationId xmlns:p14="http://schemas.microsoft.com/office/powerpoint/2010/main" val="201031047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81</a:t>
            </a:r>
          </a:p>
        </p:txBody>
      </p:sp>
      <p:sp>
        <p:nvSpPr>
          <p:cNvPr id="17" name="角丸四角形 2">
            <a:extLst>
              <a:ext uri="{FF2B5EF4-FFF2-40B4-BE49-F238E27FC236}">
                <a16:creationId xmlns:a16="http://schemas.microsoft.com/office/drawing/2014/main" id="{26CC2315-10C6-4C26-AE6B-570AB3E30A76}"/>
              </a:ext>
            </a:extLst>
          </p:cNvPr>
          <p:cNvSpPr/>
          <p:nvPr/>
        </p:nvSpPr>
        <p:spPr>
          <a:xfrm>
            <a:off x="224631" y="128464"/>
            <a:ext cx="6408738" cy="690616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16" name="テキスト ボックス 4">
            <a:extLst>
              <a:ext uri="{FF2B5EF4-FFF2-40B4-BE49-F238E27FC236}">
                <a16:creationId xmlns:a16="http://schemas.microsoft.com/office/drawing/2014/main" id="{659F4871-47BB-4CD0-BCA6-FD89C07BD6DF}"/>
              </a:ext>
            </a:extLst>
          </p:cNvPr>
          <p:cNvSpPr txBox="1">
            <a:spLocks noChangeArrowheads="1"/>
          </p:cNvSpPr>
          <p:nvPr/>
        </p:nvSpPr>
        <p:spPr bwMode="auto">
          <a:xfrm>
            <a:off x="393700" y="704528"/>
            <a:ext cx="6070600" cy="2031325"/>
          </a:xfrm>
          <a:prstGeom prst="rect">
            <a:avLst/>
          </a:prstGeom>
          <a:noFill/>
          <a:ln w="9525">
            <a:noFill/>
            <a:miter lim="800000"/>
            <a:headEnd/>
            <a:tailEnd/>
          </a:ln>
        </p:spPr>
        <p:txBody>
          <a:bodyPr>
            <a:spAutoFit/>
          </a:bodyPr>
          <a:lstStyle/>
          <a:p>
            <a:pPr indent="179388"/>
            <a:r>
              <a:rPr lang="ja-JP" altLang="en-US" sz="1800" dirty="0">
                <a:latin typeface="HG丸ｺﾞｼｯｸM-PRO" pitchFamily="50" charset="-128"/>
                <a:ea typeface="HG丸ｺﾞｼｯｸM-PRO" pitchFamily="50" charset="-128"/>
              </a:rPr>
              <a:t>農林水産省</a:t>
            </a:r>
            <a:r>
              <a:rPr lang="en-US" altLang="ja-JP" sz="1800" dirty="0">
                <a:latin typeface="HG丸ｺﾞｼｯｸM-PRO" pitchFamily="50" charset="-128"/>
                <a:ea typeface="HG丸ｺﾞｼｯｸM-PRO" pitchFamily="50" charset="-128"/>
              </a:rPr>
              <a:t>HP</a:t>
            </a:r>
            <a:r>
              <a:rPr lang="ja-JP" altLang="en-US" sz="1800" dirty="0">
                <a:latin typeface="HG丸ｺﾞｼｯｸM-PRO" pitchFamily="50" charset="-128"/>
                <a:ea typeface="HG丸ｺﾞｼｯｸM-PRO" pitchFamily="50" charset="-128"/>
              </a:rPr>
              <a:t>では、広域活動組織の設立までの流れをまとめた「活動組織の広域化推進の手引き」や直営施工のメリットをまとめた「直営施工のすすめ」を掲載していますので、ご活用ください。</a:t>
            </a:r>
            <a:endParaRPr lang="en-US" altLang="ja-JP" sz="1800" dirty="0">
              <a:latin typeface="HG丸ｺﾞｼｯｸM-PRO" pitchFamily="50" charset="-128"/>
              <a:ea typeface="HG丸ｺﾞｼｯｸM-PRO" pitchFamily="50" charset="-128"/>
            </a:endParaRPr>
          </a:p>
          <a:p>
            <a:pPr indent="179388"/>
            <a:endParaRPr lang="en-US" altLang="ja-JP" sz="1800" dirty="0">
              <a:latin typeface="HG丸ｺﾞｼｯｸM-PRO" pitchFamily="50" charset="-128"/>
              <a:ea typeface="HG丸ｺﾞｼｯｸM-PRO" pitchFamily="50" charset="-128"/>
            </a:endParaRPr>
          </a:p>
          <a:p>
            <a:pPr indent="179388"/>
            <a:r>
              <a:rPr lang="en-US" altLang="ja-JP" sz="1800" dirty="0">
                <a:latin typeface="HG丸ｺﾞｼｯｸM-PRO" pitchFamily="50" charset="-128"/>
                <a:ea typeface="HG丸ｺﾞｼｯｸM-PRO" pitchFamily="50" charset="-128"/>
              </a:rPr>
              <a:t>https://www.maff.go.jp/j/nousin/kanri/tamen_siharai.html</a:t>
            </a:r>
          </a:p>
        </p:txBody>
      </p:sp>
      <p:pic>
        <p:nvPicPr>
          <p:cNvPr id="13" name="図 12">
            <a:extLst>
              <a:ext uri="{FF2B5EF4-FFF2-40B4-BE49-F238E27FC236}">
                <a16:creationId xmlns:a16="http://schemas.microsoft.com/office/drawing/2014/main" id="{600814D6-0A56-433A-953E-00A0E6C2FC7D}"/>
              </a:ext>
            </a:extLst>
          </p:cNvPr>
          <p:cNvPicPr>
            <a:picLocks noChangeAspect="1"/>
          </p:cNvPicPr>
          <p:nvPr/>
        </p:nvPicPr>
        <p:blipFill>
          <a:blip r:embed="rId2"/>
          <a:stretch>
            <a:fillRect/>
          </a:stretch>
        </p:blipFill>
        <p:spPr>
          <a:xfrm>
            <a:off x="982208" y="2988463"/>
            <a:ext cx="2228065" cy="3062545"/>
          </a:xfrm>
          <a:prstGeom prst="rect">
            <a:avLst/>
          </a:prstGeom>
          <a:ln>
            <a:solidFill>
              <a:schemeClr val="tx1"/>
            </a:solidFill>
          </a:ln>
        </p:spPr>
      </p:pic>
      <p:pic>
        <p:nvPicPr>
          <p:cNvPr id="18" name="図 17">
            <a:extLst>
              <a:ext uri="{FF2B5EF4-FFF2-40B4-BE49-F238E27FC236}">
                <a16:creationId xmlns:a16="http://schemas.microsoft.com/office/drawing/2014/main" id="{8A351D45-CD60-4783-A41F-B35E8C430FDA}"/>
              </a:ext>
            </a:extLst>
          </p:cNvPr>
          <p:cNvPicPr>
            <a:picLocks noChangeAspect="1"/>
          </p:cNvPicPr>
          <p:nvPr/>
        </p:nvPicPr>
        <p:blipFill>
          <a:blip r:embed="rId3"/>
          <a:stretch>
            <a:fillRect/>
          </a:stretch>
        </p:blipFill>
        <p:spPr>
          <a:xfrm>
            <a:off x="8366497" y="5882384"/>
            <a:ext cx="1152244" cy="1152244"/>
          </a:xfrm>
          <a:prstGeom prst="rect">
            <a:avLst/>
          </a:prstGeom>
        </p:spPr>
      </p:pic>
      <p:pic>
        <p:nvPicPr>
          <p:cNvPr id="19" name="図 18">
            <a:extLst>
              <a:ext uri="{FF2B5EF4-FFF2-40B4-BE49-F238E27FC236}">
                <a16:creationId xmlns:a16="http://schemas.microsoft.com/office/drawing/2014/main" id="{06643F50-3482-4AB1-9A54-95221813AB28}"/>
              </a:ext>
            </a:extLst>
          </p:cNvPr>
          <p:cNvPicPr>
            <a:picLocks noChangeAspect="1"/>
          </p:cNvPicPr>
          <p:nvPr/>
        </p:nvPicPr>
        <p:blipFill>
          <a:blip r:embed="rId4"/>
          <a:stretch>
            <a:fillRect/>
          </a:stretch>
        </p:blipFill>
        <p:spPr>
          <a:xfrm>
            <a:off x="9287934" y="7721924"/>
            <a:ext cx="1414395" cy="1152244"/>
          </a:xfrm>
          <a:prstGeom prst="rect">
            <a:avLst/>
          </a:prstGeom>
        </p:spPr>
      </p:pic>
      <p:grpSp>
        <p:nvGrpSpPr>
          <p:cNvPr id="24" name="グループ化 23">
            <a:extLst>
              <a:ext uri="{FF2B5EF4-FFF2-40B4-BE49-F238E27FC236}">
                <a16:creationId xmlns:a16="http://schemas.microsoft.com/office/drawing/2014/main" id="{9D032706-F46E-4EE9-8DE5-97A9A74F7015}"/>
              </a:ext>
            </a:extLst>
          </p:cNvPr>
          <p:cNvGrpSpPr/>
          <p:nvPr/>
        </p:nvGrpSpPr>
        <p:grpSpPr>
          <a:xfrm>
            <a:off x="9858001" y="5518162"/>
            <a:ext cx="1116000" cy="1152000"/>
            <a:chOff x="4725000" y="5840481"/>
            <a:chExt cx="1116000" cy="1152000"/>
          </a:xfrm>
        </p:grpSpPr>
        <p:pic>
          <p:nvPicPr>
            <p:cNvPr id="26" name="Picture 2" descr="http://2.bp.blogspot.com/-XyM9S8arh9Y/V2FU-0FP9GI/AAAAAAAA7cM/vAmIsYJ6-tw3JTpaMC2zRbVzQ9JzuURKQCLcB/s800/tv_business_kikakusyo.png">
              <a:extLst>
                <a:ext uri="{FF2B5EF4-FFF2-40B4-BE49-F238E27FC236}">
                  <a16:creationId xmlns:a16="http://schemas.microsoft.com/office/drawing/2014/main" id="{FDDF9157-5D1D-4143-BC5F-F67EE4302C6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25000" y="5840481"/>
              <a:ext cx="1116000" cy="1152000"/>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a:extLst>
                <a:ext uri="{FF2B5EF4-FFF2-40B4-BE49-F238E27FC236}">
                  <a16:creationId xmlns:a16="http://schemas.microsoft.com/office/drawing/2014/main" id="{77182AF3-85F9-48F3-83F1-A26A9590D52B}"/>
                </a:ext>
              </a:extLst>
            </p:cNvPr>
            <p:cNvSpPr txBox="1"/>
            <p:nvPr/>
          </p:nvSpPr>
          <p:spPr>
            <a:xfrm rot="20159352">
              <a:off x="4894482" y="6074409"/>
              <a:ext cx="625548" cy="375328"/>
            </a:xfrm>
            <a:prstGeom prst="rect">
              <a:avLst/>
            </a:prstGeom>
            <a:solidFill>
              <a:schemeClr val="bg1"/>
            </a:solidFill>
            <a:ln w="63500" cmpd="tri">
              <a:noFill/>
            </a:ln>
            <a:effectLst/>
          </p:spPr>
          <p:txBody>
            <a:bodyPr wrap="square" lIns="0" tIns="0" rIns="0" bIns="0" rtlCol="0">
              <a:noAutofit/>
            </a:bodyPr>
            <a:lstStyle/>
            <a:p>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（資料）</a:t>
              </a:r>
              <a:endPar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広域活動組織設立</a:t>
              </a:r>
              <a:r>
                <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案</a:t>
              </a:r>
              <a:r>
                <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pic>
        <p:nvPicPr>
          <p:cNvPr id="3" name="図 2">
            <a:extLst>
              <a:ext uri="{FF2B5EF4-FFF2-40B4-BE49-F238E27FC236}">
                <a16:creationId xmlns:a16="http://schemas.microsoft.com/office/drawing/2014/main" id="{99056659-BB5E-4E2F-82E1-C51CBA7ADBDA}"/>
              </a:ext>
            </a:extLst>
          </p:cNvPr>
          <p:cNvPicPr>
            <a:picLocks noChangeAspect="1"/>
          </p:cNvPicPr>
          <p:nvPr/>
        </p:nvPicPr>
        <p:blipFill>
          <a:blip r:embed="rId6"/>
          <a:stretch>
            <a:fillRect/>
          </a:stretch>
        </p:blipFill>
        <p:spPr>
          <a:xfrm>
            <a:off x="3925303" y="3008703"/>
            <a:ext cx="2113969" cy="3062545"/>
          </a:xfrm>
          <a:prstGeom prst="rect">
            <a:avLst/>
          </a:prstGeom>
          <a:ln>
            <a:solidFill>
              <a:schemeClr val="tx1"/>
            </a:solidFill>
          </a:ln>
        </p:spPr>
      </p:pic>
      <p:pic>
        <p:nvPicPr>
          <p:cNvPr id="4" name="図 3">
            <a:extLst>
              <a:ext uri="{FF2B5EF4-FFF2-40B4-BE49-F238E27FC236}">
                <a16:creationId xmlns:a16="http://schemas.microsoft.com/office/drawing/2014/main" id="{4859FAE6-847B-432B-85F5-09B9F871A087}"/>
              </a:ext>
            </a:extLst>
          </p:cNvPr>
          <p:cNvPicPr>
            <a:picLocks noChangeAspect="1"/>
          </p:cNvPicPr>
          <p:nvPr/>
        </p:nvPicPr>
        <p:blipFill>
          <a:blip r:embed="rId7"/>
          <a:stretch>
            <a:fillRect/>
          </a:stretch>
        </p:blipFill>
        <p:spPr>
          <a:xfrm>
            <a:off x="8012898" y="7469471"/>
            <a:ext cx="707197" cy="1188823"/>
          </a:xfrm>
          <a:prstGeom prst="rect">
            <a:avLst/>
          </a:prstGeom>
        </p:spPr>
      </p:pic>
    </p:spTree>
    <p:extLst>
      <p:ext uri="{BB962C8B-B14F-4D97-AF65-F5344CB8AC3E}">
        <p14:creationId xmlns:p14="http://schemas.microsoft.com/office/powerpoint/2010/main" val="122257381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690100"/>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cs typeface="Times New Roman" pitchFamily="18" charset="0"/>
              </a:rPr>
              <a:t>82</a:t>
            </a:r>
          </a:p>
        </p:txBody>
      </p:sp>
      <p:sp>
        <p:nvSpPr>
          <p:cNvPr id="23" name="角丸四角形 22"/>
          <p:cNvSpPr/>
          <p:nvPr/>
        </p:nvSpPr>
        <p:spPr>
          <a:xfrm>
            <a:off x="405000" y="815992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令和５年</a:t>
            </a:r>
            <a:r>
              <a:rPr lang="ja-JP" altLang="en-US" dirty="0">
                <a:solidFill>
                  <a:srgbClr val="FF0000"/>
                </a:solidFill>
                <a:latin typeface="Arial" charset="0"/>
              </a:rPr>
              <a:t>４</a:t>
            </a:r>
            <a:r>
              <a:rPr lang="ja-JP" altLang="en-US" dirty="0">
                <a:solidFill>
                  <a:srgbClr val="103540"/>
                </a:solidFill>
                <a:latin typeface="Arial" charset="0"/>
              </a:rPr>
              <a:t>月</a:t>
            </a:r>
          </a:p>
        </p:txBody>
      </p:sp>
      <p:sp>
        <p:nvSpPr>
          <p:cNvPr id="13" name="テキスト ボックス 12"/>
          <p:cNvSpPr txBox="1"/>
          <p:nvPr/>
        </p:nvSpPr>
        <p:spPr>
          <a:xfrm>
            <a:off x="396528" y="565682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14" name="グループ化 13"/>
          <p:cNvGrpSpPr/>
          <p:nvPr/>
        </p:nvGrpSpPr>
        <p:grpSpPr>
          <a:xfrm>
            <a:off x="5013176" y="5427346"/>
            <a:ext cx="1759122" cy="1052675"/>
            <a:chOff x="5126262" y="5146301"/>
            <a:chExt cx="1759122" cy="1052675"/>
          </a:xfrm>
        </p:grpSpPr>
        <p:pic>
          <p:nvPicPr>
            <p:cNvPr id="15" name="図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16" name="図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7" name="テキスト ボックス 16"/>
          <p:cNvSpPr txBox="1"/>
          <p:nvPr/>
        </p:nvSpPr>
        <p:spPr>
          <a:xfrm>
            <a:off x="1415629" y="7135306"/>
            <a:ext cx="4488408" cy="369332"/>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solidFill>
                  <a:srgbClr val="FF0000"/>
                </a:solidFill>
                <a:latin typeface="HG丸ｺﾞｼｯｸM-PRO" pitchFamily="50" charset="-128"/>
                <a:ea typeface="HG丸ｺﾞｼｯｸM-PRO" pitchFamily="50" charset="-128"/>
              </a:rPr>
              <a:t>鹿児島県○○市町村○○課　（電話）○○</a:t>
            </a:r>
            <a:r>
              <a:rPr lang="en-US" altLang="ja-JP" dirty="0">
                <a:solidFill>
                  <a:srgbClr val="FF0000"/>
                </a:solidFill>
                <a:latin typeface="HG丸ｺﾞｼｯｸM-PRO" pitchFamily="50" charset="-128"/>
                <a:ea typeface="HG丸ｺﾞｼｯｸM-PRO" pitchFamily="50" charset="-128"/>
              </a:rPr>
              <a:t>-</a:t>
            </a:r>
            <a:r>
              <a:rPr lang="ja-JP" altLang="en-US" dirty="0">
                <a:solidFill>
                  <a:srgbClr val="FF0000"/>
                </a:solidFill>
                <a:latin typeface="HG丸ｺﾞｼｯｸM-PRO" pitchFamily="50" charset="-128"/>
                <a:ea typeface="HG丸ｺﾞｼｯｸM-PRO" pitchFamily="50" charset="-128"/>
              </a:rPr>
              <a:t>○○〇〇</a:t>
            </a:r>
            <a:r>
              <a:rPr lang="en-US" altLang="ja-JP" dirty="0">
                <a:solidFill>
                  <a:srgbClr val="FF0000"/>
                </a:solidFill>
                <a:latin typeface="HG丸ｺﾞｼｯｸM-PRO" pitchFamily="50" charset="-128"/>
                <a:ea typeface="HG丸ｺﾞｼｯｸM-PRO" pitchFamily="50" charset="-128"/>
              </a:rPr>
              <a:t>-</a:t>
            </a:r>
            <a:r>
              <a:rPr lang="ja-JP" altLang="en-US" dirty="0">
                <a:solidFill>
                  <a:srgbClr val="FF0000"/>
                </a:solidFill>
                <a:latin typeface="HG丸ｺﾞｼｯｸM-PRO" pitchFamily="50" charset="-128"/>
                <a:ea typeface="HG丸ｺﾞｼｯｸM-PRO" pitchFamily="50" charset="-128"/>
              </a:rPr>
              <a:t>○○○○</a:t>
            </a:r>
            <a:endParaRPr lang="en-US" altLang="ja-JP" dirty="0">
              <a:solidFill>
                <a:srgbClr val="FF0000"/>
              </a:solidFill>
              <a:latin typeface="HG丸ｺﾞｼｯｸM-PRO" pitchFamily="50" charset="-128"/>
              <a:ea typeface="HG丸ｺﾞｼｯｸM-PRO" pitchFamily="50" charset="-128"/>
            </a:endParaRPr>
          </a:p>
        </p:txBody>
      </p:sp>
      <p:sp>
        <p:nvSpPr>
          <p:cNvPr id="18" name="四角形吹き出し 17"/>
          <p:cNvSpPr/>
          <p:nvPr/>
        </p:nvSpPr>
        <p:spPr>
          <a:xfrm>
            <a:off x="1573863" y="6609729"/>
            <a:ext cx="2863249" cy="395869"/>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各市町村のお問い合わせ先に修正して下さい。</a:t>
            </a:r>
            <a:endParaRPr lang="en-US" altLang="ja-JP" sz="1050" dirty="0">
              <a:solidFill>
                <a:srgbClr val="FF0000"/>
              </a:solidFill>
            </a:endParaRPr>
          </a:p>
        </p:txBody>
      </p:sp>
    </p:spTree>
    <p:extLst>
      <p:ext uri="{BB962C8B-B14F-4D97-AF65-F5344CB8AC3E}">
        <p14:creationId xmlns:p14="http://schemas.microsoft.com/office/powerpoint/2010/main" val="13355791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角丸四角形 151"/>
          <p:cNvSpPr/>
          <p:nvPr/>
        </p:nvSpPr>
        <p:spPr>
          <a:xfrm>
            <a:off x="3351783" y="1566636"/>
            <a:ext cx="2340000" cy="1322302"/>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39" name="角丸四角形 138"/>
          <p:cNvSpPr/>
          <p:nvPr/>
        </p:nvSpPr>
        <p:spPr>
          <a:xfrm>
            <a:off x="163513" y="5054320"/>
            <a:ext cx="2952000" cy="75600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163513" y="1676620"/>
            <a:ext cx="2952000" cy="91592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1511" name="テキスト ボックス 25"/>
          <p:cNvSpPr txBox="1">
            <a:spLocks noChangeArrowheads="1"/>
          </p:cNvSpPr>
          <p:nvPr/>
        </p:nvSpPr>
        <p:spPr bwMode="auto">
          <a:xfrm>
            <a:off x="73026" y="1223904"/>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広域活動組織</a:t>
            </a:r>
          </a:p>
        </p:txBody>
      </p:sp>
      <p:sp>
        <p:nvSpPr>
          <p:cNvPr id="11" name="Rectangle 18"/>
          <p:cNvSpPr>
            <a:spLocks noChangeArrowheads="1"/>
          </p:cNvSpPr>
          <p:nvPr/>
        </p:nvSpPr>
        <p:spPr bwMode="auto">
          <a:xfrm>
            <a:off x="5808975" y="3375861"/>
            <a:ext cx="936000" cy="1821738"/>
          </a:xfrm>
          <a:prstGeom prst="rect">
            <a:avLst/>
          </a:prstGeom>
          <a:noFill/>
          <a:ln w="19050">
            <a:solidFill>
              <a:schemeClr val="accent6">
                <a:lumMod val="75000"/>
              </a:schemeClr>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08975" y="2909412"/>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62975" y="3735292"/>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85" name="テキスト ボックス 25"/>
          <p:cNvSpPr txBox="1">
            <a:spLocks noChangeArrowheads="1"/>
          </p:cNvSpPr>
          <p:nvPr/>
        </p:nvSpPr>
        <p:spPr bwMode="auto">
          <a:xfrm>
            <a:off x="73026" y="6306785"/>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広域活動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08975" y="6194064"/>
            <a:ext cx="936000" cy="1771536"/>
          </a:xfrm>
          <a:prstGeom prst="rect">
            <a:avLst/>
          </a:prstGeom>
          <a:solidFill>
            <a:schemeClr val="bg1">
              <a:alpha val="16000"/>
            </a:schemeClr>
          </a:solidFill>
          <a:ln w="19050">
            <a:solidFill>
              <a:schemeClr val="accent6">
                <a:lumMod val="75000"/>
              </a:schemeClr>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08975" y="5732399"/>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59393" y="3925143"/>
            <a:ext cx="835165" cy="215444"/>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62975" y="6722506"/>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65805" y="6930608"/>
            <a:ext cx="822341" cy="184666"/>
          </a:xfrm>
          <a:prstGeom prst="rect">
            <a:avLst/>
          </a:prstGeom>
          <a:noFill/>
        </p:spPr>
        <p:txBody>
          <a:bodyPr wrap="none" lIns="0" tIns="0" rIns="0" bIns="0" rtlCol="0">
            <a:spAutoFit/>
          </a:bodyPr>
          <a:lstStyle/>
          <a:p>
            <a:pPr lvl="0"/>
            <a:r>
              <a:rPr kumimoji="1" lang="ja-JP" altLang="en-US" dirty="0"/>
              <a:t>○月○日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17290" y="2533303"/>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260864" y="1561209"/>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①広域協定書等の作成</a:t>
            </a:r>
          </a:p>
        </p:txBody>
      </p:sp>
      <p:sp>
        <p:nvSpPr>
          <p:cNvPr id="106" name="角丸四角形 105"/>
          <p:cNvSpPr/>
          <p:nvPr/>
        </p:nvSpPr>
        <p:spPr>
          <a:xfrm>
            <a:off x="160393" y="3970126"/>
            <a:ext cx="2952000" cy="74246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233540" y="4189130"/>
            <a:ext cx="1116000" cy="323165"/>
          </a:xfrm>
          <a:prstGeom prst="rect">
            <a:avLst/>
          </a:prstGeom>
        </p:spPr>
        <p:txBody>
          <a:bodyPr wrap="square" lIns="0" tIns="0" rIns="0" bIns="0">
            <a:spAutoFit/>
          </a:bodyPr>
          <a:lstStyle/>
          <a:p>
            <a:r>
              <a:rPr lang="ja-JP" altLang="en-US" sz="1050" dirty="0">
                <a:latin typeface="ＭＳ Ｐ明朝" panose="02020600040205080304" pitchFamily="18" charset="-128"/>
                <a:ea typeface="ＭＳ Ｐ明朝" panose="02020600040205080304" pitchFamily="18" charset="-128"/>
              </a:rPr>
              <a:t> 組織が取り組む活動計画の案を作成します。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257744" y="3872583"/>
            <a:ext cx="2174916"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③活動計画書（案）の作成</a:t>
            </a:r>
          </a:p>
        </p:txBody>
      </p:sp>
      <p:sp>
        <p:nvSpPr>
          <p:cNvPr id="138" name="角丸四角形 137"/>
          <p:cNvSpPr/>
          <p:nvPr/>
        </p:nvSpPr>
        <p:spPr>
          <a:xfrm>
            <a:off x="260864" y="493891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④設立委員会の開催</a:t>
            </a:r>
          </a:p>
        </p:txBody>
      </p:sp>
      <p:sp>
        <p:nvSpPr>
          <p:cNvPr id="109" name="テキスト ボックス 108"/>
          <p:cNvSpPr txBox="1"/>
          <p:nvPr/>
        </p:nvSpPr>
        <p:spPr bwMode="auto">
          <a:xfrm>
            <a:off x="1395939" y="4203523"/>
            <a:ext cx="1666626" cy="242631"/>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142" name="テキスト ボックス 141"/>
          <p:cNvSpPr txBox="1"/>
          <p:nvPr/>
        </p:nvSpPr>
        <p:spPr>
          <a:xfrm>
            <a:off x="2489775" y="4267866"/>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P.24</a:t>
            </a:r>
          </a:p>
        </p:txBody>
      </p:sp>
      <p:sp>
        <p:nvSpPr>
          <p:cNvPr id="143" name="テキスト ボックス 142"/>
          <p:cNvSpPr txBox="1"/>
          <p:nvPr/>
        </p:nvSpPr>
        <p:spPr>
          <a:xfrm>
            <a:off x="2565656" y="5570816"/>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P.39</a:t>
            </a:r>
          </a:p>
        </p:txBody>
      </p:sp>
      <p:sp>
        <p:nvSpPr>
          <p:cNvPr id="144" name="角丸四角形 143"/>
          <p:cNvSpPr/>
          <p:nvPr/>
        </p:nvSpPr>
        <p:spPr>
          <a:xfrm>
            <a:off x="3409460" y="1422140"/>
            <a:ext cx="2179779"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⑤広域協定運営委員会の開催</a:t>
            </a:r>
          </a:p>
        </p:txBody>
      </p:sp>
      <p:sp>
        <p:nvSpPr>
          <p:cNvPr id="145" name="正方形/長方形 144"/>
          <p:cNvSpPr/>
          <p:nvPr/>
        </p:nvSpPr>
        <p:spPr>
          <a:xfrm>
            <a:off x="3558413" y="1754776"/>
            <a:ext cx="1692000" cy="969496"/>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広域協定運営委員会を開催し、広域協定書、運営委員会規則、事業計画等の案について委員の合意を得て決定するとともに、広域活動組織を設立します。</a:t>
            </a:r>
            <a:endParaRPr lang="en-US" altLang="ja-JP" sz="1050" dirty="0">
              <a:latin typeface="ＭＳ 明朝" pitchFamily="17" charset="-128"/>
              <a:ea typeface="ＭＳ 明朝" pitchFamily="17" charset="-128"/>
            </a:endParaRPr>
          </a:p>
        </p:txBody>
      </p:sp>
      <p:cxnSp>
        <p:nvCxnSpPr>
          <p:cNvPr id="3" name="直線矢印コネクタ 2"/>
          <p:cNvCxnSpPr>
            <a:cxnSpLocks/>
          </p:cNvCxnSpPr>
          <p:nvPr/>
        </p:nvCxnSpPr>
        <p:spPr>
          <a:xfrm flipV="1">
            <a:off x="3291526" y="1676308"/>
            <a:ext cx="174571" cy="302225"/>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55" name="角丸四角形 154"/>
          <p:cNvSpPr/>
          <p:nvPr/>
        </p:nvSpPr>
        <p:spPr>
          <a:xfrm>
            <a:off x="3360627" y="3354089"/>
            <a:ext cx="2340000" cy="92840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431682" y="3217809"/>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⑥事業計画の申請</a:t>
            </a:r>
          </a:p>
        </p:txBody>
      </p:sp>
      <p:sp>
        <p:nvSpPr>
          <p:cNvPr id="157" name="正方形/長方形 156"/>
          <p:cNvSpPr/>
          <p:nvPr/>
        </p:nvSpPr>
        <p:spPr>
          <a:xfrm>
            <a:off x="3476297" y="3513835"/>
            <a:ext cx="1620000"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市町村長に事業計画書を提出し、事業計画の申請を行います。</a:t>
            </a:r>
            <a:endParaRPr lang="en-US" altLang="ja-JP" sz="1050" dirty="0">
              <a:latin typeface="ＭＳ 明朝" pitchFamily="17" charset="-128"/>
              <a:ea typeface="ＭＳ 明朝" pitchFamily="17" charset="-128"/>
            </a:endParaRPr>
          </a:p>
        </p:txBody>
      </p:sp>
      <p:sp>
        <p:nvSpPr>
          <p:cNvPr id="164" name="角丸四角形 163"/>
          <p:cNvSpPr/>
          <p:nvPr/>
        </p:nvSpPr>
        <p:spPr>
          <a:xfrm>
            <a:off x="3351783" y="4757740"/>
            <a:ext cx="2340000" cy="774253"/>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422128" y="4579511"/>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⑦事業計画の認定の通知</a:t>
            </a:r>
          </a:p>
        </p:txBody>
      </p:sp>
      <p:sp>
        <p:nvSpPr>
          <p:cNvPr id="166" name="正方形/長方形 165"/>
          <p:cNvSpPr/>
          <p:nvPr/>
        </p:nvSpPr>
        <p:spPr>
          <a:xfrm>
            <a:off x="3438779" y="4899882"/>
            <a:ext cx="2088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市町村長から事業計画の認定通知書が送付されます。</a:t>
            </a:r>
            <a:endParaRPr lang="en-US" altLang="ja-JP" sz="1050" dirty="0">
              <a:latin typeface="ＭＳ 明朝" pitchFamily="17" charset="-128"/>
              <a:ea typeface="ＭＳ 明朝" pitchFamily="17" charset="-128"/>
            </a:endParaRPr>
          </a:p>
        </p:txBody>
      </p:sp>
      <p:sp>
        <p:nvSpPr>
          <p:cNvPr id="127" name="テキスト ボックス 126"/>
          <p:cNvSpPr txBox="1"/>
          <p:nvPr/>
        </p:nvSpPr>
        <p:spPr>
          <a:xfrm>
            <a:off x="5068647" y="259027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P.40</a:t>
            </a:r>
          </a:p>
        </p:txBody>
      </p:sp>
      <p:sp>
        <p:nvSpPr>
          <p:cNvPr id="150" name="テキスト ボックス 149"/>
          <p:cNvSpPr txBox="1"/>
          <p:nvPr/>
        </p:nvSpPr>
        <p:spPr>
          <a:xfrm>
            <a:off x="5075851" y="386058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P.41</a:t>
            </a:r>
          </a:p>
        </p:txBody>
      </p:sp>
      <p:sp>
        <p:nvSpPr>
          <p:cNvPr id="151" name="角丸四角形 150"/>
          <p:cNvSpPr/>
          <p:nvPr/>
        </p:nvSpPr>
        <p:spPr>
          <a:xfrm>
            <a:off x="3351783" y="5866987"/>
            <a:ext cx="2340000" cy="86400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404029" y="5722490"/>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429000" y="6036087"/>
            <a:ext cx="1620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085184" y="6053628"/>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P.45</a:t>
            </a:r>
          </a:p>
        </p:txBody>
      </p:sp>
      <p:sp>
        <p:nvSpPr>
          <p:cNvPr id="170" name="テキスト ボックス 169"/>
          <p:cNvSpPr txBox="1"/>
          <p:nvPr/>
        </p:nvSpPr>
        <p:spPr bwMode="auto">
          <a:xfrm>
            <a:off x="3886448" y="6350969"/>
            <a:ext cx="1666626" cy="200978"/>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071597" y="638008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P.45</a:t>
            </a:r>
          </a:p>
        </p:txBody>
      </p:sp>
      <p:cxnSp>
        <p:nvCxnSpPr>
          <p:cNvPr id="174" name="直線矢印コネクタ 173"/>
          <p:cNvCxnSpPr/>
          <p:nvPr/>
        </p:nvCxnSpPr>
        <p:spPr>
          <a:xfrm>
            <a:off x="3212976" y="6618709"/>
            <a:ext cx="2592000" cy="0"/>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351783" y="7007805"/>
            <a:ext cx="2340000" cy="756000"/>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428014" y="6876007"/>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cxnSp>
        <p:nvCxnSpPr>
          <p:cNvPr id="178" name="直線矢印コネクタ 177"/>
          <p:cNvCxnSpPr/>
          <p:nvPr/>
        </p:nvCxnSpPr>
        <p:spPr>
          <a:xfrm>
            <a:off x="3212976" y="7670254"/>
            <a:ext cx="2592000" cy="0"/>
          </a:xfrm>
          <a:prstGeom prst="straightConnector1">
            <a:avLst/>
          </a:prstGeom>
          <a:ln w="38100">
            <a:solidFill>
              <a:schemeClr val="accent6">
                <a:lumMod val="75000"/>
              </a:schemeClr>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163513" y="6775988"/>
            <a:ext cx="2952000" cy="126535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260864" y="665204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236660" y="6969224"/>
            <a:ext cx="28323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272148" y="7311784"/>
            <a:ext cx="1761017" cy="58528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88" name="テキスト ボックス 187"/>
          <p:cNvSpPr txBox="1"/>
          <p:nvPr/>
        </p:nvSpPr>
        <p:spPr>
          <a:xfrm>
            <a:off x="2492895" y="7378889"/>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P.46</a:t>
            </a:r>
          </a:p>
          <a:p>
            <a:r>
              <a:rPr lang="ja-JP" altLang="en-US" sz="1050" dirty="0"/>
              <a:t>・・・</a:t>
            </a:r>
            <a:r>
              <a:rPr lang="en-US" altLang="ja-JP" sz="1050" dirty="0"/>
              <a:t>P.48</a:t>
            </a:r>
          </a:p>
          <a:p>
            <a:r>
              <a:rPr lang="ja-JP" altLang="en-US" sz="1050" dirty="0"/>
              <a:t>・・・</a:t>
            </a:r>
            <a:r>
              <a:rPr lang="en-US" altLang="ja-JP" sz="1050" dirty="0"/>
              <a:t>P.54</a:t>
            </a:r>
          </a:p>
        </p:txBody>
      </p:sp>
      <p:sp>
        <p:nvSpPr>
          <p:cNvPr id="195" name="下矢印 194"/>
          <p:cNvSpPr/>
          <p:nvPr/>
        </p:nvSpPr>
        <p:spPr>
          <a:xfrm>
            <a:off x="1124744" y="7962568"/>
            <a:ext cx="958590" cy="2520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163513" y="8402578"/>
            <a:ext cx="2952000" cy="112083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236660" y="8636125"/>
            <a:ext cx="2203238"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522077" y="864336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P.58</a:t>
            </a:r>
          </a:p>
        </p:txBody>
      </p:sp>
      <p:sp>
        <p:nvSpPr>
          <p:cNvPr id="200" name="テキスト ボックス 199"/>
          <p:cNvSpPr txBox="1"/>
          <p:nvPr/>
        </p:nvSpPr>
        <p:spPr bwMode="auto">
          <a:xfrm>
            <a:off x="1224523" y="9048561"/>
            <a:ext cx="1843420" cy="411999"/>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492895" y="9092687"/>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60</a:t>
            </a:r>
            <a:endParaRPr kumimoji="1" lang="en-US" altLang="ja-JP" sz="1050" dirty="0"/>
          </a:p>
          <a:p>
            <a:r>
              <a:rPr lang="ja-JP" altLang="en-US" sz="1050" dirty="0"/>
              <a:t>・・・</a:t>
            </a:r>
            <a:r>
              <a:rPr lang="en-US" altLang="ja-JP" sz="1050" dirty="0"/>
              <a:t>P.59</a:t>
            </a:r>
          </a:p>
        </p:txBody>
      </p:sp>
      <p:sp>
        <p:nvSpPr>
          <p:cNvPr id="196" name="角丸四角形 195"/>
          <p:cNvSpPr/>
          <p:nvPr/>
        </p:nvSpPr>
        <p:spPr>
          <a:xfrm>
            <a:off x="260864" y="828726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08975" y="8538138"/>
            <a:ext cx="936000" cy="973770"/>
          </a:xfrm>
          <a:prstGeom prst="roundRect">
            <a:avLst>
              <a:gd name="adj" fmla="val 0"/>
            </a:avLst>
          </a:prstGeom>
          <a:solidFill>
            <a:schemeClr val="bg1"/>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08975" y="8076473"/>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351783" y="8046704"/>
            <a:ext cx="2340000" cy="62595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414794" y="7902206"/>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429000" y="8182212"/>
            <a:ext cx="1620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43605" y="823334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P.58</a:t>
            </a:r>
          </a:p>
        </p:txBody>
      </p:sp>
      <p:cxnSp>
        <p:nvCxnSpPr>
          <p:cNvPr id="214" name="直線矢印コネクタ 213"/>
          <p:cNvCxnSpPr/>
          <p:nvPr/>
        </p:nvCxnSpPr>
        <p:spPr>
          <a:xfrm>
            <a:off x="3212976" y="8550403"/>
            <a:ext cx="2592000" cy="0"/>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351783" y="8902416"/>
            <a:ext cx="2340000" cy="609492"/>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438779" y="8757918"/>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429000" y="9041099"/>
            <a:ext cx="2247878"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a:p>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12976" y="9417496"/>
            <a:ext cx="2592000" cy="0"/>
          </a:xfrm>
          <a:prstGeom prst="straightConnector1">
            <a:avLst/>
          </a:prstGeom>
          <a:ln w="38100">
            <a:solidFill>
              <a:schemeClr val="accent6">
                <a:lumMod val="75000"/>
              </a:schemeClr>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62975" y="8675760"/>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65805" y="8893695"/>
            <a:ext cx="822341" cy="184666"/>
          </a:xfrm>
          <a:prstGeom prst="rect">
            <a:avLst/>
          </a:prstGeom>
          <a:noFill/>
        </p:spPr>
        <p:txBody>
          <a:bodyPr wrap="none" lIns="0" tIns="0" rIns="0" bIns="0" rtlCol="0">
            <a:spAutoFit/>
          </a:bodyPr>
          <a:lstStyle/>
          <a:p>
            <a:r>
              <a:rPr kumimoji="1" lang="ja-JP" altLang="en-US" dirty="0"/>
              <a:t>○月○日</a:t>
            </a:r>
            <a:r>
              <a:rPr kumimoji="1" lang="ja-JP" altLang="en-US" sz="900" dirty="0"/>
              <a:t>まで</a:t>
            </a:r>
            <a:endParaRPr kumimoji="1" lang="ja-JP" altLang="en-US" sz="1400" dirty="0"/>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9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95" name="正方形/長方形 94"/>
          <p:cNvSpPr/>
          <p:nvPr/>
        </p:nvSpPr>
        <p:spPr>
          <a:xfrm>
            <a:off x="73026" y="856957"/>
            <a:ext cx="3132000"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73026" y="5953042"/>
            <a:ext cx="3132000"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97" name="角丸四角形 96"/>
          <p:cNvSpPr/>
          <p:nvPr/>
        </p:nvSpPr>
        <p:spPr>
          <a:xfrm>
            <a:off x="163513" y="2909487"/>
            <a:ext cx="2952000" cy="74311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98" name="角丸四角形 97"/>
          <p:cNvSpPr/>
          <p:nvPr/>
        </p:nvSpPr>
        <p:spPr>
          <a:xfrm>
            <a:off x="260863" y="2792760"/>
            <a:ext cx="2088017"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②事業計画書（案）の作成</a:t>
            </a:r>
          </a:p>
        </p:txBody>
      </p:sp>
      <p:sp>
        <p:nvSpPr>
          <p:cNvPr id="100" name="テキスト ボックス 99"/>
          <p:cNvSpPr txBox="1"/>
          <p:nvPr/>
        </p:nvSpPr>
        <p:spPr bwMode="auto">
          <a:xfrm>
            <a:off x="1427634" y="3143215"/>
            <a:ext cx="1635496"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101" name="テキスト ボックス 100"/>
          <p:cNvSpPr txBox="1"/>
          <p:nvPr/>
        </p:nvSpPr>
        <p:spPr>
          <a:xfrm>
            <a:off x="2492895" y="3206715"/>
            <a:ext cx="504000" cy="161583"/>
          </a:xfrm>
          <a:prstGeom prst="rect">
            <a:avLst/>
          </a:prstGeom>
          <a:noFill/>
        </p:spPr>
        <p:txBody>
          <a:bodyPr wrap="square" lIns="0" tIns="0" rIns="0" bIns="0" rtlCol="0">
            <a:spAutoFit/>
          </a:bodyPr>
          <a:lstStyle/>
          <a:p>
            <a:r>
              <a:rPr kumimoji="1" lang="ja-JP" altLang="en-US" sz="1050" dirty="0"/>
              <a:t>・・・</a:t>
            </a:r>
            <a:r>
              <a:rPr kumimoji="1" lang="en-US" altLang="ja-JP" sz="1050" dirty="0"/>
              <a:t>P.22</a:t>
            </a:r>
          </a:p>
        </p:txBody>
      </p:sp>
      <p:sp>
        <p:nvSpPr>
          <p:cNvPr id="104" name="正方形/長方形 103"/>
          <p:cNvSpPr/>
          <p:nvPr/>
        </p:nvSpPr>
        <p:spPr>
          <a:xfrm>
            <a:off x="236660" y="3108290"/>
            <a:ext cx="1081661" cy="484748"/>
          </a:xfrm>
          <a:prstGeom prst="rect">
            <a:avLst/>
          </a:prstGeom>
        </p:spPr>
        <p:txBody>
          <a:bodyPr wrap="square" lIns="0" tIns="0" rIns="0" bIns="0">
            <a:spAutoFit/>
          </a:bodyPr>
          <a:lstStyle/>
          <a:p>
            <a:r>
              <a:rPr lang="ja-JP" altLang="en-US" sz="1050" dirty="0">
                <a:latin typeface="ＭＳ Ｐ明朝" panose="02020600040205080304" pitchFamily="18" charset="-128"/>
                <a:ea typeface="ＭＳ Ｐ明朝" panose="02020600040205080304" pitchFamily="18" charset="-128"/>
              </a:rPr>
              <a:t>　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07" name="下矢印 106"/>
          <p:cNvSpPr/>
          <p:nvPr/>
        </p:nvSpPr>
        <p:spPr>
          <a:xfrm>
            <a:off x="1103912" y="4674253"/>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13" name="四角形吹き出し 112"/>
          <p:cNvSpPr/>
          <p:nvPr/>
        </p:nvSpPr>
        <p:spPr>
          <a:xfrm>
            <a:off x="4710413" y="370412"/>
            <a:ext cx="1908000"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（市町村向け記述）</a:t>
            </a:r>
            <a:endParaRPr lang="en-US" altLang="ja-JP" sz="1050" dirty="0">
              <a:solidFill>
                <a:srgbClr val="FF0000"/>
              </a:solidFill>
            </a:endParaRPr>
          </a:p>
          <a:p>
            <a:pPr>
              <a:defRPr/>
            </a:pPr>
            <a:r>
              <a:rPr lang="ja-JP" altLang="en-US" sz="1050" dirty="0">
                <a:solidFill>
                  <a:srgbClr val="FF0000"/>
                </a:solidFill>
              </a:rPr>
              <a:t>市町村で申請期限等を記述してください</a:t>
            </a:r>
            <a:endParaRPr lang="en-US" altLang="ja-JP" sz="1050" dirty="0">
              <a:solidFill>
                <a:srgbClr val="FF0000"/>
              </a:solidFill>
            </a:endParaRPr>
          </a:p>
        </p:txBody>
      </p:sp>
      <p:cxnSp>
        <p:nvCxnSpPr>
          <p:cNvPr id="114" name="直線コネクタ 113"/>
          <p:cNvCxnSpPr>
            <a:cxnSpLocks/>
          </p:cNvCxnSpPr>
          <p:nvPr/>
        </p:nvCxnSpPr>
        <p:spPr>
          <a:xfrm>
            <a:off x="6093296" y="934510"/>
            <a:ext cx="259976" cy="1948286"/>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5" name="正方形/長方形 114"/>
          <p:cNvSpPr/>
          <p:nvPr/>
        </p:nvSpPr>
        <p:spPr>
          <a:xfrm>
            <a:off x="236660" y="1856656"/>
            <a:ext cx="2717628" cy="646331"/>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な協定書などの案</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16" name="正方形/長方形 115"/>
          <p:cNvSpPr/>
          <p:nvPr/>
        </p:nvSpPr>
        <p:spPr>
          <a:xfrm>
            <a:off x="236660" y="5277072"/>
            <a:ext cx="2196000" cy="323165"/>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設立委員会を開催し、広域協定運営委員会の設置等について議決を得ます。</a:t>
            </a:r>
            <a:endParaRPr lang="en-US" altLang="ja-JP" sz="1050" dirty="0">
              <a:latin typeface="ＭＳ Ｐ明朝" panose="02020600040205080304" pitchFamily="18" charset="-128"/>
              <a:ea typeface="ＭＳ Ｐ明朝" panose="02020600040205080304" pitchFamily="18" charset="-128"/>
            </a:endParaRPr>
          </a:p>
        </p:txBody>
      </p:sp>
      <p:sp>
        <p:nvSpPr>
          <p:cNvPr id="74" name="テキスト ボックス 73"/>
          <p:cNvSpPr txBox="1"/>
          <p:nvPr/>
        </p:nvSpPr>
        <p:spPr bwMode="auto">
          <a:xfrm>
            <a:off x="1340768" y="2035721"/>
            <a:ext cx="1728000" cy="42502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広域協定書</a:t>
            </a:r>
            <a:endParaRPr lang="en-US" altLang="ja-JP" sz="800" dirty="0">
              <a:solidFill>
                <a:srgbClr val="FF0000"/>
              </a:solidFill>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運営委員会規則</a:t>
            </a:r>
            <a:endParaRPr lang="en-US" altLang="ja-JP" sz="1050" dirty="0">
              <a:latin typeface="ＭＳ ゴシック" panose="020B0609070205080204" pitchFamily="49" charset="-128"/>
              <a:ea typeface="ＭＳ ゴシック" panose="020B0609070205080204" pitchFamily="49" charset="-128"/>
            </a:endParaRPr>
          </a:p>
        </p:txBody>
      </p:sp>
      <p:sp>
        <p:nvSpPr>
          <p:cNvPr id="141" name="テキスト ボックス 140"/>
          <p:cNvSpPr txBox="1"/>
          <p:nvPr/>
        </p:nvSpPr>
        <p:spPr>
          <a:xfrm>
            <a:off x="2492895" y="2098080"/>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P.8</a:t>
            </a:r>
          </a:p>
          <a:p>
            <a:r>
              <a:rPr lang="ja-JP" altLang="en-US" sz="1050" dirty="0"/>
              <a:t>・・・</a:t>
            </a:r>
            <a:r>
              <a:rPr lang="en-US" altLang="ja-JP" sz="1050" dirty="0"/>
              <a:t>P.17</a:t>
            </a:r>
          </a:p>
        </p:txBody>
      </p:sp>
      <p:sp>
        <p:nvSpPr>
          <p:cNvPr id="117" name="正方形/長方形 116"/>
          <p:cNvSpPr/>
          <p:nvPr/>
        </p:nvSpPr>
        <p:spPr>
          <a:xfrm>
            <a:off x="73026" y="1500901"/>
            <a:ext cx="3132000" cy="4356000"/>
          </a:xfrm>
          <a:prstGeom prst="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正方形/長方形 117"/>
          <p:cNvSpPr/>
          <p:nvPr/>
        </p:nvSpPr>
        <p:spPr>
          <a:xfrm>
            <a:off x="73026" y="6583784"/>
            <a:ext cx="3132000" cy="3026616"/>
          </a:xfrm>
          <a:prstGeom prst="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正方形/長方形 118"/>
          <p:cNvSpPr/>
          <p:nvPr/>
        </p:nvSpPr>
        <p:spPr>
          <a:xfrm>
            <a:off x="3429000"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sp>
        <p:nvSpPr>
          <p:cNvPr id="180" name="下矢印 179"/>
          <p:cNvSpPr/>
          <p:nvPr/>
        </p:nvSpPr>
        <p:spPr>
          <a:xfrm>
            <a:off x="1124744" y="3599706"/>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cxnSp>
        <p:nvCxnSpPr>
          <p:cNvPr id="4" name="直線コネクタ 3">
            <a:extLst>
              <a:ext uri="{FF2B5EF4-FFF2-40B4-BE49-F238E27FC236}">
                <a16:creationId xmlns:a16="http://schemas.microsoft.com/office/drawing/2014/main" id="{2254A114-85CA-4E2A-9576-179294737C20}"/>
              </a:ext>
            </a:extLst>
          </p:cNvPr>
          <p:cNvCxnSpPr>
            <a:cxnSpLocks/>
          </p:cNvCxnSpPr>
          <p:nvPr/>
        </p:nvCxnSpPr>
        <p:spPr>
          <a:xfrm flipH="1">
            <a:off x="3284984" y="1960143"/>
            <a:ext cx="6542" cy="3753029"/>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DB76723A-9AC2-4DAE-A2A8-5AB1A2F17EE8}"/>
              </a:ext>
            </a:extLst>
          </p:cNvPr>
          <p:cNvCxnSpPr>
            <a:cxnSpLocks/>
          </p:cNvCxnSpPr>
          <p:nvPr/>
        </p:nvCxnSpPr>
        <p:spPr>
          <a:xfrm>
            <a:off x="3116005" y="5688005"/>
            <a:ext cx="168979" cy="5752"/>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120" name="下矢印 125">
            <a:extLst>
              <a:ext uri="{FF2B5EF4-FFF2-40B4-BE49-F238E27FC236}">
                <a16:creationId xmlns:a16="http://schemas.microsoft.com/office/drawing/2014/main" id="{EB812BB1-2897-4BAE-A201-C0877C74A4BC}"/>
              </a:ext>
            </a:extLst>
          </p:cNvPr>
          <p:cNvSpPr/>
          <p:nvPr/>
        </p:nvSpPr>
        <p:spPr>
          <a:xfrm>
            <a:off x="3844703" y="2950535"/>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24" name="下矢印 125">
            <a:extLst>
              <a:ext uri="{FF2B5EF4-FFF2-40B4-BE49-F238E27FC236}">
                <a16:creationId xmlns:a16="http://schemas.microsoft.com/office/drawing/2014/main" id="{946FF74F-4EA9-4377-8631-F9E94B7B58AC}"/>
              </a:ext>
            </a:extLst>
          </p:cNvPr>
          <p:cNvSpPr/>
          <p:nvPr/>
        </p:nvSpPr>
        <p:spPr>
          <a:xfrm>
            <a:off x="3841994" y="4324218"/>
            <a:ext cx="958590" cy="220696"/>
          </a:xfrm>
          <a:prstGeom prst="downArrow">
            <a:avLst/>
          </a:prstGeom>
          <a:solidFill>
            <a:schemeClr val="accent6"/>
          </a:solidFill>
          <a:ln>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35087009"/>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emplate>Trek</Template>
  <TotalTime>77883</TotalTime>
  <Words>32543</Words>
  <Application>Microsoft Office PowerPoint</Application>
  <PresentationFormat>A4 210 x 297 mm</PresentationFormat>
  <Paragraphs>2712</Paragraphs>
  <Slides>87</Slides>
  <Notes>7</Notes>
  <HiddenSlides>0</HiddenSlides>
  <MMClips>0</MMClips>
  <ScaleCrop>false</ScaleCrop>
  <HeadingPairs>
    <vt:vector size="6" baseType="variant">
      <vt:variant>
        <vt:lpstr>使用されているフォント</vt:lpstr>
      </vt:variant>
      <vt:variant>
        <vt:i4>22</vt:i4>
      </vt:variant>
      <vt:variant>
        <vt:lpstr>テーマ</vt:lpstr>
      </vt:variant>
      <vt:variant>
        <vt:i4>3</vt:i4>
      </vt:variant>
      <vt:variant>
        <vt:lpstr>スライド タイトル</vt:lpstr>
      </vt:variant>
      <vt:variant>
        <vt:i4>87</vt:i4>
      </vt:variant>
    </vt:vector>
  </HeadingPairs>
  <TitlesOfParts>
    <vt:vector size="112" baseType="lpstr">
      <vt:lpstr>ＤＦ特太ゴシック体</vt:lpstr>
      <vt:lpstr>ＤＨＰ特太ゴシック体</vt:lpstr>
      <vt:lpstr>HGPｺﾞｼｯｸE</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新細明體</vt:lpstr>
      <vt:lpstr>メイリオ</vt:lpstr>
      <vt:lpstr>Arial</vt:lpstr>
      <vt:lpstr>Calibri</vt:lpstr>
      <vt:lpstr>Calibri Light</vt:lpstr>
      <vt:lpstr>Century</vt:lpstr>
      <vt:lpstr>Franklin Gothic Book</vt:lpstr>
      <vt:lpstr>Franklin Gothic Medium</vt:lpstr>
      <vt:lpstr>Times New Roman</vt:lpstr>
      <vt:lpstr>Wingdings</vt:lpstr>
      <vt:lpstr>Wingdings 2</vt:lpstr>
      <vt:lpstr>トラベル</vt:lpstr>
      <vt:lpstr>Office テーマ</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k-ueno@kflia.asunoyume.net.local</cp:lastModifiedBy>
  <cp:revision>2279</cp:revision>
  <cp:lastPrinted>2023-06-28T07:54:06Z</cp:lastPrinted>
  <dcterms:created xsi:type="dcterms:W3CDTF">2005-12-03T00:13:53Z</dcterms:created>
  <dcterms:modified xsi:type="dcterms:W3CDTF">2023-09-21T04:04:11Z</dcterms:modified>
</cp:coreProperties>
</file>