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bookmarkIdSeed="3">
  <p:sldMasterIdLst>
    <p:sldMasterId id="2147483924" r:id="rId1"/>
    <p:sldMasterId id="2147485019" r:id="rId2"/>
    <p:sldMasterId id="2147485061" r:id="rId3"/>
  </p:sldMasterIdLst>
  <p:notesMasterIdLst>
    <p:notesMasterId r:id="rId79"/>
  </p:notesMasterIdLst>
  <p:handoutMasterIdLst>
    <p:handoutMasterId r:id="rId80"/>
  </p:handoutMasterIdLst>
  <p:sldIdLst>
    <p:sldId id="395" r:id="rId4"/>
    <p:sldId id="396" r:id="rId5"/>
    <p:sldId id="397" r:id="rId6"/>
    <p:sldId id="500" r:id="rId7"/>
    <p:sldId id="525" r:id="rId8"/>
    <p:sldId id="404" r:id="rId9"/>
    <p:sldId id="567" r:id="rId10"/>
    <p:sldId id="682" r:id="rId11"/>
    <p:sldId id="681" r:id="rId12"/>
    <p:sldId id="539" r:id="rId13"/>
    <p:sldId id="540" r:id="rId14"/>
    <p:sldId id="541" r:id="rId15"/>
    <p:sldId id="542" r:id="rId16"/>
    <p:sldId id="543" r:id="rId17"/>
    <p:sldId id="544" r:id="rId18"/>
    <p:sldId id="545" r:id="rId19"/>
    <p:sldId id="546" r:id="rId20"/>
    <p:sldId id="547" r:id="rId21"/>
    <p:sldId id="548" r:id="rId22"/>
    <p:sldId id="549" r:id="rId23"/>
    <p:sldId id="550" r:id="rId24"/>
    <p:sldId id="565" r:id="rId25"/>
    <p:sldId id="552" r:id="rId26"/>
    <p:sldId id="553" r:id="rId27"/>
    <p:sldId id="556" r:id="rId28"/>
    <p:sldId id="558" r:id="rId29"/>
    <p:sldId id="559" r:id="rId30"/>
    <p:sldId id="561" r:id="rId31"/>
    <p:sldId id="562" r:id="rId32"/>
    <p:sldId id="566" r:id="rId33"/>
    <p:sldId id="633" r:id="rId34"/>
    <p:sldId id="632" r:id="rId35"/>
    <p:sldId id="555" r:id="rId36"/>
    <p:sldId id="564" r:id="rId37"/>
    <p:sldId id="588" r:id="rId38"/>
    <p:sldId id="589" r:id="rId39"/>
    <p:sldId id="680" r:id="rId40"/>
    <p:sldId id="684" r:id="rId41"/>
    <p:sldId id="590" r:id="rId42"/>
    <p:sldId id="591" r:id="rId43"/>
    <p:sldId id="595" r:id="rId44"/>
    <p:sldId id="596" r:id="rId45"/>
    <p:sldId id="597" r:id="rId46"/>
    <p:sldId id="598" r:id="rId47"/>
    <p:sldId id="683" r:id="rId48"/>
    <p:sldId id="599" r:id="rId49"/>
    <p:sldId id="600" r:id="rId50"/>
    <p:sldId id="601" r:id="rId51"/>
    <p:sldId id="602" r:id="rId52"/>
    <p:sldId id="603" r:id="rId53"/>
    <p:sldId id="617" r:id="rId54"/>
    <p:sldId id="618" r:id="rId55"/>
    <p:sldId id="604" r:id="rId56"/>
    <p:sldId id="514" r:id="rId57"/>
    <p:sldId id="606" r:id="rId58"/>
    <p:sldId id="607" r:id="rId59"/>
    <p:sldId id="608" r:id="rId60"/>
    <p:sldId id="609" r:id="rId61"/>
    <p:sldId id="630" r:id="rId62"/>
    <p:sldId id="631" r:id="rId63"/>
    <p:sldId id="610" r:id="rId64"/>
    <p:sldId id="611" r:id="rId65"/>
    <p:sldId id="621" r:id="rId66"/>
    <p:sldId id="622" r:id="rId67"/>
    <p:sldId id="624" r:id="rId68"/>
    <p:sldId id="625" r:id="rId69"/>
    <p:sldId id="626" r:id="rId70"/>
    <p:sldId id="627" r:id="rId71"/>
    <p:sldId id="628" r:id="rId72"/>
    <p:sldId id="629" r:id="rId73"/>
    <p:sldId id="612" r:id="rId74"/>
    <p:sldId id="613" r:id="rId75"/>
    <p:sldId id="614" r:id="rId76"/>
    <p:sldId id="615" r:id="rId77"/>
    <p:sldId id="616" r:id="rId78"/>
  </p:sldIdLst>
  <p:sldSz cx="6858000" cy="9906000" type="A4"/>
  <p:notesSz cx="9866313" cy="6735763"/>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22" userDrawn="1">
          <p15:clr>
            <a:srgbClr val="A4A3A4"/>
          </p15:clr>
        </p15:guide>
        <p15:guide id="2" pos="31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庄司　雅哉" initials="庄司　雅哉" lastIdx="3" clrIdx="0">
    <p:extLst>
      <p:ext uri="{19B8F6BF-5375-455C-9EA6-DF929625EA0E}">
        <p15:presenceInfo xmlns:p15="http://schemas.microsoft.com/office/powerpoint/2012/main" userId="S::masaya_shoji030@maff.go.jp::c6851dcb-bead-467b-83ee-6215e6d13df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99"/>
    <a:srgbClr val="FFFE9C"/>
    <a:srgbClr val="0000FF"/>
    <a:srgbClr val="BF9000"/>
    <a:srgbClr val="FFE7FF"/>
    <a:srgbClr val="FF33CC"/>
    <a:srgbClr val="FDFFE7"/>
    <a:srgbClr val="66FF66"/>
    <a:srgbClr val="F7FFE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031" autoAdjust="0"/>
    <p:restoredTop sz="99640" autoAdjust="0"/>
  </p:normalViewPr>
  <p:slideViewPr>
    <p:cSldViewPr>
      <p:cViewPr varScale="1">
        <p:scale>
          <a:sx n="80" d="100"/>
          <a:sy n="80" d="100"/>
        </p:scale>
        <p:origin x="3408" y="78"/>
      </p:cViewPr>
      <p:guideLst>
        <p:guide orient="horz" pos="3120"/>
        <p:guide pos="2160"/>
      </p:guideLst>
    </p:cSldViewPr>
  </p:slideViewPr>
  <p:outlineViewPr>
    <p:cViewPr>
      <p:scale>
        <a:sx n="33" d="100"/>
        <a:sy n="33" d="100"/>
      </p:scale>
      <p:origin x="0" y="1620"/>
    </p:cViewPr>
  </p:outlineViewPr>
  <p:notesTextViewPr>
    <p:cViewPr>
      <p:scale>
        <a:sx n="50" d="100"/>
        <a:sy n="50" d="100"/>
      </p:scale>
      <p:origin x="0" y="0"/>
    </p:cViewPr>
  </p:notesTextViewPr>
  <p:sorterViewPr>
    <p:cViewPr>
      <p:scale>
        <a:sx n="50" d="100"/>
        <a:sy n="50" d="100"/>
      </p:scale>
      <p:origin x="0" y="1152"/>
    </p:cViewPr>
  </p:sorterViewPr>
  <p:notesViewPr>
    <p:cSldViewPr>
      <p:cViewPr varScale="1">
        <p:scale>
          <a:sx n="76" d="100"/>
          <a:sy n="76" d="100"/>
        </p:scale>
        <p:origin x="696" y="96"/>
      </p:cViewPr>
      <p:guideLst>
        <p:guide orient="horz" pos="2122"/>
        <p:guide pos="310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slide" Target="slides/slide73.xml"/><Relationship Id="rId84"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notesMaster" Target="notesMasters/notesMaster1.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presProps" Target="presProps.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handoutMaster" Target="handoutMasters/handoutMaster1.xml"/><Relationship Id="rId85"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51300" y="523875"/>
            <a:ext cx="1762125" cy="2544763"/>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16123" y="3217263"/>
            <a:ext cx="7234072" cy="2994342"/>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pPr>
                <a:defRPr/>
              </a:pPr>
              <a:t>3</a:t>
            </a:fld>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4</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7</a:t>
            </a:fld>
            <a:endParaRPr lang="en-US" altLang="ja-JP"/>
          </a:p>
        </p:txBody>
      </p:sp>
    </p:spTree>
    <p:extLst>
      <p:ext uri="{BB962C8B-B14F-4D97-AF65-F5344CB8AC3E}">
        <p14:creationId xmlns:p14="http://schemas.microsoft.com/office/powerpoint/2010/main" val="1641494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16</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54</a:t>
            </a:fld>
            <a:endParaRPr lang="en-US" altLang="ja-JP"/>
          </a:p>
        </p:txBody>
      </p:sp>
    </p:spTree>
    <p:extLst>
      <p:ext uri="{BB962C8B-B14F-4D97-AF65-F5344CB8AC3E}">
        <p14:creationId xmlns:p14="http://schemas.microsoft.com/office/powerpoint/2010/main" val="26337743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9122299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7210953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1911428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652796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7799106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4431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7532374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92655212"/>
      </p:ext>
    </p:extLst>
  </p:cSld>
  <p:clrMapOvr>
    <a:masterClrMapping/>
  </p:clrMapOvr>
  <p:hf sldNum="0"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22721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293123465"/>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274535743"/>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cSld>
  <p:clrMap bg1="lt1" tx1="dk1" bg2="lt2" tx2="dk2" accent1="accent1" accent2="accent2" accent3="accent3" accent4="accent4" accent5="accent5" accent6="accent6" hlink="hlink" folHlink="folHlink"/>
  <p:sldLayoutIdLst>
    <p:sldLayoutId id="2147485042" r:id="rId1"/>
    <p:sldLayoutId id="2147485043" r:id="rId2"/>
    <p:sldLayoutId id="2147485044" r:id="rId3"/>
    <p:sldLayoutId id="2147485045" r:id="rId4"/>
    <p:sldLayoutId id="2147485046" r:id="rId5"/>
    <p:sldLayoutId id="2147485047" r:id="rId6"/>
    <p:sldLayoutId id="2147485048" r:id="rId7"/>
    <p:sldLayoutId id="2147485049" r:id="rId8"/>
    <p:sldLayoutId id="2147485050" r:id="rId9"/>
    <p:sldLayoutId id="2147485051" r:id="rId10"/>
    <p:sldLayoutId id="2147485052"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1645966443"/>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8.xml"/><Relationship Id="rId5" Type="http://schemas.openxmlformats.org/officeDocument/2006/relationships/image" Target="../media/image30.png"/><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1.emf"/><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36.emf"/></Relationships>
</file>

<file path=ppt/slides/_rels/slide19.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pn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jpeg"/><Relationship Id="rId12" Type="http://schemas.openxmlformats.org/officeDocument/2006/relationships/image" Target="../media/image14.jpeg"/><Relationship Id="rId2" Type="http://schemas.openxmlformats.org/officeDocument/2006/relationships/image" Target="../media/image4.emf"/><Relationship Id="rId16" Type="http://schemas.openxmlformats.org/officeDocument/2006/relationships/image" Target="../media/image18.png"/><Relationship Id="rId1" Type="http://schemas.openxmlformats.org/officeDocument/2006/relationships/slideLayout" Target="../slideLayouts/slideLayout18.xml"/><Relationship Id="rId6" Type="http://schemas.openxmlformats.org/officeDocument/2006/relationships/image" Target="../media/image8.jpeg"/><Relationship Id="rId11" Type="http://schemas.openxmlformats.org/officeDocument/2006/relationships/image" Target="../media/image13.jpeg"/><Relationship Id="rId5" Type="http://schemas.openxmlformats.org/officeDocument/2006/relationships/image" Target="../media/image7.jpeg"/><Relationship Id="rId15" Type="http://schemas.openxmlformats.org/officeDocument/2006/relationships/image" Target="../media/image17.jpeg"/><Relationship Id="rId10" Type="http://schemas.openxmlformats.org/officeDocument/2006/relationships/image" Target="../media/image12.emf"/><Relationship Id="rId4" Type="http://schemas.openxmlformats.org/officeDocument/2006/relationships/image" Target="../media/image6.jpeg"/><Relationship Id="rId9" Type="http://schemas.openxmlformats.org/officeDocument/2006/relationships/image" Target="../media/image11.jpeg"/><Relationship Id="rId14" Type="http://schemas.openxmlformats.org/officeDocument/2006/relationships/image" Target="../media/image16.png"/></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7.png"/><Relationship Id="rId1" Type="http://schemas.openxmlformats.org/officeDocument/2006/relationships/slideLayout" Target="../slideLayouts/slideLayout18.xml"/><Relationship Id="rId5" Type="http://schemas.openxmlformats.org/officeDocument/2006/relationships/image" Target="../media/image41.emf"/><Relationship Id="rId4" Type="http://schemas.openxmlformats.org/officeDocument/2006/relationships/image" Target="../media/image40.emf"/></Relationships>
</file>

<file path=ppt/slides/_rels/slide2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emf"/><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image" Target="../media/image44.png"/><Relationship Id="rId1" Type="http://schemas.openxmlformats.org/officeDocument/2006/relationships/slideLayout" Target="../slideLayouts/slideLayout18.xml"/><Relationship Id="rId4" Type="http://schemas.openxmlformats.org/officeDocument/2006/relationships/image" Target="../media/image46.emf"/></Relationships>
</file>

<file path=ppt/slides/_rels/slide23.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image" Target="../media/image44.png"/><Relationship Id="rId1" Type="http://schemas.openxmlformats.org/officeDocument/2006/relationships/slideLayout" Target="../slideLayouts/slideLayout18.xml"/><Relationship Id="rId5" Type="http://schemas.openxmlformats.org/officeDocument/2006/relationships/image" Target="../media/image49.emf"/><Relationship Id="rId4" Type="http://schemas.openxmlformats.org/officeDocument/2006/relationships/image" Target="../media/image48.emf"/></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image" Target="../media/image44.png"/><Relationship Id="rId1" Type="http://schemas.openxmlformats.org/officeDocument/2006/relationships/slideLayout" Target="../slideLayouts/slideLayout18.xml"/><Relationship Id="rId5" Type="http://schemas.openxmlformats.org/officeDocument/2006/relationships/image" Target="../media/image52.emf"/><Relationship Id="rId4" Type="http://schemas.openxmlformats.org/officeDocument/2006/relationships/image" Target="../media/image51.emf"/></Relationships>
</file>

<file path=ppt/slides/_rels/slide26.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54.emf"/></Relationships>
</file>

<file path=ppt/slides/_rels/slide27.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18.xml"/><Relationship Id="rId5" Type="http://schemas.openxmlformats.org/officeDocument/2006/relationships/image" Target="../media/image58.png"/><Relationship Id="rId4" Type="http://schemas.openxmlformats.org/officeDocument/2006/relationships/image" Target="../media/image57.jpeg"/></Relationships>
</file>

<file path=ppt/slides/_rels/slide28.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60.emf"/></Relationships>
</file>

<file path=ppt/slides/_rels/slide29.xml.rels><?xml version="1.0" encoding="UTF-8" standalone="yes"?>
<Relationships xmlns="http://schemas.openxmlformats.org/package/2006/relationships"><Relationship Id="rId3" Type="http://schemas.openxmlformats.org/officeDocument/2006/relationships/image" Target="../media/image62.emf"/><Relationship Id="rId7" Type="http://schemas.openxmlformats.org/officeDocument/2006/relationships/image" Target="../media/image66.wmf"/><Relationship Id="rId2" Type="http://schemas.openxmlformats.org/officeDocument/2006/relationships/image" Target="../media/image61.png"/><Relationship Id="rId1" Type="http://schemas.openxmlformats.org/officeDocument/2006/relationships/slideLayout" Target="../slideLayouts/slideLayout18.xml"/><Relationship Id="rId6" Type="http://schemas.openxmlformats.org/officeDocument/2006/relationships/image" Target="../media/image65.emf"/><Relationship Id="rId5" Type="http://schemas.openxmlformats.org/officeDocument/2006/relationships/image" Target="../media/image64.emf"/><Relationship Id="rId4" Type="http://schemas.openxmlformats.org/officeDocument/2006/relationships/image" Target="../media/image63.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image" Target="../media/image61.png"/><Relationship Id="rId1" Type="http://schemas.openxmlformats.org/officeDocument/2006/relationships/slideLayout" Target="../slideLayouts/slideLayout18.xml"/><Relationship Id="rId6" Type="http://schemas.openxmlformats.org/officeDocument/2006/relationships/image" Target="../media/image70.emf"/><Relationship Id="rId5" Type="http://schemas.openxmlformats.org/officeDocument/2006/relationships/image" Target="../media/image69.emf"/><Relationship Id="rId4" Type="http://schemas.openxmlformats.org/officeDocument/2006/relationships/image" Target="../media/image68.wmf"/></Relationships>
</file>

<file path=ppt/slides/_rels/slide31.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image" Target="../media/image61.png"/><Relationship Id="rId1" Type="http://schemas.openxmlformats.org/officeDocument/2006/relationships/slideLayout" Target="../slideLayouts/slideLayout29.xml"/><Relationship Id="rId4" Type="http://schemas.openxmlformats.org/officeDocument/2006/relationships/image" Target="../media/image72.emf"/></Relationships>
</file>

<file path=ppt/slides/_rels/slide32.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image" Target="../media/image61.png"/><Relationship Id="rId1" Type="http://schemas.openxmlformats.org/officeDocument/2006/relationships/slideLayout" Target="../slideLayouts/slideLayout18.xml"/><Relationship Id="rId4" Type="http://schemas.openxmlformats.org/officeDocument/2006/relationships/image" Target="../media/image74.png"/></Relationships>
</file>

<file path=ppt/slides/_rels/slide33.xml.rels><?xml version="1.0" encoding="UTF-8" standalone="yes"?>
<Relationships xmlns="http://schemas.openxmlformats.org/package/2006/relationships"><Relationship Id="rId8" Type="http://schemas.openxmlformats.org/officeDocument/2006/relationships/image" Target="../media/image80.emf"/><Relationship Id="rId3" Type="http://schemas.openxmlformats.org/officeDocument/2006/relationships/image" Target="../media/image76.png"/><Relationship Id="rId7" Type="http://schemas.openxmlformats.org/officeDocument/2006/relationships/image" Target="../media/image79.emf"/><Relationship Id="rId2" Type="http://schemas.openxmlformats.org/officeDocument/2006/relationships/image" Target="../media/image75.png"/><Relationship Id="rId1" Type="http://schemas.openxmlformats.org/officeDocument/2006/relationships/slideLayout" Target="../slideLayouts/slideLayout18.xml"/><Relationship Id="rId6" Type="http://schemas.openxmlformats.org/officeDocument/2006/relationships/image" Target="../media/image78.emf"/><Relationship Id="rId11" Type="http://schemas.openxmlformats.org/officeDocument/2006/relationships/image" Target="../media/image83.emf"/><Relationship Id="rId5" Type="http://schemas.openxmlformats.org/officeDocument/2006/relationships/image" Target="../media/image61.png"/><Relationship Id="rId10" Type="http://schemas.openxmlformats.org/officeDocument/2006/relationships/image" Target="../media/image82.emf"/><Relationship Id="rId4" Type="http://schemas.openxmlformats.org/officeDocument/2006/relationships/image" Target="../media/image77.jpeg"/><Relationship Id="rId9" Type="http://schemas.openxmlformats.org/officeDocument/2006/relationships/image" Target="../media/image81.emf"/></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29.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png"/></Relationships>
</file>

<file path=ppt/slides/_rels/slide38.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29.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png"/></Relationships>
</file>

<file path=ppt/slides/_rels/slide39.xml.rels><?xml version="1.0" encoding="UTF-8" standalone="yes"?>
<Relationships xmlns="http://schemas.openxmlformats.org/package/2006/relationships"><Relationship Id="rId3" Type="http://schemas.openxmlformats.org/officeDocument/2006/relationships/image" Target="../media/image90.emf"/><Relationship Id="rId2" Type="http://schemas.openxmlformats.org/officeDocument/2006/relationships/image" Target="../media/image89.emf"/><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emf"/><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2" Type="http://schemas.openxmlformats.org/officeDocument/2006/relationships/image" Target="../media/image94.emf"/><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jpeg"/><Relationship Id="rId7" Type="http://schemas.openxmlformats.org/officeDocument/2006/relationships/image" Target="../media/image23.png"/><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22.png"/><Relationship Id="rId11" Type="http://schemas.openxmlformats.org/officeDocument/2006/relationships/image" Target="../media/image26.png"/><Relationship Id="rId5" Type="http://schemas.openxmlformats.org/officeDocument/2006/relationships/image" Target="../media/image21.jpeg"/><Relationship Id="rId10" Type="http://schemas.openxmlformats.org/officeDocument/2006/relationships/image" Target="../media/image25.png"/><Relationship Id="rId4" Type="http://schemas.openxmlformats.org/officeDocument/2006/relationships/image" Target="../media/image20.jpeg"/><Relationship Id="rId9" Type="http://schemas.openxmlformats.org/officeDocument/2006/relationships/image" Target="../media/image18.png"/></Relationships>
</file>

<file path=ppt/slides/_rels/slide50.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image" Target="../media/image95.emf"/><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98.emf"/><Relationship Id="rId2" Type="http://schemas.openxmlformats.org/officeDocument/2006/relationships/image" Target="../media/image97.emf"/><Relationship Id="rId1" Type="http://schemas.openxmlformats.org/officeDocument/2006/relationships/slideLayout" Target="../slideLayouts/slideLayout29.xml"/><Relationship Id="rId4" Type="http://schemas.openxmlformats.org/officeDocument/2006/relationships/image" Target="../media/image99.emf"/></Relationships>
</file>

<file path=ppt/slides/_rels/slide55.xml.rels><?xml version="1.0" encoding="UTF-8" standalone="yes"?>
<Relationships xmlns="http://schemas.openxmlformats.org/package/2006/relationships"><Relationship Id="rId3" Type="http://schemas.openxmlformats.org/officeDocument/2006/relationships/image" Target="../media/image100.emf"/><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3" Type="http://schemas.openxmlformats.org/officeDocument/2006/relationships/image" Target="../media/image102.emf"/><Relationship Id="rId2" Type="http://schemas.openxmlformats.org/officeDocument/2006/relationships/image" Target="../media/image101.emf"/><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104.emf"/><Relationship Id="rId2" Type="http://schemas.openxmlformats.org/officeDocument/2006/relationships/image" Target="../media/image103.emf"/><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image" Target="../media/image105.emf"/><Relationship Id="rId1" Type="http://schemas.openxmlformats.org/officeDocument/2006/relationships/slideLayout" Target="../slideLayouts/slideLayout18.xml"/><Relationship Id="rId4" Type="http://schemas.openxmlformats.org/officeDocument/2006/relationships/image" Target="../media/image107.emf"/></Relationships>
</file>

<file path=ppt/slides/_rels/slide59.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image" Target="../media/image108.emf"/><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image" Target="../media/image110.emf"/><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image" Target="../media/image111.emf"/><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image" Target="../media/image112.emf"/><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114.emf"/><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2" Type="http://schemas.openxmlformats.org/officeDocument/2006/relationships/image" Target="../media/image117.emf"/><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3" Type="http://schemas.openxmlformats.org/officeDocument/2006/relationships/image" Target="../media/image119.emf"/><Relationship Id="rId2" Type="http://schemas.openxmlformats.org/officeDocument/2006/relationships/image" Target="../media/image118.emf"/><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6" Type="http://schemas.openxmlformats.org/officeDocument/2006/relationships/image" Target="../media/image123.emf"/><Relationship Id="rId5" Type="http://schemas.openxmlformats.org/officeDocument/2006/relationships/image" Target="../media/image122.emf"/><Relationship Id="rId4" Type="http://schemas.openxmlformats.org/officeDocument/2006/relationships/image" Target="../media/image121.jpeg"/></Relationships>
</file>

<file path=ppt/slides/_rels/slide73.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6" Type="http://schemas.openxmlformats.org/officeDocument/2006/relationships/image" Target="../media/image125.emf"/><Relationship Id="rId5" Type="http://schemas.openxmlformats.org/officeDocument/2006/relationships/image" Target="../media/image124.emf"/><Relationship Id="rId4" Type="http://schemas.openxmlformats.org/officeDocument/2006/relationships/image" Target="../media/image121.jpeg"/></Relationships>
</file>

<file path=ppt/slides/_rels/slide7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6" Type="http://schemas.openxmlformats.org/officeDocument/2006/relationships/image" Target="../media/image127.emf"/><Relationship Id="rId5" Type="http://schemas.openxmlformats.org/officeDocument/2006/relationships/image" Target="../media/image126.emf"/><Relationship Id="rId4" Type="http://schemas.openxmlformats.org/officeDocument/2006/relationships/image" Target="../media/image121.jpeg"/></Relationships>
</file>

<file path=ppt/slides/_rels/slide7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4" Type="http://schemas.openxmlformats.org/officeDocument/2006/relationships/image" Target="../media/image121.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活動組織用</a:t>
            </a:r>
            <a:endParaRPr lang="en-US" altLang="ja-JP" sz="3200" dirty="0">
              <a:solidFill>
                <a:srgbClr val="FF0000"/>
              </a:solidFill>
              <a:ea typeface="ＤＦ特太ゴシック体" pitchFamily="1" charset="-128"/>
            </a:endParaRPr>
          </a:p>
        </p:txBody>
      </p:sp>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2513" y="8266113"/>
            <a:ext cx="4743450" cy="276999"/>
          </a:xfrm>
          <a:prstGeom prst="rect">
            <a:avLst/>
          </a:prstGeom>
          <a:noFill/>
          <a:ln w="9525">
            <a:noFill/>
            <a:miter lim="800000"/>
            <a:headEnd/>
            <a:tailEnd/>
          </a:ln>
        </p:spPr>
        <p:txBody>
          <a:bodyPr lIns="0" tIns="0" rIns="0" bIns="0">
            <a:spAutoFit/>
          </a:bodyPr>
          <a:lstStyle/>
          <a:p>
            <a:pPr algn="ctr">
              <a:spcBef>
                <a:spcPct val="10000"/>
              </a:spcBef>
            </a:pPr>
            <a:r>
              <a:rPr lang="ja-JP" altLang="en-US" sz="1800" dirty="0" smtClean="0">
                <a:solidFill>
                  <a:srgbClr val="FF0000"/>
                </a:solidFill>
              </a:rPr>
              <a:t>鹿児島県〇〇市町村〇〇課</a:t>
            </a:r>
            <a:endParaRPr lang="en-US" altLang="ja-JP" sz="1800" dirty="0">
              <a:solidFill>
                <a:srgbClr val="FF0000"/>
              </a:solidFill>
            </a:endParaRPr>
          </a:p>
        </p:txBody>
      </p:sp>
      <p:sp>
        <p:nvSpPr>
          <p:cNvPr id="11270" name="テキスト ボックス 5"/>
          <p:cNvSpPr txBox="1">
            <a:spLocks noChangeArrowheads="1"/>
          </p:cNvSpPr>
          <p:nvPr/>
        </p:nvSpPr>
        <p:spPr bwMode="auto">
          <a:xfrm>
            <a:off x="4509119" y="9078139"/>
            <a:ext cx="2204419" cy="276999"/>
          </a:xfrm>
          <a:prstGeom prst="rect">
            <a:avLst/>
          </a:prstGeom>
          <a:noFill/>
          <a:ln w="9525">
            <a:noFill/>
            <a:miter lim="800000"/>
            <a:headEnd/>
            <a:tailEnd/>
          </a:ln>
        </p:spPr>
        <p:txBody>
          <a:bodyPr wrap="square" lIns="0" tIns="0" rIns="0" bIns="0">
            <a:spAutoFit/>
          </a:bodyPr>
          <a:lstStyle/>
          <a:p>
            <a:r>
              <a:rPr lang="ja-JP" altLang="en-US" sz="1800" dirty="0" smtClean="0">
                <a:solidFill>
                  <a:srgbClr val="FF0000"/>
                </a:solidFill>
                <a:latin typeface="ＤＦ特太ゴシック体" panose="020B0509000000000000" pitchFamily="49" charset="-128"/>
                <a:ea typeface="ＤＦ特太ゴシック体" panose="020B0509000000000000" pitchFamily="49" charset="-128"/>
              </a:rPr>
              <a:t>令和５年４月</a:t>
            </a:r>
            <a:endParaRPr lang="ja-JP" altLang="en-US" sz="1800" dirty="0">
              <a:solidFill>
                <a:srgbClr val="FF0000"/>
              </a:solidFill>
              <a:latin typeface="ＤＦ特太ゴシック体" panose="020B0509000000000000" pitchFamily="49" charset="-128"/>
              <a:ea typeface="ＤＦ特太ゴシック体" panose="020B0509000000000000" pitchFamily="49" charset="-128"/>
            </a:endParaRPr>
          </a:p>
        </p:txBody>
      </p:sp>
      <p:sp>
        <p:nvSpPr>
          <p:cNvPr id="6" name="テキスト ボックス 5"/>
          <p:cNvSpPr txBox="1">
            <a:spLocks noChangeArrowheads="1"/>
          </p:cNvSpPr>
          <p:nvPr/>
        </p:nvSpPr>
        <p:spPr bwMode="auto">
          <a:xfrm>
            <a:off x="460301" y="560388"/>
            <a:ext cx="2376264" cy="369332"/>
          </a:xfrm>
          <a:prstGeom prst="rect">
            <a:avLst/>
          </a:prstGeom>
          <a:solidFill>
            <a:schemeClr val="accent2">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ＤＦ特太ゴシック体" panose="020B0509000000000000" pitchFamily="49" charset="-128"/>
                <a:ea typeface="ＤＦ特太ゴシック体" panose="020B0509000000000000" pitchFamily="49" charset="-128"/>
              </a:rPr>
              <a:t>令和５年度改訂版</a:t>
            </a:r>
          </a:p>
        </p:txBody>
      </p:sp>
      <p:sp>
        <p:nvSpPr>
          <p:cNvPr id="9" name="Text Box 2"/>
          <p:cNvSpPr txBox="1">
            <a:spLocks noChangeArrowheads="1"/>
          </p:cNvSpPr>
          <p:nvPr/>
        </p:nvSpPr>
        <p:spPr bwMode="auto">
          <a:xfrm>
            <a:off x="794840" y="6222981"/>
            <a:ext cx="5268320" cy="1231106"/>
          </a:xfrm>
          <a:prstGeom prst="rect">
            <a:avLst/>
          </a:prstGeom>
          <a:noFill/>
          <a:ln w="9525">
            <a:noFill/>
            <a:miter lim="800000"/>
            <a:headEnd/>
            <a:tailEnd/>
          </a:ln>
        </p:spPr>
        <p:txBody>
          <a:bodyPr wrap="square" lIns="0" tIns="0" rIns="0" bIns="0">
            <a:spAutoFit/>
          </a:bodyPr>
          <a:lstStyle/>
          <a:p>
            <a:pPr algn="ctr">
              <a:spcBef>
                <a:spcPts val="0"/>
              </a:spcBef>
            </a:pPr>
            <a:r>
              <a:rPr lang="ja-JP" altLang="en-US" sz="8000" dirty="0">
                <a:solidFill>
                  <a:srgbClr val="FF0000">
                    <a:alpha val="44000"/>
                  </a:srgbClr>
                </a:solidFill>
                <a:ea typeface="ＤＦ特太ゴシック体" pitchFamily="1" charset="-128"/>
              </a:rPr>
              <a:t>（ひな形）</a:t>
            </a:r>
            <a:endParaRPr lang="en-US" altLang="ja-JP" sz="8000" dirty="0">
              <a:solidFill>
                <a:srgbClr val="FF0000">
                  <a:alpha val="44000"/>
                </a:srgbClr>
              </a:solidFill>
              <a:ea typeface="ＤＦ特太ゴシック体" pitchFamily="1" charset="-128"/>
            </a:endParaRPr>
          </a:p>
        </p:txBody>
      </p:sp>
      <p:sp>
        <p:nvSpPr>
          <p:cNvPr id="10" name="四角形吹き出し 9"/>
          <p:cNvSpPr/>
          <p:nvPr/>
        </p:nvSpPr>
        <p:spPr>
          <a:xfrm>
            <a:off x="1581848" y="7590254"/>
            <a:ext cx="3694304"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a:solidFill>
                  <a:srgbClr val="FF0000"/>
                </a:solidFill>
              </a:rPr>
              <a:t>本ひな形を参考に、地域の実情を踏まえ必要な追記・修正を行った上で</a:t>
            </a:r>
            <a:r>
              <a:rPr lang="ja-JP" altLang="en-US" sz="1050" dirty="0" smtClean="0">
                <a:solidFill>
                  <a:srgbClr val="FF0000"/>
                </a:solidFill>
              </a:rPr>
              <a:t>、市町村名義</a:t>
            </a:r>
            <a:r>
              <a:rPr lang="ja-JP" altLang="en-US" sz="1050" dirty="0">
                <a:solidFill>
                  <a:srgbClr val="FF0000"/>
                </a:solidFill>
              </a:rPr>
              <a:t>で対象組織に配布等して下さい。</a:t>
            </a:r>
            <a:endParaRPr lang="en-US" altLang="ja-JP" sz="1050" dirty="0">
              <a:solidFill>
                <a:srgbClr val="FF0000"/>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7999" y="2245724"/>
            <a:ext cx="6120000" cy="262211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0" name="角丸四角形 49"/>
          <p:cNvSpPr/>
          <p:nvPr/>
        </p:nvSpPr>
        <p:spPr>
          <a:xfrm>
            <a:off x="216000" y="1103777"/>
            <a:ext cx="6408738" cy="6476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 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22535" name="テキスト ボックス 4"/>
          <p:cNvSpPr txBox="1">
            <a:spLocks noChangeArrowheads="1"/>
          </p:cNvSpPr>
          <p:nvPr/>
        </p:nvSpPr>
        <p:spPr bwMode="auto">
          <a:xfrm>
            <a:off x="664278" y="2345219"/>
            <a:ext cx="5832000" cy="223138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・組織づくりは、対象地域を設定することから始めます。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・地域の水路や農道などを守っていく共同活動にもっとも取り組みやすいまとまりを、それぞれの地域に応じて設定します。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・対象地域の単位は、集落ごと、ため池や堰などの用水がかりごと、</a:t>
            </a:r>
            <a:r>
              <a:rPr lang="ja-JP" altLang="en-US" dirty="0" err="1">
                <a:latin typeface="HG丸ｺﾞｼｯｸM-PRO" pitchFamily="50" charset="-128"/>
                <a:ea typeface="HG丸ｺﾞｼｯｸM-PRO" pitchFamily="50" charset="-128"/>
              </a:rPr>
              <a:t>ほ</a:t>
            </a:r>
            <a:r>
              <a:rPr lang="ja-JP" altLang="en-US" dirty="0">
                <a:latin typeface="HG丸ｺﾞｼｯｸM-PRO" pitchFamily="50" charset="-128"/>
                <a:ea typeface="HG丸ｺﾞｼｯｸM-PRO" pitchFamily="50" charset="-128"/>
              </a:rPr>
              <a:t>場整備などの事業実施区域ごとなど、様々なまとまりが考えられます。</a:t>
            </a:r>
            <a:endParaRPr lang="en-US" altLang="ja-JP" dirty="0">
              <a:latin typeface="HG丸ｺﾞｼｯｸM-PRO" pitchFamily="50" charset="-128"/>
              <a:ea typeface="HG丸ｺﾞｼｯｸM-PRO" pitchFamily="50" charset="-128"/>
            </a:endParaRPr>
          </a:p>
          <a:p>
            <a:pPr marL="144000" indent="-144000">
              <a:spcAft>
                <a:spcPts val="1200"/>
              </a:spcAft>
            </a:pPr>
            <a:r>
              <a:rPr lang="ja-JP" altLang="en-US" dirty="0">
                <a:latin typeface="HG丸ｺﾞｼｯｸM-PRO" pitchFamily="50" charset="-128"/>
                <a:ea typeface="HG丸ｺﾞｼｯｸM-PRO" pitchFamily="50" charset="-128"/>
              </a:rPr>
              <a:t>・合意形成が可能なまとまりで、対象地域を検討して下さい。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の対象となる区域が旧市区町村等の広域に及ぶ場合には、広域活動組織を設立することができます。広域活動組織化により、事務負担の軽減や運営体制の強化が期待できます。広域活動組織を設立して活動を実施する場合は、「多面的機能支払交付金の活動の手引き（広域活動組織用）」を参照して下さい。</a:t>
            </a:r>
            <a:endParaRPr lang="en-US" altLang="ja-JP" dirty="0">
              <a:latin typeface="HG丸ｺﾞｼｯｸM-PRO" pitchFamily="50" charset="-128"/>
              <a:ea typeface="HG丸ｺﾞｼｯｸM-PRO" pitchFamily="50" charset="-128"/>
            </a:endParaRPr>
          </a:p>
        </p:txBody>
      </p:sp>
      <p:sp>
        <p:nvSpPr>
          <p:cNvPr id="2059" name="AutoShape 11"/>
          <p:cNvSpPr>
            <a:spLocks noChangeArrowheads="1"/>
          </p:cNvSpPr>
          <p:nvPr/>
        </p:nvSpPr>
        <p:spPr bwMode="auto">
          <a:xfrm>
            <a:off x="468000" y="4989040"/>
            <a:ext cx="1652588" cy="288000"/>
          </a:xfrm>
          <a:prstGeom prst="roundRect">
            <a:avLst>
              <a:gd name="adj" fmla="val 50000"/>
            </a:avLst>
          </a:prstGeom>
          <a:solidFill>
            <a:srgbClr val="FFFFC9"/>
          </a:solidFill>
          <a:ln w="9525">
            <a:solidFill>
              <a:schemeClr val="tx1"/>
            </a:solidFill>
            <a:round/>
            <a:headEnd/>
            <a:tailEnd/>
          </a:ln>
          <a:effectLst/>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対象地域の単位の例</a:t>
            </a:r>
            <a:endParaRPr lang="ja-JP" altLang="en-US" sz="1000" dirty="0">
              <a:latin typeface="HG丸ｺﾞｼｯｸM-PRO" panose="020F0600000000000000" pitchFamily="50" charset="-128"/>
              <a:ea typeface="HG丸ｺﾞｼｯｸM-PRO" panose="020F0600000000000000" pitchFamily="50" charset="-128"/>
            </a:endParaRPr>
          </a:p>
        </p:txBody>
      </p:sp>
      <p:graphicFrame>
        <p:nvGraphicFramePr>
          <p:cNvPr id="3" name="表 2"/>
          <p:cNvGraphicFramePr>
            <a:graphicFrameLocks noGrp="1" noChangeAspect="1"/>
          </p:cNvGraphicFramePr>
          <p:nvPr>
            <p:extLst>
              <p:ext uri="{D42A27DB-BD31-4B8C-83A1-F6EECF244321}">
                <p14:modId xmlns:p14="http://schemas.microsoft.com/office/powerpoint/2010/main" val="1208869026"/>
              </p:ext>
            </p:extLst>
          </p:nvPr>
        </p:nvGraphicFramePr>
        <p:xfrm>
          <a:off x="675593" y="5401815"/>
          <a:ext cx="5506814" cy="4159697"/>
        </p:xfrm>
        <a:graphic>
          <a:graphicData uri="http://schemas.openxmlformats.org/drawingml/2006/table">
            <a:tbl>
              <a:tblPr firstRow="1" bandRow="1">
                <a:tableStyleId>{5C22544A-7EE6-4342-B048-85BDC9FD1C3A}</a:tableStyleId>
              </a:tblPr>
              <a:tblGrid>
                <a:gridCol w="2674738">
                  <a:extLst>
                    <a:ext uri="{9D8B030D-6E8A-4147-A177-3AD203B41FA5}">
                      <a16:colId xmlns:a16="http://schemas.microsoft.com/office/drawing/2014/main" val="20000"/>
                    </a:ext>
                  </a:extLst>
                </a:gridCol>
                <a:gridCol w="2832076">
                  <a:extLst>
                    <a:ext uri="{9D8B030D-6E8A-4147-A177-3AD203B41FA5}">
                      <a16:colId xmlns:a16="http://schemas.microsoft.com/office/drawing/2014/main" val="20001"/>
                    </a:ext>
                  </a:extLst>
                </a:gridCol>
              </a:tblGrid>
              <a:tr h="2268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集落営農単位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13099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集落ぐるみで保全活動を行う体制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集落営農組織で保全活動を行う体制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880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水系単位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事業単位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13681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872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ため池や堰などの水系単位で保全活動を行う体制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ほ場整備事業などの事業実施区域単位で保全活動を行う体制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2579" name="テキスト ボックス 4"/>
          <p:cNvSpPr txBox="1">
            <a:spLocks noChangeArrowheads="1"/>
          </p:cNvSpPr>
          <p:nvPr/>
        </p:nvSpPr>
        <p:spPr bwMode="auto">
          <a:xfrm>
            <a:off x="396000" y="1128151"/>
            <a:ext cx="6119812" cy="523875"/>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多面的機能支払交付金を活用した活動を行うためには、活動組織を設立する必要があります。</a:t>
            </a:r>
            <a:endParaRPr lang="en-US" altLang="ja-JP" sz="1400" dirty="0">
              <a:latin typeface="HG丸ｺﾞｼｯｸM-PRO" pitchFamily="50" charset="-128"/>
              <a:ea typeface="HG丸ｺﾞｼｯｸM-PRO"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組織の設立</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sp>
        <p:nvSpPr>
          <p:cNvPr id="17" name="テキスト ボックス 1"/>
          <p:cNvSpPr txBox="1">
            <a:spLocks noChangeArrowheads="1"/>
          </p:cNvSpPr>
          <p:nvPr/>
        </p:nvSpPr>
        <p:spPr bwMode="auto">
          <a:xfrm>
            <a:off x="360000" y="1832850"/>
            <a:ext cx="2412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１．対象地域の設定</a:t>
            </a:r>
          </a:p>
        </p:txBody>
      </p:sp>
      <p:grpSp>
        <p:nvGrpSpPr>
          <p:cNvPr id="7" name="グループ化 6">
            <a:extLst>
              <a:ext uri="{FF2B5EF4-FFF2-40B4-BE49-F238E27FC236}">
                <a16:creationId xmlns:a16="http://schemas.microsoft.com/office/drawing/2014/main" id="{090A774C-6FB0-57D8-BC46-A48C639AC102}"/>
              </a:ext>
            </a:extLst>
          </p:cNvPr>
          <p:cNvGrpSpPr/>
          <p:nvPr/>
        </p:nvGrpSpPr>
        <p:grpSpPr>
          <a:xfrm>
            <a:off x="1484784" y="5726410"/>
            <a:ext cx="1165984" cy="1144107"/>
            <a:chOff x="1297798" y="5761856"/>
            <a:chExt cx="1165984" cy="1144107"/>
          </a:xfrm>
        </p:grpSpPr>
        <p:pic>
          <p:nvPicPr>
            <p:cNvPr id="22548" name="Picture 95"/>
            <p:cNvPicPr preferRelativeResize="0">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97798" y="5761856"/>
              <a:ext cx="1165984" cy="1144107"/>
            </a:xfrm>
            <a:prstGeom prst="rect">
              <a:avLst/>
            </a:prstGeom>
            <a:noFill/>
            <a:ln w="12700">
              <a:noFill/>
              <a:miter lim="800000"/>
              <a:headEnd/>
              <a:tailEnd/>
            </a:ln>
          </p:spPr>
        </p:pic>
        <p:sp>
          <p:nvSpPr>
            <p:cNvPr id="5" name="フリーフォーム: 図形 4">
              <a:extLst>
                <a:ext uri="{FF2B5EF4-FFF2-40B4-BE49-F238E27FC236}">
                  <a16:creationId xmlns:a16="http://schemas.microsoft.com/office/drawing/2014/main" id="{02675A35-F1A8-C010-430A-A172601572A3}"/>
                </a:ext>
              </a:extLst>
            </p:cNvPr>
            <p:cNvSpPr/>
            <p:nvPr/>
          </p:nvSpPr>
          <p:spPr>
            <a:xfrm>
              <a:off x="1317625" y="5854700"/>
              <a:ext cx="571500" cy="501650"/>
            </a:xfrm>
            <a:custGeom>
              <a:avLst/>
              <a:gdLst>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14325 w 571500"/>
                <a:gd name="connsiteY14" fmla="*/ 117475 h 501650"/>
                <a:gd name="connsiteX15" fmla="*/ 4286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286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14350 w 571500"/>
                <a:gd name="connsiteY16" fmla="*/ 25400 h 501650"/>
                <a:gd name="connsiteX17" fmla="*/ 571500 w 571500"/>
                <a:gd name="connsiteY17"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14350 w 571500"/>
                <a:gd name="connsiteY16" fmla="*/ 19050 h 501650"/>
                <a:gd name="connsiteX17" fmla="*/ 571500 w 571500"/>
                <a:gd name="connsiteY17"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1500" h="501650">
                  <a:moveTo>
                    <a:pt x="571500" y="0"/>
                  </a:moveTo>
                  <a:lnTo>
                    <a:pt x="555625" y="282575"/>
                  </a:lnTo>
                  <a:lnTo>
                    <a:pt x="536575" y="460375"/>
                  </a:lnTo>
                  <a:lnTo>
                    <a:pt x="485775" y="498475"/>
                  </a:lnTo>
                  <a:lnTo>
                    <a:pt x="406400" y="501650"/>
                  </a:lnTo>
                  <a:lnTo>
                    <a:pt x="250825" y="485775"/>
                  </a:lnTo>
                  <a:lnTo>
                    <a:pt x="117475" y="485775"/>
                  </a:lnTo>
                  <a:lnTo>
                    <a:pt x="34925" y="473075"/>
                  </a:lnTo>
                  <a:lnTo>
                    <a:pt x="0" y="441325"/>
                  </a:lnTo>
                  <a:lnTo>
                    <a:pt x="0" y="361950"/>
                  </a:lnTo>
                  <a:lnTo>
                    <a:pt x="19050" y="254000"/>
                  </a:lnTo>
                  <a:lnTo>
                    <a:pt x="60325" y="168275"/>
                  </a:lnTo>
                  <a:lnTo>
                    <a:pt x="111125" y="146050"/>
                  </a:lnTo>
                  <a:lnTo>
                    <a:pt x="238125" y="149225"/>
                  </a:lnTo>
                  <a:lnTo>
                    <a:pt x="323850" y="120650"/>
                  </a:lnTo>
                  <a:lnTo>
                    <a:pt x="441325" y="57150"/>
                  </a:lnTo>
                  <a:lnTo>
                    <a:pt x="514350" y="19050"/>
                  </a:lnTo>
                  <a:lnTo>
                    <a:pt x="571500" y="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7">
            <a:extLst>
              <a:ext uri="{FF2B5EF4-FFF2-40B4-BE49-F238E27FC236}">
                <a16:creationId xmlns:a16="http://schemas.microsoft.com/office/drawing/2014/main" id="{28004C2B-42A0-3AF6-9370-E1966FAC68D8}"/>
              </a:ext>
            </a:extLst>
          </p:cNvPr>
          <p:cNvGrpSpPr/>
          <p:nvPr/>
        </p:nvGrpSpPr>
        <p:grpSpPr>
          <a:xfrm>
            <a:off x="4152888" y="5761856"/>
            <a:ext cx="1081879" cy="1144900"/>
            <a:chOff x="4152888" y="5761856"/>
            <a:chExt cx="1081879" cy="1144900"/>
          </a:xfrm>
        </p:grpSpPr>
        <p:pic>
          <p:nvPicPr>
            <p:cNvPr id="22545" name="Picture 36"/>
            <p:cNvPicPr preferRelativeResize="0">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2888" y="5761856"/>
              <a:ext cx="1081879" cy="1144900"/>
            </a:xfrm>
            <a:prstGeom prst="rect">
              <a:avLst/>
            </a:prstGeom>
            <a:noFill/>
            <a:ln w="12700">
              <a:noFill/>
              <a:miter lim="800000"/>
              <a:headEnd/>
              <a:tailEnd/>
            </a:ln>
          </p:spPr>
        </p:pic>
        <p:sp>
          <p:nvSpPr>
            <p:cNvPr id="6" name="フリーフォーム: 図形 5">
              <a:extLst>
                <a:ext uri="{FF2B5EF4-FFF2-40B4-BE49-F238E27FC236}">
                  <a16:creationId xmlns:a16="http://schemas.microsoft.com/office/drawing/2014/main" id="{EA8AA78B-41B3-65C8-0F22-F96C5574E78C}"/>
                </a:ext>
              </a:extLst>
            </p:cNvPr>
            <p:cNvSpPr/>
            <p:nvPr/>
          </p:nvSpPr>
          <p:spPr>
            <a:xfrm>
              <a:off x="4689475" y="5861050"/>
              <a:ext cx="530225" cy="508793"/>
            </a:xfrm>
            <a:custGeom>
              <a:avLst/>
              <a:gdLst>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50800 w 530225"/>
                <a:gd name="connsiteY19" fmla="*/ 460375 h 504825"/>
                <a:gd name="connsiteX20" fmla="*/ 22225 w 530225"/>
                <a:gd name="connsiteY20" fmla="*/ 355600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38100 w 530225"/>
                <a:gd name="connsiteY19" fmla="*/ 473075 h 504825"/>
                <a:gd name="connsiteX20" fmla="*/ 22225 w 530225"/>
                <a:gd name="connsiteY20" fmla="*/ 355600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38100 w 530225"/>
                <a:gd name="connsiteY19" fmla="*/ 473075 h 504825"/>
                <a:gd name="connsiteX20" fmla="*/ 9525 w 530225"/>
                <a:gd name="connsiteY20" fmla="*/ 371475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3175 w 530225"/>
                <a:gd name="connsiteY22" fmla="*/ 142875 h 511175"/>
                <a:gd name="connsiteX23" fmla="*/ 0 w 530225"/>
                <a:gd name="connsiteY23" fmla="*/ 53975 h 511175"/>
                <a:gd name="connsiteX24" fmla="*/ 12700 w 530225"/>
                <a:gd name="connsiteY24"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9525 w 530225"/>
                <a:gd name="connsiteY22" fmla="*/ 187325 h 511175"/>
                <a:gd name="connsiteX23" fmla="*/ 3175 w 530225"/>
                <a:gd name="connsiteY23" fmla="*/ 142875 h 511175"/>
                <a:gd name="connsiteX24" fmla="*/ 0 w 530225"/>
                <a:gd name="connsiteY24" fmla="*/ 53975 h 511175"/>
                <a:gd name="connsiteX25" fmla="*/ 12700 w 530225"/>
                <a:gd name="connsiteY25" fmla="*/ 0 h 511175"/>
                <a:gd name="connsiteX0" fmla="*/ 200025 w 717550"/>
                <a:gd name="connsiteY0" fmla="*/ 0 h 511175"/>
                <a:gd name="connsiteX1" fmla="*/ 307975 w 717550"/>
                <a:gd name="connsiteY1" fmla="*/ 47625 h 511175"/>
                <a:gd name="connsiteX2" fmla="*/ 358775 w 717550"/>
                <a:gd name="connsiteY2" fmla="*/ 82550 h 511175"/>
                <a:gd name="connsiteX3" fmla="*/ 412750 w 717550"/>
                <a:gd name="connsiteY3" fmla="*/ 114300 h 511175"/>
                <a:gd name="connsiteX4" fmla="*/ 454025 w 717550"/>
                <a:gd name="connsiteY4" fmla="*/ 130175 h 511175"/>
                <a:gd name="connsiteX5" fmla="*/ 533400 w 717550"/>
                <a:gd name="connsiteY5" fmla="*/ 136525 h 511175"/>
                <a:gd name="connsiteX6" fmla="*/ 596900 w 717550"/>
                <a:gd name="connsiteY6" fmla="*/ 136525 h 511175"/>
                <a:gd name="connsiteX7" fmla="*/ 676275 w 717550"/>
                <a:gd name="connsiteY7" fmla="*/ 180975 h 511175"/>
                <a:gd name="connsiteX8" fmla="*/ 688975 w 717550"/>
                <a:gd name="connsiteY8" fmla="*/ 241300 h 511175"/>
                <a:gd name="connsiteX9" fmla="*/ 711200 w 717550"/>
                <a:gd name="connsiteY9" fmla="*/ 317500 h 511175"/>
                <a:gd name="connsiteX10" fmla="*/ 717550 w 717550"/>
                <a:gd name="connsiteY10" fmla="*/ 384175 h 511175"/>
                <a:gd name="connsiteX11" fmla="*/ 695325 w 717550"/>
                <a:gd name="connsiteY11" fmla="*/ 460375 h 511175"/>
                <a:gd name="connsiteX12" fmla="*/ 695325 w 717550"/>
                <a:gd name="connsiteY12" fmla="*/ 463550 h 511175"/>
                <a:gd name="connsiteX13" fmla="*/ 641350 w 717550"/>
                <a:gd name="connsiteY13" fmla="*/ 485775 h 511175"/>
                <a:gd name="connsiteX14" fmla="*/ 577850 w 717550"/>
                <a:gd name="connsiteY14" fmla="*/ 466725 h 511175"/>
                <a:gd name="connsiteX15" fmla="*/ 536575 w 717550"/>
                <a:gd name="connsiteY15" fmla="*/ 466725 h 511175"/>
                <a:gd name="connsiteX16" fmla="*/ 441325 w 717550"/>
                <a:gd name="connsiteY16" fmla="*/ 492125 h 511175"/>
                <a:gd name="connsiteX17" fmla="*/ 365125 w 717550"/>
                <a:gd name="connsiteY17" fmla="*/ 504825 h 511175"/>
                <a:gd name="connsiteX18" fmla="*/ 288925 w 717550"/>
                <a:gd name="connsiteY18" fmla="*/ 511175 h 511175"/>
                <a:gd name="connsiteX19" fmla="*/ 225425 w 717550"/>
                <a:gd name="connsiteY19" fmla="*/ 473075 h 511175"/>
                <a:gd name="connsiteX20" fmla="*/ 196850 w 717550"/>
                <a:gd name="connsiteY20" fmla="*/ 371475 h 511175"/>
                <a:gd name="connsiteX21" fmla="*/ 196850 w 717550"/>
                <a:gd name="connsiteY21" fmla="*/ 228600 h 511175"/>
                <a:gd name="connsiteX22" fmla="*/ 0 w 717550"/>
                <a:gd name="connsiteY22" fmla="*/ 209550 h 511175"/>
                <a:gd name="connsiteX23" fmla="*/ 190500 w 717550"/>
                <a:gd name="connsiteY23" fmla="*/ 142875 h 511175"/>
                <a:gd name="connsiteX24" fmla="*/ 187325 w 717550"/>
                <a:gd name="connsiteY24" fmla="*/ 53975 h 511175"/>
                <a:gd name="connsiteX25" fmla="*/ 200025 w 717550"/>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60350 h 511175"/>
                <a:gd name="connsiteX22" fmla="*/ 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60350 h 511175"/>
                <a:gd name="connsiteX22" fmla="*/ 1270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92125 h 508793"/>
                <a:gd name="connsiteX17" fmla="*/ 177800 w 530225"/>
                <a:gd name="connsiteY17" fmla="*/ 504825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92125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66725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5556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85750 w 530225"/>
                <a:gd name="connsiteY4" fmla="*/ 142081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5556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0225" h="508793">
                  <a:moveTo>
                    <a:pt x="12700" y="0"/>
                  </a:moveTo>
                  <a:lnTo>
                    <a:pt x="120650" y="47625"/>
                  </a:lnTo>
                  <a:lnTo>
                    <a:pt x="171450" y="82550"/>
                  </a:lnTo>
                  <a:lnTo>
                    <a:pt x="225425" y="114300"/>
                  </a:lnTo>
                  <a:lnTo>
                    <a:pt x="285750" y="142081"/>
                  </a:lnTo>
                  <a:lnTo>
                    <a:pt x="346075" y="136525"/>
                  </a:lnTo>
                  <a:lnTo>
                    <a:pt x="409575" y="136525"/>
                  </a:lnTo>
                  <a:lnTo>
                    <a:pt x="488950" y="180975"/>
                  </a:lnTo>
                  <a:lnTo>
                    <a:pt x="501650" y="241300"/>
                  </a:lnTo>
                  <a:lnTo>
                    <a:pt x="523875" y="317500"/>
                  </a:lnTo>
                  <a:lnTo>
                    <a:pt x="530225" y="384175"/>
                  </a:lnTo>
                  <a:lnTo>
                    <a:pt x="508000" y="460375"/>
                  </a:lnTo>
                  <a:lnTo>
                    <a:pt x="508000" y="463550"/>
                  </a:lnTo>
                  <a:lnTo>
                    <a:pt x="454025" y="485775"/>
                  </a:lnTo>
                  <a:lnTo>
                    <a:pt x="390525" y="478631"/>
                  </a:lnTo>
                  <a:lnTo>
                    <a:pt x="349250" y="476250"/>
                  </a:lnTo>
                  <a:lnTo>
                    <a:pt x="254000" y="477837"/>
                  </a:lnTo>
                  <a:lnTo>
                    <a:pt x="177800" y="492919"/>
                  </a:lnTo>
                  <a:lnTo>
                    <a:pt x="106363" y="508793"/>
                  </a:lnTo>
                  <a:lnTo>
                    <a:pt x="38100" y="473075"/>
                  </a:lnTo>
                  <a:lnTo>
                    <a:pt x="9525" y="371475"/>
                  </a:lnTo>
                  <a:lnTo>
                    <a:pt x="9525" y="260350"/>
                  </a:lnTo>
                  <a:lnTo>
                    <a:pt x="5556" y="203200"/>
                  </a:lnTo>
                  <a:cubicBezTo>
                    <a:pt x="4762" y="183092"/>
                    <a:pt x="3969" y="162983"/>
                    <a:pt x="3175" y="142875"/>
                  </a:cubicBezTo>
                  <a:lnTo>
                    <a:pt x="0" y="53975"/>
                  </a:lnTo>
                  <a:lnTo>
                    <a:pt x="12700" y="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9">
            <a:extLst>
              <a:ext uri="{FF2B5EF4-FFF2-40B4-BE49-F238E27FC236}">
                <a16:creationId xmlns:a16="http://schemas.microsoft.com/office/drawing/2014/main" id="{FE0B61FE-2C01-3952-2DFC-D8A6A1FC5D09}"/>
              </a:ext>
            </a:extLst>
          </p:cNvPr>
          <p:cNvGrpSpPr/>
          <p:nvPr/>
        </p:nvGrpSpPr>
        <p:grpSpPr>
          <a:xfrm>
            <a:off x="1412776" y="7813515"/>
            <a:ext cx="1158974" cy="1213960"/>
            <a:chOff x="1412776" y="7813515"/>
            <a:chExt cx="1158974" cy="1213960"/>
          </a:xfrm>
        </p:grpSpPr>
        <p:pic>
          <p:nvPicPr>
            <p:cNvPr id="22546" name="Picture 37"/>
            <p:cNvPicPr preferRelativeResize="0">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12776" y="7813515"/>
              <a:ext cx="1155936" cy="1213960"/>
            </a:xfrm>
            <a:prstGeom prst="rect">
              <a:avLst/>
            </a:prstGeom>
            <a:noFill/>
            <a:ln w="12700">
              <a:noFill/>
              <a:miter lim="800000"/>
              <a:headEnd/>
              <a:tailEnd/>
            </a:ln>
          </p:spPr>
        </p:pic>
        <p:sp>
          <p:nvSpPr>
            <p:cNvPr id="9" name="フリーフォーム: 図形 8">
              <a:extLst>
                <a:ext uri="{FF2B5EF4-FFF2-40B4-BE49-F238E27FC236}">
                  <a16:creationId xmlns:a16="http://schemas.microsoft.com/office/drawing/2014/main" id="{5C3D53CE-888F-7197-FB4C-0EA9523E9F97}"/>
                </a:ext>
              </a:extLst>
            </p:cNvPr>
            <p:cNvSpPr/>
            <p:nvPr/>
          </p:nvSpPr>
          <p:spPr>
            <a:xfrm>
              <a:off x="1435100" y="7962900"/>
              <a:ext cx="1136650" cy="1022350"/>
            </a:xfrm>
            <a:custGeom>
              <a:avLst/>
              <a:gdLst>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50800 w 1136650"/>
                <a:gd name="connsiteY28" fmla="*/ 247650 h 1022350"/>
                <a:gd name="connsiteX29" fmla="*/ 101600 w 1136650"/>
                <a:gd name="connsiteY29" fmla="*/ 120650 h 1022350"/>
                <a:gd name="connsiteX30" fmla="*/ 171450 w 1136650"/>
                <a:gd name="connsiteY30" fmla="*/ 76200 h 1022350"/>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120650 h 1022350"/>
                <a:gd name="connsiteX30" fmla="*/ 171450 w 1136650"/>
                <a:gd name="connsiteY30" fmla="*/ 76200 h 1022350"/>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016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0160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3335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3335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6650" h="1022350">
                  <a:moveTo>
                    <a:pt x="171450" y="76200"/>
                  </a:moveTo>
                  <a:lnTo>
                    <a:pt x="342900" y="133350"/>
                  </a:lnTo>
                  <a:lnTo>
                    <a:pt x="406400" y="76200"/>
                  </a:lnTo>
                  <a:lnTo>
                    <a:pt x="476250" y="44450"/>
                  </a:lnTo>
                  <a:lnTo>
                    <a:pt x="546100" y="0"/>
                  </a:lnTo>
                  <a:lnTo>
                    <a:pt x="647700" y="12700"/>
                  </a:lnTo>
                  <a:lnTo>
                    <a:pt x="774700" y="57150"/>
                  </a:lnTo>
                  <a:lnTo>
                    <a:pt x="850900" y="88900"/>
                  </a:lnTo>
                  <a:lnTo>
                    <a:pt x="965200" y="101600"/>
                  </a:lnTo>
                  <a:lnTo>
                    <a:pt x="1041400" y="101600"/>
                  </a:lnTo>
                  <a:lnTo>
                    <a:pt x="1111250" y="203200"/>
                  </a:lnTo>
                  <a:lnTo>
                    <a:pt x="1123950" y="285750"/>
                  </a:lnTo>
                  <a:lnTo>
                    <a:pt x="1136650" y="400050"/>
                  </a:lnTo>
                  <a:lnTo>
                    <a:pt x="1117600" y="501650"/>
                  </a:lnTo>
                  <a:lnTo>
                    <a:pt x="1117600" y="654050"/>
                  </a:lnTo>
                  <a:lnTo>
                    <a:pt x="1085850" y="850900"/>
                  </a:lnTo>
                  <a:lnTo>
                    <a:pt x="1047750" y="996950"/>
                  </a:lnTo>
                  <a:lnTo>
                    <a:pt x="933450" y="1022350"/>
                  </a:lnTo>
                  <a:lnTo>
                    <a:pt x="825500" y="1003300"/>
                  </a:lnTo>
                  <a:lnTo>
                    <a:pt x="685800" y="971550"/>
                  </a:lnTo>
                  <a:lnTo>
                    <a:pt x="571500" y="952500"/>
                  </a:lnTo>
                  <a:lnTo>
                    <a:pt x="469900" y="958850"/>
                  </a:lnTo>
                  <a:lnTo>
                    <a:pt x="361950" y="990600"/>
                  </a:lnTo>
                  <a:lnTo>
                    <a:pt x="228600" y="990600"/>
                  </a:lnTo>
                  <a:lnTo>
                    <a:pt x="88900" y="952500"/>
                  </a:lnTo>
                  <a:lnTo>
                    <a:pt x="19050" y="876300"/>
                  </a:lnTo>
                  <a:lnTo>
                    <a:pt x="0" y="679450"/>
                  </a:lnTo>
                  <a:lnTo>
                    <a:pt x="12700" y="444500"/>
                  </a:lnTo>
                  <a:lnTo>
                    <a:pt x="38100" y="228600"/>
                  </a:lnTo>
                  <a:lnTo>
                    <a:pt x="101600" y="95250"/>
                  </a:lnTo>
                  <a:lnTo>
                    <a:pt x="171450" y="7620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11">
            <a:extLst>
              <a:ext uri="{FF2B5EF4-FFF2-40B4-BE49-F238E27FC236}">
                <a16:creationId xmlns:a16="http://schemas.microsoft.com/office/drawing/2014/main" id="{058C9ED9-D5EE-88E4-1A89-5D8B1D51537C}"/>
              </a:ext>
            </a:extLst>
          </p:cNvPr>
          <p:cNvGrpSpPr/>
          <p:nvPr/>
        </p:nvGrpSpPr>
        <p:grpSpPr>
          <a:xfrm>
            <a:off x="4289290" y="7813515"/>
            <a:ext cx="1094363" cy="1120865"/>
            <a:chOff x="4289290" y="7813515"/>
            <a:chExt cx="1094363" cy="1120865"/>
          </a:xfrm>
        </p:grpSpPr>
        <p:pic>
          <p:nvPicPr>
            <p:cNvPr id="22547" name="Picture 38"/>
            <p:cNvPicPr preferRelativeResize="0">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89290" y="7813515"/>
              <a:ext cx="1094363" cy="1120865"/>
            </a:xfrm>
            <a:prstGeom prst="rect">
              <a:avLst/>
            </a:prstGeom>
            <a:noFill/>
            <a:ln w="12700">
              <a:noFill/>
              <a:miter lim="800000"/>
              <a:headEnd/>
              <a:tailEnd/>
            </a:ln>
          </p:spPr>
        </p:pic>
        <p:sp>
          <p:nvSpPr>
            <p:cNvPr id="11" name="フリーフォーム: 図形 10">
              <a:extLst>
                <a:ext uri="{FF2B5EF4-FFF2-40B4-BE49-F238E27FC236}">
                  <a16:creationId xmlns:a16="http://schemas.microsoft.com/office/drawing/2014/main" id="{D8472C18-480C-4117-E639-E8DF766C2136}"/>
                </a:ext>
              </a:extLst>
            </p:cNvPr>
            <p:cNvSpPr/>
            <p:nvPr/>
          </p:nvSpPr>
          <p:spPr>
            <a:xfrm>
              <a:off x="4318000" y="7905750"/>
              <a:ext cx="1057275" cy="974725"/>
            </a:xfrm>
            <a:custGeom>
              <a:avLst/>
              <a:gdLst>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82550 w 1057275"/>
                <a:gd name="connsiteY12" fmla="*/ 60325 h 965200"/>
                <a:gd name="connsiteX13" fmla="*/ 142875 w 1057275"/>
                <a:gd name="connsiteY13" fmla="*/ 50800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95250 w 1057275"/>
                <a:gd name="connsiteY12" fmla="*/ 66675 h 965200"/>
                <a:gd name="connsiteX13" fmla="*/ 142875 w 1057275"/>
                <a:gd name="connsiteY13" fmla="*/ 50800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95250 w 1057275"/>
                <a:gd name="connsiteY12" fmla="*/ 66675 h 965200"/>
                <a:gd name="connsiteX13" fmla="*/ 142875 w 1057275"/>
                <a:gd name="connsiteY13" fmla="*/ 60325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596900 w 1057275"/>
                <a:gd name="connsiteY19" fmla="*/ 19050 h 984250"/>
                <a:gd name="connsiteX20" fmla="*/ 673100 w 1057275"/>
                <a:gd name="connsiteY20" fmla="*/ 47625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673100 w 1057275"/>
                <a:gd name="connsiteY20" fmla="*/ 47625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30175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20650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20650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58850 h 981075"/>
                <a:gd name="connsiteX1" fmla="*/ 63500 w 1057275"/>
                <a:gd name="connsiteY1" fmla="*/ 939800 h 981075"/>
                <a:gd name="connsiteX2" fmla="*/ 12700 w 1057275"/>
                <a:gd name="connsiteY2" fmla="*/ 889000 h 981075"/>
                <a:gd name="connsiteX3" fmla="*/ 0 w 1057275"/>
                <a:gd name="connsiteY3" fmla="*/ 809625 h 981075"/>
                <a:gd name="connsiteX4" fmla="*/ 0 w 1057275"/>
                <a:gd name="connsiteY4" fmla="*/ 749300 h 981075"/>
                <a:gd name="connsiteX5" fmla="*/ 19050 w 1057275"/>
                <a:gd name="connsiteY5" fmla="*/ 704850 h 981075"/>
                <a:gd name="connsiteX6" fmla="*/ 44450 w 1057275"/>
                <a:gd name="connsiteY6" fmla="*/ 660400 h 981075"/>
                <a:gd name="connsiteX7" fmla="*/ 9525 w 1057275"/>
                <a:gd name="connsiteY7" fmla="*/ 625475 h 981075"/>
                <a:gd name="connsiteX8" fmla="*/ 0 w 1057275"/>
                <a:gd name="connsiteY8" fmla="*/ 530225 h 981075"/>
                <a:gd name="connsiteX9" fmla="*/ 3175 w 1057275"/>
                <a:gd name="connsiteY9" fmla="*/ 409575 h 981075"/>
                <a:gd name="connsiteX10" fmla="*/ 25400 w 1057275"/>
                <a:gd name="connsiteY10" fmla="*/ 273050 h 981075"/>
                <a:gd name="connsiteX11" fmla="*/ 57150 w 1057275"/>
                <a:gd name="connsiteY11" fmla="*/ 142875 h 981075"/>
                <a:gd name="connsiteX12" fmla="*/ 95250 w 1057275"/>
                <a:gd name="connsiteY12" fmla="*/ 82550 h 981075"/>
                <a:gd name="connsiteX13" fmla="*/ 142875 w 1057275"/>
                <a:gd name="connsiteY13" fmla="*/ 76200 h 981075"/>
                <a:gd name="connsiteX14" fmla="*/ 196850 w 1057275"/>
                <a:gd name="connsiteY14" fmla="*/ 92075 h 981075"/>
                <a:gd name="connsiteX15" fmla="*/ 285750 w 1057275"/>
                <a:gd name="connsiteY15" fmla="*/ 146050 h 981075"/>
                <a:gd name="connsiteX16" fmla="*/ 355600 w 1057275"/>
                <a:gd name="connsiteY16" fmla="*/ 88900 h 981075"/>
                <a:gd name="connsiteX17" fmla="*/ 409575 w 1057275"/>
                <a:gd name="connsiteY17" fmla="*/ 50800 h 981075"/>
                <a:gd name="connsiteX18" fmla="*/ 514350 w 1057275"/>
                <a:gd name="connsiteY18" fmla="*/ 19050 h 981075"/>
                <a:gd name="connsiteX19" fmla="*/ 625475 w 1057275"/>
                <a:gd name="connsiteY19" fmla="*/ 0 h 981075"/>
                <a:gd name="connsiteX20" fmla="*/ 701675 w 1057275"/>
                <a:gd name="connsiteY20" fmla="*/ 34925 h 981075"/>
                <a:gd name="connsiteX21" fmla="*/ 736600 w 1057275"/>
                <a:gd name="connsiteY21" fmla="*/ 73025 h 981075"/>
                <a:gd name="connsiteX22" fmla="*/ 784225 w 1057275"/>
                <a:gd name="connsiteY22" fmla="*/ 107950 h 981075"/>
                <a:gd name="connsiteX23" fmla="*/ 863600 w 1057275"/>
                <a:gd name="connsiteY23" fmla="*/ 117475 h 981075"/>
                <a:gd name="connsiteX24" fmla="*/ 946150 w 1057275"/>
                <a:gd name="connsiteY24" fmla="*/ 104775 h 981075"/>
                <a:gd name="connsiteX25" fmla="*/ 996950 w 1057275"/>
                <a:gd name="connsiteY25" fmla="*/ 155575 h 981075"/>
                <a:gd name="connsiteX26" fmla="*/ 1031875 w 1057275"/>
                <a:gd name="connsiteY26" fmla="*/ 257175 h 981075"/>
                <a:gd name="connsiteX27" fmla="*/ 1057275 w 1057275"/>
                <a:gd name="connsiteY27" fmla="*/ 361950 h 981075"/>
                <a:gd name="connsiteX28" fmla="*/ 1050925 w 1057275"/>
                <a:gd name="connsiteY28" fmla="*/ 434975 h 981075"/>
                <a:gd name="connsiteX29" fmla="*/ 1006475 w 1057275"/>
                <a:gd name="connsiteY29" fmla="*/ 476250 h 981075"/>
                <a:gd name="connsiteX30" fmla="*/ 920750 w 1057275"/>
                <a:gd name="connsiteY30" fmla="*/ 466725 h 981075"/>
                <a:gd name="connsiteX31" fmla="*/ 815975 w 1057275"/>
                <a:gd name="connsiteY31" fmla="*/ 466725 h 981075"/>
                <a:gd name="connsiteX32" fmla="*/ 695325 w 1057275"/>
                <a:gd name="connsiteY32" fmla="*/ 485775 h 981075"/>
                <a:gd name="connsiteX33" fmla="*/ 644525 w 1057275"/>
                <a:gd name="connsiteY33" fmla="*/ 479425 h 981075"/>
                <a:gd name="connsiteX34" fmla="*/ 603250 w 1057275"/>
                <a:gd name="connsiteY34" fmla="*/ 508000 h 981075"/>
                <a:gd name="connsiteX35" fmla="*/ 615950 w 1057275"/>
                <a:gd name="connsiteY35" fmla="*/ 568325 h 981075"/>
                <a:gd name="connsiteX36" fmla="*/ 600075 w 1057275"/>
                <a:gd name="connsiteY36" fmla="*/ 635000 h 981075"/>
                <a:gd name="connsiteX37" fmla="*/ 584200 w 1057275"/>
                <a:gd name="connsiteY37" fmla="*/ 727075 h 981075"/>
                <a:gd name="connsiteX38" fmla="*/ 571500 w 1057275"/>
                <a:gd name="connsiteY38" fmla="*/ 796925 h 981075"/>
                <a:gd name="connsiteX39" fmla="*/ 520700 w 1057275"/>
                <a:gd name="connsiteY39" fmla="*/ 933450 h 981075"/>
                <a:gd name="connsiteX40" fmla="*/ 473075 w 1057275"/>
                <a:gd name="connsiteY40" fmla="*/ 981075 h 981075"/>
                <a:gd name="connsiteX41" fmla="*/ 349250 w 1057275"/>
                <a:gd name="connsiteY41" fmla="*/ 974725 h 981075"/>
                <a:gd name="connsiteX42" fmla="*/ 273050 w 1057275"/>
                <a:gd name="connsiteY42" fmla="*/ 962025 h 981075"/>
                <a:gd name="connsiteX43" fmla="*/ 215900 w 1057275"/>
                <a:gd name="connsiteY43" fmla="*/ 949325 h 981075"/>
                <a:gd name="connsiteX44" fmla="*/ 142875 w 1057275"/>
                <a:gd name="connsiteY44" fmla="*/ 958850 h 981075"/>
                <a:gd name="connsiteX0" fmla="*/ 142875 w 1057275"/>
                <a:gd name="connsiteY0" fmla="*/ 952500 h 974725"/>
                <a:gd name="connsiteX1" fmla="*/ 63500 w 1057275"/>
                <a:gd name="connsiteY1" fmla="*/ 933450 h 974725"/>
                <a:gd name="connsiteX2" fmla="*/ 12700 w 1057275"/>
                <a:gd name="connsiteY2" fmla="*/ 882650 h 974725"/>
                <a:gd name="connsiteX3" fmla="*/ 0 w 1057275"/>
                <a:gd name="connsiteY3" fmla="*/ 803275 h 974725"/>
                <a:gd name="connsiteX4" fmla="*/ 0 w 1057275"/>
                <a:gd name="connsiteY4" fmla="*/ 742950 h 974725"/>
                <a:gd name="connsiteX5" fmla="*/ 19050 w 1057275"/>
                <a:gd name="connsiteY5" fmla="*/ 698500 h 974725"/>
                <a:gd name="connsiteX6" fmla="*/ 44450 w 1057275"/>
                <a:gd name="connsiteY6" fmla="*/ 654050 h 974725"/>
                <a:gd name="connsiteX7" fmla="*/ 9525 w 1057275"/>
                <a:gd name="connsiteY7" fmla="*/ 619125 h 974725"/>
                <a:gd name="connsiteX8" fmla="*/ 0 w 1057275"/>
                <a:gd name="connsiteY8" fmla="*/ 523875 h 974725"/>
                <a:gd name="connsiteX9" fmla="*/ 3175 w 1057275"/>
                <a:gd name="connsiteY9" fmla="*/ 403225 h 974725"/>
                <a:gd name="connsiteX10" fmla="*/ 25400 w 1057275"/>
                <a:gd name="connsiteY10" fmla="*/ 266700 h 974725"/>
                <a:gd name="connsiteX11" fmla="*/ 57150 w 1057275"/>
                <a:gd name="connsiteY11" fmla="*/ 136525 h 974725"/>
                <a:gd name="connsiteX12" fmla="*/ 95250 w 1057275"/>
                <a:gd name="connsiteY12" fmla="*/ 76200 h 974725"/>
                <a:gd name="connsiteX13" fmla="*/ 142875 w 1057275"/>
                <a:gd name="connsiteY13" fmla="*/ 69850 h 974725"/>
                <a:gd name="connsiteX14" fmla="*/ 196850 w 1057275"/>
                <a:gd name="connsiteY14" fmla="*/ 85725 h 974725"/>
                <a:gd name="connsiteX15" fmla="*/ 285750 w 1057275"/>
                <a:gd name="connsiteY15" fmla="*/ 139700 h 974725"/>
                <a:gd name="connsiteX16" fmla="*/ 355600 w 1057275"/>
                <a:gd name="connsiteY16" fmla="*/ 82550 h 974725"/>
                <a:gd name="connsiteX17" fmla="*/ 409575 w 1057275"/>
                <a:gd name="connsiteY17" fmla="*/ 44450 h 974725"/>
                <a:gd name="connsiteX18" fmla="*/ 514350 w 1057275"/>
                <a:gd name="connsiteY18" fmla="*/ 12700 h 974725"/>
                <a:gd name="connsiteX19" fmla="*/ 625475 w 1057275"/>
                <a:gd name="connsiteY19" fmla="*/ 0 h 974725"/>
                <a:gd name="connsiteX20" fmla="*/ 701675 w 1057275"/>
                <a:gd name="connsiteY20" fmla="*/ 28575 h 974725"/>
                <a:gd name="connsiteX21" fmla="*/ 736600 w 1057275"/>
                <a:gd name="connsiteY21" fmla="*/ 66675 h 974725"/>
                <a:gd name="connsiteX22" fmla="*/ 784225 w 1057275"/>
                <a:gd name="connsiteY22" fmla="*/ 101600 h 974725"/>
                <a:gd name="connsiteX23" fmla="*/ 863600 w 1057275"/>
                <a:gd name="connsiteY23" fmla="*/ 111125 h 974725"/>
                <a:gd name="connsiteX24" fmla="*/ 946150 w 1057275"/>
                <a:gd name="connsiteY24" fmla="*/ 98425 h 974725"/>
                <a:gd name="connsiteX25" fmla="*/ 996950 w 1057275"/>
                <a:gd name="connsiteY25" fmla="*/ 149225 h 974725"/>
                <a:gd name="connsiteX26" fmla="*/ 1031875 w 1057275"/>
                <a:gd name="connsiteY26" fmla="*/ 250825 h 974725"/>
                <a:gd name="connsiteX27" fmla="*/ 1057275 w 1057275"/>
                <a:gd name="connsiteY27" fmla="*/ 355600 h 974725"/>
                <a:gd name="connsiteX28" fmla="*/ 1050925 w 1057275"/>
                <a:gd name="connsiteY28" fmla="*/ 428625 h 974725"/>
                <a:gd name="connsiteX29" fmla="*/ 1006475 w 1057275"/>
                <a:gd name="connsiteY29" fmla="*/ 469900 h 974725"/>
                <a:gd name="connsiteX30" fmla="*/ 920750 w 1057275"/>
                <a:gd name="connsiteY30" fmla="*/ 460375 h 974725"/>
                <a:gd name="connsiteX31" fmla="*/ 815975 w 1057275"/>
                <a:gd name="connsiteY31" fmla="*/ 460375 h 974725"/>
                <a:gd name="connsiteX32" fmla="*/ 695325 w 1057275"/>
                <a:gd name="connsiteY32" fmla="*/ 479425 h 974725"/>
                <a:gd name="connsiteX33" fmla="*/ 644525 w 1057275"/>
                <a:gd name="connsiteY33" fmla="*/ 473075 h 974725"/>
                <a:gd name="connsiteX34" fmla="*/ 603250 w 1057275"/>
                <a:gd name="connsiteY34" fmla="*/ 501650 h 974725"/>
                <a:gd name="connsiteX35" fmla="*/ 615950 w 1057275"/>
                <a:gd name="connsiteY35" fmla="*/ 561975 h 974725"/>
                <a:gd name="connsiteX36" fmla="*/ 600075 w 1057275"/>
                <a:gd name="connsiteY36" fmla="*/ 628650 h 974725"/>
                <a:gd name="connsiteX37" fmla="*/ 584200 w 1057275"/>
                <a:gd name="connsiteY37" fmla="*/ 720725 h 974725"/>
                <a:gd name="connsiteX38" fmla="*/ 571500 w 1057275"/>
                <a:gd name="connsiteY38" fmla="*/ 790575 h 974725"/>
                <a:gd name="connsiteX39" fmla="*/ 520700 w 1057275"/>
                <a:gd name="connsiteY39" fmla="*/ 927100 h 974725"/>
                <a:gd name="connsiteX40" fmla="*/ 473075 w 1057275"/>
                <a:gd name="connsiteY40" fmla="*/ 974725 h 974725"/>
                <a:gd name="connsiteX41" fmla="*/ 349250 w 1057275"/>
                <a:gd name="connsiteY41" fmla="*/ 968375 h 974725"/>
                <a:gd name="connsiteX42" fmla="*/ 273050 w 1057275"/>
                <a:gd name="connsiteY42" fmla="*/ 955675 h 974725"/>
                <a:gd name="connsiteX43" fmla="*/ 215900 w 1057275"/>
                <a:gd name="connsiteY43" fmla="*/ 942975 h 974725"/>
                <a:gd name="connsiteX44" fmla="*/ 142875 w 1057275"/>
                <a:gd name="connsiteY44" fmla="*/ 952500 h 974725"/>
                <a:gd name="connsiteX0" fmla="*/ 142875 w 1057275"/>
                <a:gd name="connsiteY0" fmla="*/ 952500 h 974725"/>
                <a:gd name="connsiteX1" fmla="*/ 63500 w 1057275"/>
                <a:gd name="connsiteY1" fmla="*/ 933450 h 974725"/>
                <a:gd name="connsiteX2" fmla="*/ 12700 w 1057275"/>
                <a:gd name="connsiteY2" fmla="*/ 882650 h 974725"/>
                <a:gd name="connsiteX3" fmla="*/ 0 w 1057275"/>
                <a:gd name="connsiteY3" fmla="*/ 803275 h 974725"/>
                <a:gd name="connsiteX4" fmla="*/ 0 w 1057275"/>
                <a:gd name="connsiteY4" fmla="*/ 742950 h 974725"/>
                <a:gd name="connsiteX5" fmla="*/ 19050 w 1057275"/>
                <a:gd name="connsiteY5" fmla="*/ 698500 h 974725"/>
                <a:gd name="connsiteX6" fmla="*/ 44450 w 1057275"/>
                <a:gd name="connsiteY6" fmla="*/ 654050 h 974725"/>
                <a:gd name="connsiteX7" fmla="*/ 9525 w 1057275"/>
                <a:gd name="connsiteY7" fmla="*/ 619125 h 974725"/>
                <a:gd name="connsiteX8" fmla="*/ 0 w 1057275"/>
                <a:gd name="connsiteY8" fmla="*/ 523875 h 974725"/>
                <a:gd name="connsiteX9" fmla="*/ 3175 w 1057275"/>
                <a:gd name="connsiteY9" fmla="*/ 403225 h 974725"/>
                <a:gd name="connsiteX10" fmla="*/ 25400 w 1057275"/>
                <a:gd name="connsiteY10" fmla="*/ 266700 h 974725"/>
                <a:gd name="connsiteX11" fmla="*/ 57150 w 1057275"/>
                <a:gd name="connsiteY11" fmla="*/ 136525 h 974725"/>
                <a:gd name="connsiteX12" fmla="*/ 95250 w 1057275"/>
                <a:gd name="connsiteY12" fmla="*/ 76200 h 974725"/>
                <a:gd name="connsiteX13" fmla="*/ 142875 w 1057275"/>
                <a:gd name="connsiteY13" fmla="*/ 69850 h 974725"/>
                <a:gd name="connsiteX14" fmla="*/ 196850 w 1057275"/>
                <a:gd name="connsiteY14" fmla="*/ 85725 h 974725"/>
                <a:gd name="connsiteX15" fmla="*/ 285750 w 1057275"/>
                <a:gd name="connsiteY15" fmla="*/ 139700 h 974725"/>
                <a:gd name="connsiteX16" fmla="*/ 355600 w 1057275"/>
                <a:gd name="connsiteY16" fmla="*/ 82550 h 974725"/>
                <a:gd name="connsiteX17" fmla="*/ 409575 w 1057275"/>
                <a:gd name="connsiteY17" fmla="*/ 44450 h 974725"/>
                <a:gd name="connsiteX18" fmla="*/ 514350 w 1057275"/>
                <a:gd name="connsiteY18" fmla="*/ 12700 h 974725"/>
                <a:gd name="connsiteX19" fmla="*/ 625475 w 1057275"/>
                <a:gd name="connsiteY19" fmla="*/ 0 h 974725"/>
                <a:gd name="connsiteX20" fmla="*/ 688975 w 1057275"/>
                <a:gd name="connsiteY20" fmla="*/ 41275 h 974725"/>
                <a:gd name="connsiteX21" fmla="*/ 736600 w 1057275"/>
                <a:gd name="connsiteY21" fmla="*/ 66675 h 974725"/>
                <a:gd name="connsiteX22" fmla="*/ 784225 w 1057275"/>
                <a:gd name="connsiteY22" fmla="*/ 101600 h 974725"/>
                <a:gd name="connsiteX23" fmla="*/ 863600 w 1057275"/>
                <a:gd name="connsiteY23" fmla="*/ 111125 h 974725"/>
                <a:gd name="connsiteX24" fmla="*/ 946150 w 1057275"/>
                <a:gd name="connsiteY24" fmla="*/ 98425 h 974725"/>
                <a:gd name="connsiteX25" fmla="*/ 996950 w 1057275"/>
                <a:gd name="connsiteY25" fmla="*/ 149225 h 974725"/>
                <a:gd name="connsiteX26" fmla="*/ 1031875 w 1057275"/>
                <a:gd name="connsiteY26" fmla="*/ 250825 h 974725"/>
                <a:gd name="connsiteX27" fmla="*/ 1057275 w 1057275"/>
                <a:gd name="connsiteY27" fmla="*/ 355600 h 974725"/>
                <a:gd name="connsiteX28" fmla="*/ 1050925 w 1057275"/>
                <a:gd name="connsiteY28" fmla="*/ 428625 h 974725"/>
                <a:gd name="connsiteX29" fmla="*/ 1006475 w 1057275"/>
                <a:gd name="connsiteY29" fmla="*/ 469900 h 974725"/>
                <a:gd name="connsiteX30" fmla="*/ 920750 w 1057275"/>
                <a:gd name="connsiteY30" fmla="*/ 460375 h 974725"/>
                <a:gd name="connsiteX31" fmla="*/ 815975 w 1057275"/>
                <a:gd name="connsiteY31" fmla="*/ 460375 h 974725"/>
                <a:gd name="connsiteX32" fmla="*/ 695325 w 1057275"/>
                <a:gd name="connsiteY32" fmla="*/ 479425 h 974725"/>
                <a:gd name="connsiteX33" fmla="*/ 644525 w 1057275"/>
                <a:gd name="connsiteY33" fmla="*/ 473075 h 974725"/>
                <a:gd name="connsiteX34" fmla="*/ 603250 w 1057275"/>
                <a:gd name="connsiteY34" fmla="*/ 501650 h 974725"/>
                <a:gd name="connsiteX35" fmla="*/ 615950 w 1057275"/>
                <a:gd name="connsiteY35" fmla="*/ 561975 h 974725"/>
                <a:gd name="connsiteX36" fmla="*/ 600075 w 1057275"/>
                <a:gd name="connsiteY36" fmla="*/ 628650 h 974725"/>
                <a:gd name="connsiteX37" fmla="*/ 584200 w 1057275"/>
                <a:gd name="connsiteY37" fmla="*/ 720725 h 974725"/>
                <a:gd name="connsiteX38" fmla="*/ 571500 w 1057275"/>
                <a:gd name="connsiteY38" fmla="*/ 790575 h 974725"/>
                <a:gd name="connsiteX39" fmla="*/ 520700 w 1057275"/>
                <a:gd name="connsiteY39" fmla="*/ 927100 h 974725"/>
                <a:gd name="connsiteX40" fmla="*/ 473075 w 1057275"/>
                <a:gd name="connsiteY40" fmla="*/ 974725 h 974725"/>
                <a:gd name="connsiteX41" fmla="*/ 349250 w 1057275"/>
                <a:gd name="connsiteY41" fmla="*/ 968375 h 974725"/>
                <a:gd name="connsiteX42" fmla="*/ 273050 w 1057275"/>
                <a:gd name="connsiteY42" fmla="*/ 955675 h 974725"/>
                <a:gd name="connsiteX43" fmla="*/ 215900 w 1057275"/>
                <a:gd name="connsiteY43" fmla="*/ 942975 h 974725"/>
                <a:gd name="connsiteX44" fmla="*/ 142875 w 1057275"/>
                <a:gd name="connsiteY44" fmla="*/ 952500 h 97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7275" h="974725">
                  <a:moveTo>
                    <a:pt x="142875" y="952500"/>
                  </a:moveTo>
                  <a:lnTo>
                    <a:pt x="63500" y="933450"/>
                  </a:lnTo>
                  <a:lnTo>
                    <a:pt x="12700" y="882650"/>
                  </a:lnTo>
                  <a:lnTo>
                    <a:pt x="0" y="803275"/>
                  </a:lnTo>
                  <a:lnTo>
                    <a:pt x="0" y="742950"/>
                  </a:lnTo>
                  <a:lnTo>
                    <a:pt x="19050" y="698500"/>
                  </a:lnTo>
                  <a:lnTo>
                    <a:pt x="44450" y="654050"/>
                  </a:lnTo>
                  <a:lnTo>
                    <a:pt x="9525" y="619125"/>
                  </a:lnTo>
                  <a:lnTo>
                    <a:pt x="0" y="523875"/>
                  </a:lnTo>
                  <a:cubicBezTo>
                    <a:pt x="1058" y="483658"/>
                    <a:pt x="2117" y="443442"/>
                    <a:pt x="3175" y="403225"/>
                  </a:cubicBezTo>
                  <a:lnTo>
                    <a:pt x="25400" y="266700"/>
                  </a:lnTo>
                  <a:lnTo>
                    <a:pt x="57150" y="136525"/>
                  </a:lnTo>
                  <a:lnTo>
                    <a:pt x="95250" y="76200"/>
                  </a:lnTo>
                  <a:lnTo>
                    <a:pt x="142875" y="69850"/>
                  </a:lnTo>
                  <a:lnTo>
                    <a:pt x="196850" y="85725"/>
                  </a:lnTo>
                  <a:lnTo>
                    <a:pt x="285750" y="139700"/>
                  </a:lnTo>
                  <a:lnTo>
                    <a:pt x="355600" y="82550"/>
                  </a:lnTo>
                  <a:lnTo>
                    <a:pt x="409575" y="44450"/>
                  </a:lnTo>
                  <a:lnTo>
                    <a:pt x="514350" y="12700"/>
                  </a:lnTo>
                  <a:lnTo>
                    <a:pt x="625475" y="0"/>
                  </a:lnTo>
                  <a:lnTo>
                    <a:pt x="688975" y="41275"/>
                  </a:lnTo>
                  <a:lnTo>
                    <a:pt x="736600" y="66675"/>
                  </a:lnTo>
                  <a:lnTo>
                    <a:pt x="784225" y="101600"/>
                  </a:lnTo>
                  <a:lnTo>
                    <a:pt x="863600" y="111125"/>
                  </a:lnTo>
                  <a:lnTo>
                    <a:pt x="946150" y="98425"/>
                  </a:lnTo>
                  <a:lnTo>
                    <a:pt x="996950" y="149225"/>
                  </a:lnTo>
                  <a:lnTo>
                    <a:pt x="1031875" y="250825"/>
                  </a:lnTo>
                  <a:lnTo>
                    <a:pt x="1057275" y="355600"/>
                  </a:lnTo>
                  <a:lnTo>
                    <a:pt x="1050925" y="428625"/>
                  </a:lnTo>
                  <a:lnTo>
                    <a:pt x="1006475" y="469900"/>
                  </a:lnTo>
                  <a:lnTo>
                    <a:pt x="920750" y="460375"/>
                  </a:lnTo>
                  <a:lnTo>
                    <a:pt x="815975" y="460375"/>
                  </a:lnTo>
                  <a:lnTo>
                    <a:pt x="695325" y="479425"/>
                  </a:lnTo>
                  <a:lnTo>
                    <a:pt x="644525" y="473075"/>
                  </a:lnTo>
                  <a:lnTo>
                    <a:pt x="603250" y="501650"/>
                  </a:lnTo>
                  <a:lnTo>
                    <a:pt x="615950" y="561975"/>
                  </a:lnTo>
                  <a:lnTo>
                    <a:pt x="600075" y="628650"/>
                  </a:lnTo>
                  <a:lnTo>
                    <a:pt x="584200" y="720725"/>
                  </a:lnTo>
                  <a:lnTo>
                    <a:pt x="571500" y="790575"/>
                  </a:lnTo>
                  <a:lnTo>
                    <a:pt x="520700" y="927100"/>
                  </a:lnTo>
                  <a:lnTo>
                    <a:pt x="473075" y="974725"/>
                  </a:lnTo>
                  <a:lnTo>
                    <a:pt x="349250" y="968375"/>
                  </a:lnTo>
                  <a:lnTo>
                    <a:pt x="273050" y="955675"/>
                  </a:lnTo>
                  <a:lnTo>
                    <a:pt x="215900" y="942975"/>
                  </a:lnTo>
                  <a:lnTo>
                    <a:pt x="142875" y="95250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404698645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60000" y="1140571"/>
            <a:ext cx="6259161" cy="17967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57" name="角丸四角形 56"/>
          <p:cNvSpPr/>
          <p:nvPr/>
        </p:nvSpPr>
        <p:spPr>
          <a:xfrm>
            <a:off x="332656" y="3492125"/>
            <a:ext cx="6286506" cy="1028691"/>
          </a:xfrm>
          <a:prstGeom prst="roundRect">
            <a:avLst>
              <a:gd name="adj" fmla="val 7051"/>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58" name="テキスト ボックス 39"/>
          <p:cNvSpPr txBox="1">
            <a:spLocks noChangeArrowheads="1"/>
          </p:cNvSpPr>
          <p:nvPr/>
        </p:nvSpPr>
        <p:spPr bwMode="auto">
          <a:xfrm>
            <a:off x="8469560" y="3656856"/>
            <a:ext cx="552406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以下の①又は②の活動組織が支援の対象です。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②　農業者及びその他の者（地域住民、団体など）で構成される活動組織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60" name="角丸四角形 59"/>
          <p:cNvSpPr/>
          <p:nvPr/>
        </p:nvSpPr>
        <p:spPr>
          <a:xfrm>
            <a:off x="315600" y="3483531"/>
            <a:ext cx="2160000" cy="238407"/>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nvGrpSpPr>
          <p:cNvPr id="61" name="グループ化 60"/>
          <p:cNvGrpSpPr>
            <a:grpSpLocks noChangeAspect="1"/>
          </p:cNvGrpSpPr>
          <p:nvPr/>
        </p:nvGrpSpPr>
        <p:grpSpPr>
          <a:xfrm>
            <a:off x="4946571" y="7237867"/>
            <a:ext cx="1505049" cy="919674"/>
            <a:chOff x="5117190" y="1749193"/>
            <a:chExt cx="1587144" cy="900692"/>
          </a:xfrm>
        </p:grpSpPr>
        <p:grpSp>
          <p:nvGrpSpPr>
            <p:cNvPr id="62" name="グループ化 61"/>
            <p:cNvGrpSpPr/>
            <p:nvPr/>
          </p:nvGrpSpPr>
          <p:grpSpPr>
            <a:xfrm>
              <a:off x="5117190" y="1982284"/>
              <a:ext cx="1587144" cy="667601"/>
              <a:chOff x="1719759" y="2799504"/>
              <a:chExt cx="1587144" cy="667601"/>
            </a:xfrm>
          </p:grpSpPr>
          <p:sp>
            <p:nvSpPr>
              <p:cNvPr id="64" name="円/楕円 63"/>
              <p:cNvSpPr/>
              <p:nvPr/>
            </p:nvSpPr>
            <p:spPr>
              <a:xfrm>
                <a:off x="1869401" y="2799504"/>
                <a:ext cx="1237215" cy="541490"/>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65" name="Oval 35"/>
              <p:cNvSpPr>
                <a:spLocks noChangeAspect="1" noChangeArrowheads="1"/>
              </p:cNvSpPr>
              <p:nvPr/>
            </p:nvSpPr>
            <p:spPr bwMode="auto">
              <a:xfrm flipH="1">
                <a:off x="1719759" y="3023063"/>
                <a:ext cx="501234" cy="444042"/>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66" name="Oval 39"/>
              <p:cNvSpPr>
                <a:spLocks noChangeArrowheads="1"/>
              </p:cNvSpPr>
              <p:nvPr/>
            </p:nvSpPr>
            <p:spPr bwMode="auto">
              <a:xfrm>
                <a:off x="2706825" y="3064624"/>
                <a:ext cx="600078" cy="400066"/>
              </a:xfrm>
              <a:prstGeom prst="ellipse">
                <a:avLst/>
              </a:prstGeom>
              <a:solidFill>
                <a:srgbClr val="CCFFFF"/>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水土里ﾈｯﾄ</a:t>
                </a:r>
              </a:p>
              <a:p>
                <a:pPr algn="ctr" defTabSz="676892"/>
                <a:r>
                  <a:rPr lang="ja-JP" altLang="en-US" sz="800" dirty="0">
                    <a:latin typeface="ＭＳ Ｐ明朝" charset="-128"/>
                    <a:ea typeface="ＭＳ Ｐ明朝" charset="-128"/>
                  </a:rPr>
                  <a:t>ＪＡ等</a:t>
                </a:r>
              </a:p>
            </p:txBody>
          </p:sp>
          <p:sp>
            <p:nvSpPr>
              <p:cNvPr id="67" name="Text Box 37"/>
              <p:cNvSpPr txBox="1">
                <a:spLocks noChangeAspect="1" noChangeArrowheads="1"/>
              </p:cNvSpPr>
              <p:nvPr/>
            </p:nvSpPr>
            <p:spPr bwMode="auto">
              <a:xfrm flipH="1">
                <a:off x="2174204" y="2923515"/>
                <a:ext cx="612819" cy="314494"/>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grpSp>
        <p:sp>
          <p:nvSpPr>
            <p:cNvPr id="63" name="Oval 36"/>
            <p:cNvSpPr>
              <a:spLocks noChangeAspect="1" noChangeArrowheads="1"/>
            </p:cNvSpPr>
            <p:nvPr/>
          </p:nvSpPr>
          <p:spPr bwMode="auto">
            <a:xfrm flipH="1">
              <a:off x="5692520" y="1749193"/>
              <a:ext cx="385838" cy="359948"/>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grpSp>
        <p:nvGrpSpPr>
          <p:cNvPr id="68" name="グループ化 67"/>
          <p:cNvGrpSpPr>
            <a:grpSpLocks noChangeAspect="1"/>
          </p:cNvGrpSpPr>
          <p:nvPr/>
        </p:nvGrpSpPr>
        <p:grpSpPr>
          <a:xfrm>
            <a:off x="806268" y="7947995"/>
            <a:ext cx="1416634" cy="817435"/>
            <a:chOff x="7124362" y="2378432"/>
            <a:chExt cx="1330352" cy="777730"/>
          </a:xfrm>
        </p:grpSpPr>
        <p:sp>
          <p:nvSpPr>
            <p:cNvPr id="69" name="円/楕円 68"/>
            <p:cNvSpPr/>
            <p:nvPr/>
          </p:nvSpPr>
          <p:spPr>
            <a:xfrm>
              <a:off x="7281263" y="2452329"/>
              <a:ext cx="1038332" cy="520258"/>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lang="ja-JP" altLang="en-US"/>
            </a:p>
          </p:txBody>
        </p:sp>
        <p:sp>
          <p:nvSpPr>
            <p:cNvPr id="70" name="円/楕円 69"/>
            <p:cNvSpPr/>
            <p:nvPr/>
          </p:nvSpPr>
          <p:spPr>
            <a:xfrm>
              <a:off x="7548300" y="2757595"/>
              <a:ext cx="512304" cy="398567"/>
            </a:xfrm>
            <a:prstGeom prst="ellipse">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ja-JP" altLang="en-US" sz="800" dirty="0">
                  <a:solidFill>
                    <a:schemeClr val="tx1"/>
                  </a:solidFill>
                  <a:latin typeface="ＭＳ Ｐ明朝" panose="02020600040205080304" pitchFamily="18" charset="-128"/>
                  <a:ea typeface="ＭＳ Ｐ明朝" panose="02020600040205080304" pitchFamily="18" charset="-128"/>
                </a:rPr>
                <a:t>生産</a:t>
              </a:r>
              <a:endParaRPr lang="en-US" altLang="ja-JP" sz="800" dirty="0">
                <a:solidFill>
                  <a:schemeClr val="tx1"/>
                </a:solidFill>
                <a:latin typeface="ＭＳ Ｐ明朝" panose="02020600040205080304" pitchFamily="18" charset="-128"/>
                <a:ea typeface="ＭＳ Ｐ明朝" panose="02020600040205080304" pitchFamily="18" charset="-128"/>
              </a:endParaRPr>
            </a:p>
            <a:p>
              <a:pPr algn="ctr"/>
              <a:r>
                <a:rPr lang="ja-JP" altLang="en-US" sz="800" dirty="0">
                  <a:solidFill>
                    <a:schemeClr val="tx1"/>
                  </a:solidFill>
                  <a:latin typeface="ＭＳ Ｐ明朝" panose="02020600040205080304" pitchFamily="18" charset="-128"/>
                  <a:ea typeface="ＭＳ Ｐ明朝" panose="02020600040205080304" pitchFamily="18" charset="-128"/>
                </a:rPr>
                <a:t>法人</a:t>
              </a:r>
            </a:p>
          </p:txBody>
        </p:sp>
        <p:sp>
          <p:nvSpPr>
            <p:cNvPr id="71" name="Text Box 37"/>
            <p:cNvSpPr txBox="1">
              <a:spLocks noChangeAspect="1" noChangeArrowheads="1"/>
            </p:cNvSpPr>
            <p:nvPr/>
          </p:nvSpPr>
          <p:spPr bwMode="auto">
            <a:xfrm flipH="1">
              <a:off x="7500687" y="2566215"/>
              <a:ext cx="612819" cy="176661"/>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農業者</a:t>
              </a:r>
            </a:p>
          </p:txBody>
        </p:sp>
        <p:sp>
          <p:nvSpPr>
            <p:cNvPr id="72" name="Oval 36"/>
            <p:cNvSpPr>
              <a:spLocks noChangeAspect="1" noChangeArrowheads="1"/>
            </p:cNvSpPr>
            <p:nvPr/>
          </p:nvSpPr>
          <p:spPr bwMode="auto">
            <a:xfrm flipH="1">
              <a:off x="8068876" y="2378432"/>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73" name="Oval 36"/>
            <p:cNvSpPr>
              <a:spLocks noChangeAspect="1" noChangeArrowheads="1"/>
            </p:cNvSpPr>
            <p:nvPr/>
          </p:nvSpPr>
          <p:spPr bwMode="auto">
            <a:xfrm flipH="1">
              <a:off x="7124362" y="2378536"/>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74" name="角丸四角形 73"/>
          <p:cNvSpPr/>
          <p:nvPr/>
        </p:nvSpPr>
        <p:spPr bwMode="auto">
          <a:xfrm>
            <a:off x="352328" y="4678504"/>
            <a:ext cx="6266834" cy="1548000"/>
          </a:xfrm>
          <a:prstGeom prst="roundRect">
            <a:avLst>
              <a:gd name="adj" fmla="val 6429"/>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grpSp>
        <p:nvGrpSpPr>
          <p:cNvPr id="76" name="グループ化 4"/>
          <p:cNvGrpSpPr>
            <a:grpSpLocks noChangeAspect="1"/>
          </p:cNvGrpSpPr>
          <p:nvPr/>
        </p:nvGrpSpPr>
        <p:grpSpPr bwMode="auto">
          <a:xfrm>
            <a:off x="3283254" y="8454763"/>
            <a:ext cx="1426362" cy="984981"/>
            <a:chOff x="570737" y="4193139"/>
            <a:chExt cx="1310039" cy="1076744"/>
          </a:xfrm>
        </p:grpSpPr>
        <p:sp>
          <p:nvSpPr>
            <p:cNvPr id="77" name="Oval 34"/>
            <p:cNvSpPr>
              <a:spLocks noChangeAspect="1" noChangeArrowheads="1"/>
            </p:cNvSpPr>
            <p:nvPr/>
          </p:nvSpPr>
          <p:spPr bwMode="auto">
            <a:xfrm flipH="1">
              <a:off x="758073" y="4419749"/>
              <a:ext cx="845120" cy="669925"/>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78" name="Oval 35"/>
            <p:cNvSpPr>
              <a:spLocks noChangeAspect="1" noChangeArrowheads="1"/>
            </p:cNvSpPr>
            <p:nvPr/>
          </p:nvSpPr>
          <p:spPr bwMode="auto">
            <a:xfrm flipH="1">
              <a:off x="570737" y="4553139"/>
              <a:ext cx="374672"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79" name="Oval 36"/>
            <p:cNvSpPr>
              <a:spLocks noChangeAspect="1" noChangeArrowheads="1"/>
            </p:cNvSpPr>
            <p:nvPr/>
          </p:nvSpPr>
          <p:spPr bwMode="auto">
            <a:xfrm flipH="1">
              <a:off x="1003259" y="4193139"/>
              <a:ext cx="385941"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0" name="Text Box 37"/>
            <p:cNvSpPr txBox="1">
              <a:spLocks noChangeAspect="1" noChangeArrowheads="1"/>
            </p:cNvSpPr>
            <p:nvPr/>
          </p:nvSpPr>
          <p:spPr bwMode="auto">
            <a:xfrm flipH="1">
              <a:off x="886668" y="4592960"/>
              <a:ext cx="619125" cy="345417"/>
            </a:xfrm>
            <a:prstGeom prst="rect">
              <a:avLst/>
            </a:prstGeom>
            <a:noFill/>
            <a:ln w="19050">
              <a:noFill/>
              <a:miter lim="800000"/>
              <a:headEnd/>
              <a:tailEnd/>
            </a:ln>
          </p:spPr>
          <p:txBody>
            <a:bodyPr lIns="13453" tIns="34172" rIns="13453" bIns="34172">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81" name="Oval 38"/>
            <p:cNvSpPr>
              <a:spLocks noChangeAspect="1" noChangeArrowheads="1"/>
            </p:cNvSpPr>
            <p:nvPr/>
          </p:nvSpPr>
          <p:spPr bwMode="auto">
            <a:xfrm flipH="1">
              <a:off x="993163" y="4903614"/>
              <a:ext cx="360000" cy="366269"/>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2" name="Oval 39"/>
            <p:cNvSpPr>
              <a:spLocks noChangeArrowheads="1"/>
            </p:cNvSpPr>
            <p:nvPr/>
          </p:nvSpPr>
          <p:spPr bwMode="auto">
            <a:xfrm>
              <a:off x="1412776" y="4562291"/>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grpSp>
        <p:nvGrpSpPr>
          <p:cNvPr id="83" name="グループ化 40"/>
          <p:cNvGrpSpPr>
            <a:grpSpLocks noChangeAspect="1"/>
          </p:cNvGrpSpPr>
          <p:nvPr/>
        </p:nvGrpSpPr>
        <p:grpSpPr bwMode="auto">
          <a:xfrm>
            <a:off x="4861874" y="8329826"/>
            <a:ext cx="1663470" cy="1159678"/>
            <a:chOff x="4725184" y="4088943"/>
            <a:chExt cx="1682367" cy="1296105"/>
          </a:xfrm>
        </p:grpSpPr>
        <p:sp>
          <p:nvSpPr>
            <p:cNvPr id="84" name="Oval 25"/>
            <p:cNvSpPr>
              <a:spLocks noChangeAspect="1" noChangeArrowheads="1"/>
            </p:cNvSpPr>
            <p:nvPr/>
          </p:nvSpPr>
          <p:spPr bwMode="auto">
            <a:xfrm>
              <a:off x="4858593" y="4297513"/>
              <a:ext cx="1416050" cy="943480"/>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85" name="Oval 26"/>
            <p:cNvSpPr>
              <a:spLocks noChangeArrowheads="1"/>
            </p:cNvSpPr>
            <p:nvPr/>
          </p:nvSpPr>
          <p:spPr bwMode="auto">
            <a:xfrm>
              <a:off x="5805304" y="4880992"/>
              <a:ext cx="360000"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86" name="Oval 27"/>
            <p:cNvSpPr>
              <a:spLocks noChangeArrowheads="1"/>
            </p:cNvSpPr>
            <p:nvPr/>
          </p:nvSpPr>
          <p:spPr bwMode="auto">
            <a:xfrm>
              <a:off x="5384981" y="4088943"/>
              <a:ext cx="360000"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7" name="Oval 28"/>
            <p:cNvSpPr>
              <a:spLocks noChangeArrowheads="1"/>
            </p:cNvSpPr>
            <p:nvPr/>
          </p:nvSpPr>
          <p:spPr bwMode="auto">
            <a:xfrm>
              <a:off x="5386618" y="5025048"/>
              <a:ext cx="360000" cy="360000"/>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8" name="Oval 29"/>
            <p:cNvSpPr>
              <a:spLocks noChangeArrowheads="1"/>
            </p:cNvSpPr>
            <p:nvPr/>
          </p:nvSpPr>
          <p:spPr bwMode="auto">
            <a:xfrm>
              <a:off x="5805304" y="4232960"/>
              <a:ext cx="360000" cy="360000"/>
            </a:xfrm>
            <a:prstGeom prst="ellipse">
              <a:avLst/>
            </a:prstGeom>
            <a:solidFill>
              <a:srgbClr val="FFFF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ＰＴＡ</a:t>
              </a:r>
            </a:p>
          </p:txBody>
        </p:sp>
        <p:sp>
          <p:nvSpPr>
            <p:cNvPr id="89" name="Oval 30"/>
            <p:cNvSpPr>
              <a:spLocks noChangeArrowheads="1"/>
            </p:cNvSpPr>
            <p:nvPr/>
          </p:nvSpPr>
          <p:spPr bwMode="auto">
            <a:xfrm>
              <a:off x="4941168" y="4232960"/>
              <a:ext cx="360000" cy="360000"/>
            </a:xfrm>
            <a:prstGeom prst="ellipse">
              <a:avLst/>
            </a:prstGeom>
            <a:solidFill>
              <a:srgbClr val="B9DCFF"/>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消防団</a:t>
              </a:r>
            </a:p>
          </p:txBody>
        </p:sp>
        <p:sp>
          <p:nvSpPr>
            <p:cNvPr id="90" name="Oval 31"/>
            <p:cNvSpPr>
              <a:spLocks noChangeArrowheads="1"/>
            </p:cNvSpPr>
            <p:nvPr/>
          </p:nvSpPr>
          <p:spPr bwMode="auto">
            <a:xfrm>
              <a:off x="4725184" y="4593000"/>
              <a:ext cx="360000" cy="360000"/>
            </a:xfrm>
            <a:prstGeom prst="ellipse">
              <a:avLst/>
            </a:prstGeom>
            <a:solidFill>
              <a:srgbClr val="B7FF93"/>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都市</a:t>
              </a:r>
            </a:p>
            <a:p>
              <a:pPr algn="ctr" defTabSz="676892"/>
              <a:r>
                <a:rPr lang="ja-JP" altLang="en-US" sz="800">
                  <a:latin typeface="ＭＳ Ｐ明朝" charset="-128"/>
                  <a:ea typeface="ＭＳ Ｐ明朝" charset="-128"/>
                </a:rPr>
                <a:t>住民</a:t>
              </a:r>
            </a:p>
          </p:txBody>
        </p:sp>
        <p:sp>
          <p:nvSpPr>
            <p:cNvPr id="91" name="Oval 32"/>
            <p:cNvSpPr>
              <a:spLocks noChangeArrowheads="1"/>
            </p:cNvSpPr>
            <p:nvPr/>
          </p:nvSpPr>
          <p:spPr bwMode="auto">
            <a:xfrm>
              <a:off x="6047551" y="4570576"/>
              <a:ext cx="360000" cy="360000"/>
            </a:xfrm>
            <a:prstGeom prst="ellipse">
              <a:avLst/>
            </a:prstGeom>
            <a:solidFill>
              <a:srgbClr val="FF99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ＮＰＯ</a:t>
              </a:r>
            </a:p>
          </p:txBody>
        </p:sp>
        <p:sp>
          <p:nvSpPr>
            <p:cNvPr id="92" name="Text Box 33"/>
            <p:cNvSpPr txBox="1">
              <a:spLocks noChangeAspect="1" noChangeArrowheads="1"/>
            </p:cNvSpPr>
            <p:nvPr/>
          </p:nvSpPr>
          <p:spPr bwMode="auto">
            <a:xfrm>
              <a:off x="5166568" y="4592960"/>
              <a:ext cx="803275" cy="352318"/>
            </a:xfrm>
            <a:prstGeom prst="rect">
              <a:avLst/>
            </a:prstGeom>
            <a:noFill/>
            <a:ln w="19050">
              <a:noFill/>
              <a:miter lim="800000"/>
              <a:headEnd/>
              <a:tailEnd/>
            </a:ln>
          </p:spPr>
          <p:txBody>
            <a:bodyPr lIns="68343" tIns="34172" rIns="68343" bIns="34172">
              <a:spAutoFit/>
            </a:bodyPr>
            <a:lstStyle/>
            <a:p>
              <a:pPr algn="ctr" defTabSz="676892"/>
              <a:r>
                <a:rPr lang="ja-JP" altLang="en-US" sz="800" dirty="0">
                  <a:latin typeface="ＭＳ Ｐ明朝" charset="-128"/>
                  <a:ea typeface="ＭＳ Ｐ明朝" charset="-128"/>
                </a:rPr>
                <a:t>都市・農村</a:t>
              </a:r>
            </a:p>
            <a:p>
              <a:pPr algn="ctr" defTabSz="676892"/>
              <a:r>
                <a:rPr lang="ja-JP" altLang="en-US" sz="800" dirty="0">
                  <a:latin typeface="ＭＳ Ｐ明朝" charset="-128"/>
                  <a:ea typeface="ＭＳ Ｐ明朝" charset="-128"/>
                </a:rPr>
                <a:t>交流型</a:t>
              </a:r>
            </a:p>
          </p:txBody>
        </p:sp>
        <p:sp>
          <p:nvSpPr>
            <p:cNvPr id="93" name="Oval 41"/>
            <p:cNvSpPr>
              <a:spLocks noChangeArrowheads="1"/>
            </p:cNvSpPr>
            <p:nvPr/>
          </p:nvSpPr>
          <p:spPr bwMode="auto">
            <a:xfrm>
              <a:off x="4871421" y="4953000"/>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sp>
        <p:nvSpPr>
          <p:cNvPr id="94" name="角丸四角形 93"/>
          <p:cNvSpPr/>
          <p:nvPr/>
        </p:nvSpPr>
        <p:spPr>
          <a:xfrm>
            <a:off x="352328" y="4664968"/>
            <a:ext cx="2160000" cy="271432"/>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49" name="テキスト ボックス 1"/>
          <p:cNvSpPr txBox="1">
            <a:spLocks noChangeArrowheads="1"/>
          </p:cNvSpPr>
          <p:nvPr/>
        </p:nvSpPr>
        <p:spPr bwMode="auto">
          <a:xfrm>
            <a:off x="360000" y="623228"/>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２．構成員の取りまとめ</a:t>
            </a:r>
          </a:p>
        </p:txBody>
      </p:sp>
      <p:sp>
        <p:nvSpPr>
          <p:cNvPr id="52" name="角丸四角形 51"/>
          <p:cNvSpPr/>
          <p:nvPr/>
        </p:nvSpPr>
        <p:spPr>
          <a:xfrm>
            <a:off x="466647" y="1169090"/>
            <a:ext cx="946129" cy="267619"/>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lgn="ctr">
              <a:defRPr/>
            </a:pPr>
            <a:r>
              <a:rPr lang="ja-JP" altLang="en-US" dirty="0">
                <a:solidFill>
                  <a:schemeClr val="tx1"/>
                </a:solidFill>
                <a:latin typeface="+mn-ea"/>
              </a:rPr>
              <a:t>構成員</a:t>
            </a:r>
            <a:endParaRPr lang="en-US" altLang="ja-JP" dirty="0">
              <a:solidFill>
                <a:schemeClr val="tx1"/>
              </a:solidFill>
              <a:latin typeface="+mn-ea"/>
            </a:endParaRPr>
          </a:p>
        </p:txBody>
      </p:sp>
      <p:sp>
        <p:nvSpPr>
          <p:cNvPr id="53" name="角丸四角形 52"/>
          <p:cNvSpPr/>
          <p:nvPr/>
        </p:nvSpPr>
        <p:spPr>
          <a:xfrm>
            <a:off x="10197752" y="6623175"/>
            <a:ext cx="15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ea typeface="ＭＳ Ｐゴシック" charset="-128"/>
              </a:rPr>
              <a:t>（２）構成員の範囲</a:t>
            </a:r>
            <a:endParaRPr lang="en-US" altLang="ja-JP" dirty="0">
              <a:solidFill>
                <a:schemeClr val="tx1"/>
              </a:solidFill>
              <a:latin typeface="+mn-ea"/>
            </a:endParaRPr>
          </a:p>
        </p:txBody>
      </p:sp>
      <p:sp>
        <p:nvSpPr>
          <p:cNvPr id="21" name="テキスト ボックス 4"/>
          <p:cNvSpPr txBox="1">
            <a:spLocks noChangeArrowheads="1"/>
          </p:cNvSpPr>
          <p:nvPr/>
        </p:nvSpPr>
        <p:spPr bwMode="auto">
          <a:xfrm>
            <a:off x="576000" y="1452179"/>
            <a:ext cx="5832000" cy="1200329"/>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solidFill>
                  <a:srgbClr val="000000"/>
                </a:solidFill>
                <a:latin typeface="HG丸ｺﾞｼｯｸM-PRO" pitchFamily="50" charset="-128"/>
                <a:ea typeface="HG丸ｺﾞｼｯｸM-PRO" pitchFamily="50" charset="-128"/>
              </a:rPr>
              <a:t>活動組織の構成員は、以下の者により構成されます。</a:t>
            </a:r>
            <a:endParaRPr lang="en-US" altLang="ja-JP" dirty="0">
              <a:solidFill>
                <a:srgbClr val="000000"/>
              </a:solidFill>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１）農業者、地域住民、自治会、農業者団体等の地域の実情に応じた者</a:t>
            </a:r>
          </a:p>
          <a:p>
            <a:pPr indent="144000">
              <a:defRPr/>
            </a:pPr>
            <a:r>
              <a:rPr lang="ja-JP" altLang="en-US" dirty="0">
                <a:latin typeface="HG丸ｺﾞｼｯｸM-PRO" pitchFamily="50" charset="-128"/>
                <a:ea typeface="HG丸ｺﾞｼｯｸM-PRO" pitchFamily="50" charset="-128"/>
              </a:rPr>
              <a:t>２）農業者、農業者団体等の地域の実情に応じた者</a:t>
            </a:r>
            <a:endParaRPr lang="en-US" altLang="ja-JP" dirty="0">
              <a:latin typeface="HG丸ｺﾞｼｯｸM-PRO" pitchFamily="50" charset="-128"/>
              <a:ea typeface="HG丸ｺﾞｼｯｸM-PRO" pitchFamily="50" charset="-128"/>
            </a:endParaRPr>
          </a:p>
          <a:p>
            <a:pPr indent="144000">
              <a:defRPr/>
            </a:pP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団体の場合は、その団体の中で、活動組織の構成員となることを合意・決定した上で参加して下さい。</a:t>
            </a:r>
            <a:endParaRPr lang="en-US" altLang="ja-JP" dirty="0">
              <a:latin typeface="HG丸ｺﾞｼｯｸM-PRO" pitchFamily="50" charset="-128"/>
              <a:ea typeface="HG丸ｺﾞｼｯｸM-PRO" pitchFamily="50" charset="-128"/>
            </a:endParaRPr>
          </a:p>
        </p:txBody>
      </p:sp>
      <p:sp>
        <p:nvSpPr>
          <p:cNvPr id="51" name="テキスト ボックス 39"/>
          <p:cNvSpPr txBox="1">
            <a:spLocks noChangeArrowheads="1"/>
          </p:cNvSpPr>
          <p:nvPr/>
        </p:nvSpPr>
        <p:spPr bwMode="auto">
          <a:xfrm>
            <a:off x="8281582" y="4953000"/>
            <a:ext cx="5900023"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○地域資源の質的向上を図る共同活動</a:t>
            </a:r>
          </a:p>
          <a:p>
            <a:pPr marL="108000" indent="0" eaLnBrk="1" hangingPunct="1">
              <a:spcBef>
                <a:spcPts val="0"/>
              </a:spcBef>
              <a:spcAft>
                <a:spcPts val="1200"/>
              </a:spcAft>
              <a:buNone/>
              <a:defRPr/>
            </a:pPr>
            <a:r>
              <a:rPr lang="ja-JP" altLang="en-US" sz="1200" dirty="0">
                <a:latin typeface="HG丸ｺﾞｼｯｸM-PRO" panose="020F0600000000000000" pitchFamily="50" charset="-128"/>
                <a:ea typeface="HG丸ｺﾞｼｯｸM-PRO" panose="020F0600000000000000" pitchFamily="50" charset="-128"/>
              </a:rPr>
              <a:t>農業者及びその他の者（地域住民、団体など）で構成される活動組織が対象です。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○施設の長寿命化のための活動、組織の広域化・体制強化</a:t>
            </a:r>
            <a:endParaRPr lang="en-US" altLang="ja-JP" sz="1200" dirty="0">
              <a:latin typeface="HG丸ｺﾞｼｯｸM-PRO" panose="020F0600000000000000" pitchFamily="50" charset="-128"/>
              <a:ea typeface="HG丸ｺﾞｼｯｸM-PRO" panose="020F0600000000000000" pitchFamily="50" charset="-128"/>
            </a:endParaRPr>
          </a:p>
          <a:p>
            <a:pPr marL="10800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農地維持支払交付金と同様の活動組織が対象です。</a:t>
            </a:r>
            <a:endParaRPr lang="en-US" altLang="ja-JP" sz="1200" dirty="0">
              <a:latin typeface="HG丸ｺﾞｼｯｸM-PRO" panose="020F0600000000000000" pitchFamily="50" charset="-128"/>
              <a:ea typeface="HG丸ｺﾞｼｯｸM-PRO" panose="020F0600000000000000" pitchFamily="50" charset="-128"/>
            </a:endParaRPr>
          </a:p>
        </p:txBody>
      </p:sp>
      <p:grpSp>
        <p:nvGrpSpPr>
          <p:cNvPr id="2" name="グループ化 1"/>
          <p:cNvGrpSpPr/>
          <p:nvPr/>
        </p:nvGrpSpPr>
        <p:grpSpPr>
          <a:xfrm>
            <a:off x="3236660" y="7346486"/>
            <a:ext cx="1382922" cy="892253"/>
            <a:chOff x="4916794" y="4678630"/>
            <a:chExt cx="1382922" cy="892253"/>
          </a:xfrm>
        </p:grpSpPr>
        <p:sp>
          <p:nvSpPr>
            <p:cNvPr id="100" name="円/楕円 99"/>
            <p:cNvSpPr/>
            <p:nvPr/>
          </p:nvSpPr>
          <p:spPr>
            <a:xfrm>
              <a:off x="5018183" y="4771143"/>
              <a:ext cx="1173220" cy="552902"/>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101" name="Oval 35"/>
            <p:cNvSpPr>
              <a:spLocks noChangeAspect="1" noChangeArrowheads="1"/>
            </p:cNvSpPr>
            <p:nvPr/>
          </p:nvSpPr>
          <p:spPr bwMode="auto">
            <a:xfrm flipH="1">
              <a:off x="5384293" y="5117483"/>
              <a:ext cx="475308" cy="453400"/>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103" name="Text Box 37"/>
            <p:cNvSpPr txBox="1">
              <a:spLocks noChangeAspect="1" noChangeArrowheads="1"/>
            </p:cNvSpPr>
            <p:nvPr/>
          </p:nvSpPr>
          <p:spPr bwMode="auto">
            <a:xfrm flipH="1">
              <a:off x="5316745" y="4818509"/>
              <a:ext cx="581121" cy="321122"/>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99" name="Oval 36"/>
            <p:cNvSpPr>
              <a:spLocks noChangeAspect="1" noChangeArrowheads="1"/>
            </p:cNvSpPr>
            <p:nvPr/>
          </p:nvSpPr>
          <p:spPr bwMode="auto">
            <a:xfrm flipH="1">
              <a:off x="4916794" y="4678630"/>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105" name="Oval 36"/>
            <p:cNvSpPr>
              <a:spLocks noChangeAspect="1" noChangeArrowheads="1"/>
            </p:cNvSpPr>
            <p:nvPr/>
          </p:nvSpPr>
          <p:spPr bwMode="auto">
            <a:xfrm flipH="1">
              <a:off x="5933834" y="4685521"/>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59" name="角丸四角形 58"/>
          <p:cNvSpPr>
            <a:spLocks/>
          </p:cNvSpPr>
          <p:nvPr/>
        </p:nvSpPr>
        <p:spPr bwMode="auto">
          <a:xfrm>
            <a:off x="548912"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75" name="AutoShape 10"/>
          <p:cNvSpPr>
            <a:spLocks noChangeArrowheads="1"/>
          </p:cNvSpPr>
          <p:nvPr/>
        </p:nvSpPr>
        <p:spPr bwMode="auto">
          <a:xfrm>
            <a:off x="365962" y="6415848"/>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活動組織の構成例</a:t>
            </a:r>
          </a:p>
        </p:txBody>
      </p:sp>
      <p:sp>
        <p:nvSpPr>
          <p:cNvPr id="95" name="角丸四角形 94"/>
          <p:cNvSpPr>
            <a:spLocks/>
          </p:cNvSpPr>
          <p:nvPr/>
        </p:nvSpPr>
        <p:spPr bwMode="auto">
          <a:xfrm>
            <a:off x="3212976"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96" name="テキスト ボックス 39">
            <a:extLst>
              <a:ext uri="{FF2B5EF4-FFF2-40B4-BE49-F238E27FC236}">
                <a16:creationId xmlns:a16="http://schemas.microsoft.com/office/drawing/2014/main" id="{E2B371F8-CAF4-4BA5-BED2-3EA19375FF8A}"/>
              </a:ext>
            </a:extLst>
          </p:cNvPr>
          <p:cNvSpPr txBox="1">
            <a:spLocks noChangeArrowheads="1"/>
          </p:cNvSpPr>
          <p:nvPr/>
        </p:nvSpPr>
        <p:spPr bwMode="auto">
          <a:xfrm>
            <a:off x="227812" y="3812952"/>
            <a:ext cx="5602475" cy="441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② 農業者及びその他の者</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地域住民、団体など</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97" name="正方形/長方形 96">
            <a:extLst>
              <a:ext uri="{FF2B5EF4-FFF2-40B4-BE49-F238E27FC236}">
                <a16:creationId xmlns:a16="http://schemas.microsoft.com/office/drawing/2014/main" id="{1F354491-82A4-4C7D-A1C3-CCDA693F6A52}"/>
              </a:ext>
            </a:extLst>
          </p:cNvPr>
          <p:cNvSpPr/>
          <p:nvPr/>
        </p:nvSpPr>
        <p:spPr>
          <a:xfrm>
            <a:off x="332656" y="4983635"/>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○共同活動</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98" name="正方形/長方形 97">
            <a:extLst>
              <a:ext uri="{FF2B5EF4-FFF2-40B4-BE49-F238E27FC236}">
                <a16:creationId xmlns:a16="http://schemas.microsoft.com/office/drawing/2014/main" id="{59E9A32F-0060-4412-BE3F-A5328A27C5B7}"/>
              </a:ext>
            </a:extLst>
          </p:cNvPr>
          <p:cNvSpPr/>
          <p:nvPr/>
        </p:nvSpPr>
        <p:spPr>
          <a:xfrm>
            <a:off x="466647" y="5172979"/>
            <a:ext cx="6219020" cy="276999"/>
          </a:xfrm>
          <a:prstGeom prst="rect">
            <a:avLst/>
          </a:prstGeom>
        </p:spPr>
        <p:txBody>
          <a:bodyPr wrap="square">
            <a:spAutoFit/>
          </a:bodyPr>
          <a:lstStyle/>
          <a:p>
            <a:pPr lvl="0">
              <a:spcBef>
                <a:spcPts val="297"/>
              </a:spcBef>
              <a:spcAft>
                <a:spcPts val="0"/>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農業者及びその他の者（地域住民、団体など）で構成される活動組織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2" name="正方形/長方形 101">
            <a:extLst>
              <a:ext uri="{FF2B5EF4-FFF2-40B4-BE49-F238E27FC236}">
                <a16:creationId xmlns:a16="http://schemas.microsoft.com/office/drawing/2014/main" id="{DE5D5758-7B54-487F-85AD-62A28BAE6EB9}"/>
              </a:ext>
            </a:extLst>
          </p:cNvPr>
          <p:cNvSpPr/>
          <p:nvPr/>
        </p:nvSpPr>
        <p:spPr>
          <a:xfrm>
            <a:off x="285823" y="5575884"/>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○施設の長寿命化、組織の広域化・体制強化</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104" name="正方形/長方形 103">
            <a:extLst>
              <a:ext uri="{FF2B5EF4-FFF2-40B4-BE49-F238E27FC236}">
                <a16:creationId xmlns:a16="http://schemas.microsoft.com/office/drawing/2014/main" id="{038A98A2-F34E-46B4-A8BD-ACC2B397F246}"/>
              </a:ext>
            </a:extLst>
          </p:cNvPr>
          <p:cNvSpPr/>
          <p:nvPr/>
        </p:nvSpPr>
        <p:spPr>
          <a:xfrm>
            <a:off x="445101" y="5750810"/>
            <a:ext cx="6174060" cy="276999"/>
          </a:xfrm>
          <a:prstGeom prst="rect">
            <a:avLst/>
          </a:prstGeom>
        </p:spPr>
        <p:txBody>
          <a:bodyPr wrap="square">
            <a:spAutoFit/>
          </a:bodyPr>
          <a:lstStyle/>
          <a:p>
            <a:pPr lvl="0">
              <a:spcBef>
                <a:spcPts val="297"/>
              </a:spcBef>
              <a:spcAft>
                <a:spcPts val="594"/>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農地維持支払交付金と同様の活動組織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6" name="AutoShape 10">
            <a:extLst>
              <a:ext uri="{FF2B5EF4-FFF2-40B4-BE49-F238E27FC236}">
                <a16:creationId xmlns:a16="http://schemas.microsoft.com/office/drawing/2014/main" id="{712A238B-D7C5-4F36-9D5C-6FAE37EF1E9B}"/>
              </a:ext>
            </a:extLst>
          </p:cNvPr>
          <p:cNvSpPr>
            <a:spLocks noChangeArrowheads="1"/>
          </p:cNvSpPr>
          <p:nvPr/>
        </p:nvSpPr>
        <p:spPr bwMode="auto">
          <a:xfrm>
            <a:off x="315600" y="3045676"/>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a:t>
            </a:r>
          </a:p>
        </p:txBody>
      </p:sp>
      <p:sp>
        <p:nvSpPr>
          <p:cNvPr id="107" name="テキスト ボックス 4">
            <a:extLst>
              <a:ext uri="{FF2B5EF4-FFF2-40B4-BE49-F238E27FC236}">
                <a16:creationId xmlns:a16="http://schemas.microsoft.com/office/drawing/2014/main" id="{D801D153-D094-4F36-9031-736F7CABA06D}"/>
              </a:ext>
            </a:extLst>
          </p:cNvPr>
          <p:cNvSpPr txBox="1">
            <a:spLocks noChangeArrowheads="1"/>
          </p:cNvSpPr>
          <p:nvPr/>
        </p:nvSpPr>
        <p:spPr bwMode="auto">
          <a:xfrm>
            <a:off x="8467087" y="1800058"/>
            <a:ext cx="5832000" cy="646331"/>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latin typeface="HG丸ｺﾞｼｯｸM-PRO" pitchFamily="50" charset="-128"/>
                <a:ea typeface="HG丸ｺﾞｼｯｸM-PRO" pitchFamily="50" charset="-128"/>
              </a:rPr>
              <a:t>農業者の方は、原則として、対象地域の中で農業を営んでいる方とします。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農業者ではない方は、地域の資源を守る共同活動に参加していただくことができれば、地域の内外は問いません。</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07424591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2355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
        <p:nvSpPr>
          <p:cNvPr id="22" name="正方形/長方形 21"/>
          <p:cNvSpPr/>
          <p:nvPr/>
        </p:nvSpPr>
        <p:spPr>
          <a:xfrm>
            <a:off x="132607" y="2479559"/>
            <a:ext cx="6552000" cy="691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3" name="正方形/長方形 1"/>
          <p:cNvSpPr>
            <a:spLocks noChangeArrowheads="1"/>
          </p:cNvSpPr>
          <p:nvPr/>
        </p:nvSpPr>
        <p:spPr bwMode="auto">
          <a:xfrm>
            <a:off x="165489" y="2587441"/>
            <a:ext cx="1340321" cy="276999"/>
          </a:xfrm>
          <a:prstGeom prst="rect">
            <a:avLst/>
          </a:prstGeom>
          <a:noFill/>
          <a:ln w="9525">
            <a:noFill/>
            <a:miter lim="800000"/>
            <a:headEnd/>
            <a:tailEnd/>
          </a:ln>
        </p:spPr>
        <p:txBody>
          <a:bodyPr wrap="square">
            <a:spAutoFit/>
          </a:bodyPr>
          <a:lstStyle/>
          <a:p>
            <a:pPr fontAlgn="base">
              <a:spcBef>
                <a:spcPct val="0"/>
              </a:spcBef>
              <a:spcAft>
                <a:spcPct val="0"/>
              </a:spcAft>
            </a:pPr>
            <a:r>
              <a:rPr lang="ja-JP" altLang="en-US" sz="1200" dirty="0">
                <a:solidFill>
                  <a:srgbClr val="000000"/>
                </a:solidFill>
                <a:latin typeface="ＭＳ ゴシック" panose="020B0609070205080204" pitchFamily="49" charset="-128"/>
                <a:ea typeface="ＭＳ ゴシック" panose="020B0609070205080204" pitchFamily="49" charset="-128"/>
              </a:rPr>
              <a:t>（別記６－１）</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p:txBody>
      </p:sp>
      <p:sp>
        <p:nvSpPr>
          <p:cNvPr id="24" name="Rectangle 9"/>
          <p:cNvSpPr>
            <a:spLocks noChangeArrowheads="1"/>
          </p:cNvSpPr>
          <p:nvPr/>
        </p:nvSpPr>
        <p:spPr bwMode="auto">
          <a:xfrm>
            <a:off x="151994" y="2864440"/>
            <a:ext cx="6480175" cy="6409447"/>
          </a:xfrm>
          <a:prstGeom prst="rect">
            <a:avLst/>
          </a:prstGeom>
          <a:noFill/>
          <a:ln>
            <a:noFill/>
          </a:ln>
        </p:spPr>
        <p:txBody>
          <a:bodyPr>
            <a:spAutoFit/>
          </a:bodyPr>
          <a:lstStyle/>
          <a:p>
            <a:pPr algn="ctr" eaLnBrk="0" fontAlgn="base" hangingPunct="0">
              <a:spcBef>
                <a:spcPct val="0"/>
              </a:spcBef>
              <a:spcAft>
                <a:spcPct val="0"/>
              </a:spcAft>
              <a:defRPr/>
            </a:pPr>
            <a:r>
              <a:rPr lang="ja-JP" altLang="en-US" sz="1200" dirty="0">
                <a:latin typeface="ＭＳ ゴシック" pitchFamily="49" charset="-128"/>
                <a:ea typeface="ＭＳ ゴシック" pitchFamily="49" charset="-128"/>
                <a:cs typeface="ＭＳ Ｐゴシック" pitchFamily="50" charset="-128"/>
              </a:rPr>
              <a:t>○○地域資源保全会</a:t>
            </a:r>
            <a:r>
              <a:rPr lang="ja-JP" altLang="en-US" sz="1200" i="1" dirty="0">
                <a:solidFill>
                  <a:srgbClr val="3366FF"/>
                </a:solidFill>
                <a:latin typeface="ＭＳ ゴシック" pitchFamily="49" charset="-128"/>
                <a:ea typeface="ＭＳ ゴシック" pitchFamily="49" charset="-128"/>
                <a:cs typeface="ＭＳ Ｐゴシック" pitchFamily="50" charset="-128"/>
              </a:rPr>
              <a:t> </a:t>
            </a:r>
            <a:r>
              <a:rPr lang="ja-JP" altLang="en-US" sz="1200" dirty="0">
                <a:solidFill>
                  <a:srgbClr val="000000"/>
                </a:solidFill>
                <a:latin typeface="ＭＳ ゴシック" pitchFamily="49" charset="-128"/>
                <a:ea typeface="ＭＳ ゴシック" pitchFamily="49" charset="-128"/>
                <a:cs typeface="ＭＳ Ｐゴシック" pitchFamily="50" charset="-128"/>
              </a:rPr>
              <a:t>規約</a:t>
            </a:r>
            <a:endParaRPr lang="en-US" altLang="ja-JP" sz="1200" dirty="0">
              <a:solidFill>
                <a:srgbClr val="000000"/>
              </a:solidFill>
              <a:latin typeface="ＭＳ ゴシック" pitchFamily="49" charset="-128"/>
              <a:ea typeface="ＭＳ ゴシック" pitchFamily="49" charset="-128"/>
              <a:cs typeface="ＭＳ Ｐゴシック" pitchFamily="50" charset="-128"/>
            </a:endParaRPr>
          </a:p>
          <a:p>
            <a:pPr algn="ctr" eaLnBrk="0" fontAlgn="base" hangingPunct="0">
              <a:spcBef>
                <a:spcPct val="0"/>
              </a:spcBef>
              <a:spcAft>
                <a:spcPct val="0"/>
              </a:spcAft>
              <a:defRPr/>
            </a:pPr>
            <a:endParaRPr lang="ja-JP" altLang="en-US" sz="1200" dirty="0">
              <a:solidFill>
                <a:srgbClr val="000000"/>
              </a:solidFill>
              <a:latin typeface="ＭＳ ゴシック" pitchFamily="49" charset="-128"/>
              <a:ea typeface="ＭＳ ゴシック" pitchFamily="49" charset="-128"/>
              <a:cs typeface="ＭＳ Ｐゴシック" pitchFamily="50" charset="-128"/>
            </a:endParaRPr>
          </a:p>
          <a:p>
            <a:pPr algn="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cs typeface="ＭＳ Ｐ明朝" pitchFamily="18" charset="-128"/>
              </a:rPr>
              <a:t>○○年○月○日制定</a:t>
            </a:r>
            <a:endParaRPr lang="ja-JP" altLang="en-US"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rPr>
              <a:t>第１章　総則</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eaLnBrk="0" fontAlgn="base" hangingPunct="0">
              <a:spcBef>
                <a:spcPct val="0"/>
              </a:spcBef>
              <a:spcAft>
                <a:spcPct val="0"/>
              </a:spcAft>
              <a:defRPr/>
            </a:pPr>
            <a:endParaRPr lang="ja-JP" altLang="en-US"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（名称）</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第１条</a:t>
            </a:r>
            <a:r>
              <a:rPr lang="ja-JP" altLang="ja-JP" sz="1200" dirty="0">
                <a:solidFill>
                  <a:srgbClr val="000000"/>
                </a:solidFill>
                <a:latin typeface="ＭＳ Ｐ明朝" pitchFamily="18" charset="-128"/>
                <a:ea typeface="ＭＳ Ｐ明朝" pitchFamily="18" charset="-128"/>
              </a:rPr>
              <a:t>　この活動組織は、</a:t>
            </a:r>
            <a:r>
              <a:rPr lang="ja-JP" altLang="en-US" sz="1200" dirty="0">
                <a:latin typeface="ＭＳ Ｐ明朝" pitchFamily="18" charset="-128"/>
                <a:ea typeface="ＭＳ Ｐ明朝" pitchFamily="18" charset="-128"/>
              </a:rPr>
              <a:t>○○地域資源保全会</a:t>
            </a:r>
            <a:r>
              <a:rPr lang="ja-JP" altLang="ja-JP" sz="1200" dirty="0">
                <a:solidFill>
                  <a:srgbClr val="000000"/>
                </a:solidFill>
                <a:latin typeface="ＭＳ Ｐ明朝" pitchFamily="18" charset="-128"/>
                <a:ea typeface="ＭＳ Ｐ明朝" pitchFamily="18" charset="-128"/>
              </a:rPr>
              <a:t>（以下「活動組織」という。）という。</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（事務所）</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第２条</a:t>
            </a:r>
            <a:r>
              <a:rPr lang="ja-JP" altLang="ja-JP" sz="1200" dirty="0">
                <a:solidFill>
                  <a:srgbClr val="000000"/>
                </a:solidFill>
                <a:latin typeface="ＭＳ Ｐ明朝" pitchFamily="18" charset="-128"/>
                <a:ea typeface="ＭＳ Ｐ明朝" pitchFamily="18" charset="-128"/>
              </a:rPr>
              <a:t>　活動組織は、主たる事務所を</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県○○市○○△△</a:t>
            </a:r>
            <a:r>
              <a:rPr lang="ja-JP" altLang="ja-JP" sz="1200" dirty="0">
                <a:solidFill>
                  <a:srgbClr val="000000"/>
                </a:solidFill>
                <a:latin typeface="ＭＳ Ｐ明朝" pitchFamily="18" charset="-128"/>
                <a:ea typeface="ＭＳ Ｐ明朝" pitchFamily="18" charset="-128"/>
              </a:rPr>
              <a:t>に置く。</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（目的）</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第３条</a:t>
            </a:r>
            <a:r>
              <a:rPr lang="ja-JP" altLang="ja-JP" sz="1200" dirty="0">
                <a:solidFill>
                  <a:srgbClr val="000000"/>
                </a:solidFill>
                <a:latin typeface="ＭＳ Ｐ明朝" pitchFamily="18" charset="-128"/>
                <a:ea typeface="ＭＳ Ｐ明朝" pitchFamily="18" charset="-128"/>
              </a:rPr>
              <a:t>　活動組織は、第４条の構成員による</a:t>
            </a:r>
            <a:r>
              <a:rPr lang="ja-JP" altLang="en-US" sz="1200" dirty="0">
                <a:solidFill>
                  <a:srgbClr val="000000"/>
                </a:solidFill>
                <a:latin typeface="ＭＳ Ｐ明朝" pitchFamily="18" charset="-128"/>
                <a:ea typeface="ＭＳ Ｐ明朝" pitchFamily="18" charset="-128"/>
              </a:rPr>
              <a:t>農地維持活動又は</a:t>
            </a:r>
            <a:r>
              <a:rPr lang="ja-JP" altLang="en-US" sz="1200" u="sng" dirty="0">
                <a:uFill>
                  <a:solidFill>
                    <a:srgbClr val="FF0000"/>
                  </a:solidFill>
                </a:uFill>
                <a:latin typeface="ＭＳ Ｐ明朝" pitchFamily="18" charset="-128"/>
                <a:ea typeface="ＭＳ Ｐ明朝" pitchFamily="18" charset="-128"/>
              </a:rPr>
              <a:t>資源向上活動</a:t>
            </a:r>
            <a:r>
              <a:rPr lang="ja-JP" altLang="en-US" sz="1200" dirty="0">
                <a:solidFill>
                  <a:srgbClr val="000000"/>
                </a:solidFill>
                <a:latin typeface="ＭＳ Ｐ明朝" pitchFamily="18" charset="-128"/>
                <a:ea typeface="ＭＳ Ｐ明朝" pitchFamily="18" charset="-128"/>
              </a:rPr>
              <a:t>を</a:t>
            </a:r>
            <a:r>
              <a:rPr lang="ja-JP" altLang="ja-JP" sz="1200" dirty="0">
                <a:solidFill>
                  <a:srgbClr val="000000"/>
                </a:solidFill>
                <a:latin typeface="ＭＳ Ｐ明朝" pitchFamily="18" charset="-128"/>
                <a:ea typeface="ＭＳ Ｐ明朝" pitchFamily="18" charset="-128"/>
              </a:rPr>
              <a:t>通じ</a:t>
            </a:r>
            <a:r>
              <a:rPr lang="ja-JP" altLang="en-US" sz="1200" dirty="0">
                <a:solidFill>
                  <a:srgbClr val="000000"/>
                </a:solidFill>
                <a:latin typeface="ＭＳ Ｐ明朝" pitchFamily="18" charset="-128"/>
                <a:ea typeface="ＭＳ Ｐ明朝" pitchFamily="18" charset="-128"/>
              </a:rPr>
              <a:t>、○○市○○</a:t>
            </a:r>
            <a:r>
              <a:rPr lang="ja-JP" altLang="ja-JP" sz="1200" dirty="0">
                <a:solidFill>
                  <a:srgbClr val="000000"/>
                </a:solidFill>
                <a:latin typeface="ＭＳ Ｐ明朝" pitchFamily="18" charset="-128"/>
                <a:ea typeface="ＭＳ Ｐ明朝" pitchFamily="18" charset="-128"/>
              </a:rPr>
              <a:t>に存する</a:t>
            </a:r>
            <a:r>
              <a:rPr lang="ja-JP" altLang="en-US" sz="1200" dirty="0">
                <a:solidFill>
                  <a:srgbClr val="000000"/>
                </a:solidFill>
                <a:latin typeface="ＭＳ Ｐ明朝" pitchFamily="18" charset="-128"/>
                <a:ea typeface="ＭＳ Ｐ明朝" pitchFamily="18" charset="-128"/>
              </a:rPr>
              <a:t>農用地、水路、農道等の地域</a:t>
            </a:r>
            <a:r>
              <a:rPr lang="ja-JP" altLang="ja-JP" sz="1200" dirty="0">
                <a:solidFill>
                  <a:srgbClr val="000000"/>
                </a:solidFill>
                <a:latin typeface="ＭＳ Ｐ明朝" pitchFamily="18" charset="-128"/>
                <a:ea typeface="ＭＳ Ｐ明朝" pitchFamily="18" charset="-128"/>
              </a:rPr>
              <a:t>資源</a:t>
            </a:r>
            <a:r>
              <a:rPr lang="ja-JP" altLang="en-US" sz="1200" u="sng" dirty="0">
                <a:solidFill>
                  <a:srgbClr val="000000"/>
                </a:solidFill>
                <a:uFill>
                  <a:solidFill>
                    <a:srgbClr val="FF0000"/>
                  </a:solidFill>
                </a:uFill>
                <a:latin typeface="ＭＳ Ｐ明朝" pitchFamily="18" charset="-128"/>
                <a:ea typeface="ＭＳ Ｐ明朝" pitchFamily="18" charset="-128"/>
              </a:rPr>
              <a:t>及び農村環境の</a:t>
            </a:r>
            <a:r>
              <a:rPr lang="ja-JP" altLang="ja-JP" sz="1200" u="sng" dirty="0">
                <a:solidFill>
                  <a:srgbClr val="000000"/>
                </a:solidFill>
                <a:uFill>
                  <a:solidFill>
                    <a:srgbClr val="FF0000"/>
                  </a:solidFill>
                </a:uFill>
                <a:latin typeface="ＭＳ Ｐ明朝" pitchFamily="18" charset="-128"/>
                <a:ea typeface="ＭＳ Ｐ明朝" pitchFamily="18" charset="-128"/>
              </a:rPr>
              <a:t>保全</a:t>
            </a: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en-US" sz="1200" u="sng" dirty="0">
                <a:solidFill>
                  <a:srgbClr val="000000"/>
                </a:solidFill>
                <a:uFill>
                  <a:solidFill>
                    <a:srgbClr val="FF0000"/>
                  </a:solidFill>
                </a:uFill>
                <a:latin typeface="ＭＳ Ｐ明朝" pitchFamily="18" charset="-128"/>
                <a:ea typeface="ＭＳ Ｐ明朝" pitchFamily="18" charset="-128"/>
              </a:rPr>
              <a:t>並びに</a:t>
            </a:r>
            <a:r>
              <a:rPr lang="ja-JP" altLang="ja-JP" sz="1200" u="sng" dirty="0">
                <a:solidFill>
                  <a:srgbClr val="000000"/>
                </a:solidFill>
                <a:uFill>
                  <a:solidFill>
                    <a:srgbClr val="FF0000"/>
                  </a:solidFill>
                </a:uFill>
                <a:latin typeface="ＭＳ Ｐ明朝" pitchFamily="18" charset="-128"/>
                <a:ea typeface="ＭＳ Ｐ明朝" pitchFamily="18" charset="-128"/>
              </a:rPr>
              <a:t>水路・農道等の施設の長寿命化</a:t>
            </a:r>
            <a:r>
              <a:rPr lang="ja-JP" altLang="en-US" sz="1200" dirty="0">
                <a:solidFill>
                  <a:srgbClr val="000000"/>
                </a:solidFill>
                <a:latin typeface="ＭＳ Ｐ明朝" pitchFamily="18" charset="-128"/>
                <a:ea typeface="ＭＳ Ｐ明朝" pitchFamily="18" charset="-128"/>
              </a:rPr>
              <a:t>を図ることを</a:t>
            </a:r>
            <a:r>
              <a:rPr lang="ja-JP" altLang="ja-JP" sz="1200" dirty="0">
                <a:solidFill>
                  <a:srgbClr val="000000"/>
                </a:solidFill>
                <a:latin typeface="ＭＳ Ｐ明朝" pitchFamily="18" charset="-128"/>
                <a:ea typeface="ＭＳ Ｐ明朝" pitchFamily="18" charset="-128"/>
              </a:rPr>
              <a:t>目的とする｡</a:t>
            </a: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fontAlgn="base">
              <a:spcBef>
                <a:spcPct val="0"/>
              </a:spcBef>
              <a:spcAft>
                <a:spcPct val="0"/>
              </a:spcAft>
              <a:defRPr/>
            </a:pPr>
            <a:endParaRPr lang="en-US" altLang="ja-JP" sz="400"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第２章　構成員等</a:t>
            </a:r>
          </a:p>
          <a:p>
            <a:pPr fontAlgn="base">
              <a:spcBef>
                <a:spcPct val="0"/>
              </a:spcBef>
              <a:spcAft>
                <a:spcPct val="0"/>
              </a:spcAft>
              <a:defRPr/>
            </a:pPr>
            <a:endParaRPr lang="ja-JP" altLang="ja-JP" sz="9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（構成員）</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第４条</a:t>
            </a:r>
            <a:r>
              <a:rPr lang="ja-JP" altLang="ja-JP" sz="1200" dirty="0">
                <a:solidFill>
                  <a:srgbClr val="000000"/>
                </a:solidFill>
                <a:latin typeface="ＭＳ Ｐ明朝" pitchFamily="18" charset="-128"/>
                <a:ea typeface="ＭＳ Ｐ明朝" pitchFamily="18" charset="-128"/>
              </a:rPr>
              <a:t>　活動組織の構成員は別紙のとおりとする。</a:t>
            </a: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第３章　役員等</a:t>
            </a:r>
          </a:p>
          <a:p>
            <a:pPr fontAlgn="base">
              <a:spcBef>
                <a:spcPct val="0"/>
              </a:spcBef>
              <a:spcAft>
                <a:spcPct val="0"/>
              </a:spcAft>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（役員の定数及び選任）</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第５条</a:t>
            </a:r>
            <a:r>
              <a:rPr lang="ja-JP" altLang="ja-JP" sz="1200" dirty="0">
                <a:solidFill>
                  <a:srgbClr val="000000"/>
                </a:solidFill>
                <a:latin typeface="ＭＳ Ｐ明朝" pitchFamily="18" charset="-128"/>
                <a:ea typeface="ＭＳ Ｐ明朝" pitchFamily="18" charset="-128"/>
              </a:rPr>
              <a:t>　活動組織に、代表１名、副代表</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名、書記</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名、会計</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名、監査役</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名を置くこととする。代表等役員は別紙のとおりとする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代表、副代表及び監査役は総会において構成員の互選により選任するものとし、書記及び会計は、代表が指名するものとする。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代表は、この</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を代表し、</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の業務を統括する。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副代表は、代表を補佐し、代表が欠けたときは、代表を代行する。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書記は、</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の活動の事務等を行う。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会計は、責任者として事業の会計を行う。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７　監査役は、責任者として会計の監査を行う。</a:t>
            </a:r>
          </a:p>
        </p:txBody>
      </p:sp>
      <p:sp>
        <p:nvSpPr>
          <p:cNvPr id="17" name="Rectangle 65"/>
          <p:cNvSpPr>
            <a:spLocks noChangeArrowheads="1"/>
          </p:cNvSpPr>
          <p:nvPr/>
        </p:nvSpPr>
        <p:spPr bwMode="auto">
          <a:xfrm>
            <a:off x="3550611" y="4737489"/>
            <a:ext cx="3065410" cy="20383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資源向上活動を実施する場合のみ記載します。</a:t>
            </a:r>
          </a:p>
        </p:txBody>
      </p:sp>
      <p:sp>
        <p:nvSpPr>
          <p:cNvPr id="19" name="Rectangle 65"/>
          <p:cNvSpPr>
            <a:spLocks noChangeArrowheads="1"/>
          </p:cNvSpPr>
          <p:nvPr/>
        </p:nvSpPr>
        <p:spPr bwMode="auto">
          <a:xfrm>
            <a:off x="2132927" y="5582289"/>
            <a:ext cx="2088000"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資源向上活動（共同）を実施する場合のみ記載します。</a:t>
            </a:r>
          </a:p>
        </p:txBody>
      </p:sp>
      <p:sp>
        <p:nvSpPr>
          <p:cNvPr id="27" name="Rectangle 65"/>
          <p:cNvSpPr>
            <a:spLocks noChangeArrowheads="1"/>
          </p:cNvSpPr>
          <p:nvPr/>
        </p:nvSpPr>
        <p:spPr bwMode="auto">
          <a:xfrm>
            <a:off x="4516085" y="5562841"/>
            <a:ext cx="2099935"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資源向上活動（長寿命化）を実施する場合のみ記載します。</a:t>
            </a:r>
          </a:p>
        </p:txBody>
      </p:sp>
      <p:sp>
        <p:nvSpPr>
          <p:cNvPr id="29" name="Rectangle 65"/>
          <p:cNvSpPr>
            <a:spLocks noChangeArrowheads="1"/>
          </p:cNvSpPr>
          <p:nvPr/>
        </p:nvSpPr>
        <p:spPr bwMode="auto">
          <a:xfrm>
            <a:off x="3459711" y="6714756"/>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32" name="Rectangle 65"/>
          <p:cNvSpPr>
            <a:spLocks noChangeArrowheads="1"/>
          </p:cNvSpPr>
          <p:nvPr/>
        </p:nvSpPr>
        <p:spPr bwMode="auto">
          <a:xfrm>
            <a:off x="2996952" y="343215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26" name="Rectangle 65"/>
          <p:cNvSpPr>
            <a:spLocks noChangeArrowheads="1"/>
          </p:cNvSpPr>
          <p:nvPr/>
        </p:nvSpPr>
        <p:spPr bwMode="auto">
          <a:xfrm>
            <a:off x="4431468" y="249587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このページは規約の記載例です。</a:t>
            </a:r>
            <a:endParaRPr lang="en-US" altLang="ja-JP" sz="1000" dirty="0"/>
          </a:p>
          <a:p>
            <a:pPr defTabSz="936625" fontAlgn="base">
              <a:spcBef>
                <a:spcPct val="0"/>
              </a:spcBef>
              <a:spcAft>
                <a:spcPct val="0"/>
              </a:spcAft>
            </a:pPr>
            <a:r>
              <a:rPr lang="ja-JP" altLang="en-US" sz="1000" dirty="0">
                <a:solidFill>
                  <a:srgbClr val="000000"/>
                </a:solidFill>
              </a:rPr>
              <a:t>必要に応じて追記等して下さい。</a:t>
            </a:r>
          </a:p>
        </p:txBody>
      </p:sp>
      <p:sp>
        <p:nvSpPr>
          <p:cNvPr id="34" name="テキスト ボックス 1"/>
          <p:cNvSpPr txBox="1">
            <a:spLocks noChangeArrowheads="1"/>
          </p:cNvSpPr>
          <p:nvPr/>
        </p:nvSpPr>
        <p:spPr bwMode="auto">
          <a:xfrm>
            <a:off x="360000" y="407204"/>
            <a:ext cx="2196000"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３．規約（案）の作成</a:t>
            </a:r>
          </a:p>
        </p:txBody>
      </p:sp>
      <p:sp>
        <p:nvSpPr>
          <p:cNvPr id="35" name="角丸四角形 34"/>
          <p:cNvSpPr/>
          <p:nvPr/>
        </p:nvSpPr>
        <p:spPr>
          <a:xfrm>
            <a:off x="468000" y="891857"/>
            <a:ext cx="6120000" cy="14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6" name="角丸四角形 35"/>
          <p:cNvSpPr/>
          <p:nvPr/>
        </p:nvSpPr>
        <p:spPr>
          <a:xfrm>
            <a:off x="468000" y="920552"/>
            <a:ext cx="194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ea typeface="ＭＳ Ｐゴシック" charset="-128"/>
              </a:rPr>
              <a:t>（１）規約の作成</a:t>
            </a:r>
            <a:endParaRPr lang="en-US" altLang="ja-JP" dirty="0">
              <a:solidFill>
                <a:schemeClr val="tx1"/>
              </a:solidFill>
              <a:latin typeface="+mn-ea"/>
            </a:endParaRPr>
          </a:p>
        </p:txBody>
      </p:sp>
      <p:sp>
        <p:nvSpPr>
          <p:cNvPr id="37" name="角丸四角形 36"/>
          <p:cNvSpPr/>
          <p:nvPr/>
        </p:nvSpPr>
        <p:spPr>
          <a:xfrm>
            <a:off x="468000" y="1704132"/>
            <a:ext cx="1944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latin typeface="+mn-ea"/>
                <a:ea typeface="ＭＳ Ｐゴシック" charset="-128"/>
              </a:rPr>
              <a:t>（２）規約の内容について</a:t>
            </a:r>
            <a:endParaRPr lang="en-US" altLang="ja-JP" dirty="0">
              <a:solidFill>
                <a:schemeClr val="tx1"/>
              </a:solidFill>
              <a:latin typeface="+mn-ea"/>
            </a:endParaRPr>
          </a:p>
        </p:txBody>
      </p:sp>
      <p:sp>
        <p:nvSpPr>
          <p:cNvPr id="7" name="テキスト ボックス 4"/>
          <p:cNvSpPr txBox="1">
            <a:spLocks noChangeArrowheads="1"/>
          </p:cNvSpPr>
          <p:nvPr/>
        </p:nvSpPr>
        <p:spPr bwMode="auto">
          <a:xfrm>
            <a:off x="576000" y="1217061"/>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活動の目的、構成員、議決方法など組織運営の基本となる事柄を確認するため、規約を定めます。</a:t>
            </a:r>
            <a:endParaRPr lang="en-US" altLang="ja-JP" dirty="0">
              <a:latin typeface="HG丸ｺﾞｼｯｸM-PRO" pitchFamily="50" charset="-128"/>
              <a:ea typeface="HG丸ｺﾞｼｯｸM-PRO" pitchFamily="50" charset="-128"/>
            </a:endParaRPr>
          </a:p>
        </p:txBody>
      </p:sp>
      <p:sp>
        <p:nvSpPr>
          <p:cNvPr id="25" name="テキスト ボックス 4"/>
          <p:cNvSpPr txBox="1">
            <a:spLocks noChangeArrowheads="1"/>
          </p:cNvSpPr>
          <p:nvPr/>
        </p:nvSpPr>
        <p:spPr bwMode="auto">
          <a:xfrm>
            <a:off x="576000" y="1959353"/>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規約の内容は、以下の様式のとおりです。（多面的機能支払交付金実施要領別記６－１）</a:t>
            </a:r>
            <a:endParaRPr lang="en-US" altLang="ja-JP" dirty="0">
              <a:latin typeface="HG丸ｺﾞｼｯｸM-PRO" pitchFamily="50" charset="-128"/>
              <a:ea typeface="HG丸ｺﾞｼｯｸM-PRO" pitchFamily="50" charset="-128"/>
            </a:endParaRPr>
          </a:p>
        </p:txBody>
      </p:sp>
      <p:sp>
        <p:nvSpPr>
          <p:cNvPr id="2" name="フリーフォーム 1"/>
          <p:cNvSpPr/>
          <p:nvPr/>
        </p:nvSpPr>
        <p:spPr>
          <a:xfrm>
            <a:off x="4792980" y="3444240"/>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p:nvSpPr>
        <p:spPr>
          <a:xfrm>
            <a:off x="5143500" y="4945380"/>
            <a:ext cx="91440" cy="137160"/>
          </a:xfrm>
          <a:custGeom>
            <a:avLst/>
            <a:gdLst>
              <a:gd name="connsiteX0" fmla="*/ 91440 w 91440"/>
              <a:gd name="connsiteY0" fmla="*/ 0 h 137160"/>
              <a:gd name="connsiteX1" fmla="*/ 60960 w 91440"/>
              <a:gd name="connsiteY1" fmla="*/ 106680 h 137160"/>
              <a:gd name="connsiteX2" fmla="*/ 0 w 91440"/>
              <a:gd name="connsiteY2" fmla="*/ 137160 h 137160"/>
            </a:gdLst>
            <a:ahLst/>
            <a:cxnLst>
              <a:cxn ang="0">
                <a:pos x="connsiteX0" y="connsiteY0"/>
              </a:cxn>
              <a:cxn ang="0">
                <a:pos x="connsiteX1" y="connsiteY1"/>
              </a:cxn>
              <a:cxn ang="0">
                <a:pos x="connsiteX2" y="connsiteY2"/>
              </a:cxn>
            </a:cxnLst>
            <a:rect l="l" t="t" r="r" b="b"/>
            <a:pathLst>
              <a:path w="91440" h="137160">
                <a:moveTo>
                  <a:pt x="91440" y="0"/>
                </a:moveTo>
                <a:cubicBezTo>
                  <a:pt x="83820" y="41910"/>
                  <a:pt x="76200" y="83820"/>
                  <a:pt x="60960" y="106680"/>
                </a:cubicBezTo>
                <a:cubicBezTo>
                  <a:pt x="45720" y="129540"/>
                  <a:pt x="0" y="137160"/>
                  <a:pt x="0" y="13716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3101340" y="5410200"/>
            <a:ext cx="739140"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a:off x="5154265" y="5392279"/>
            <a:ext cx="307876"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2705100" y="6715125"/>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1133722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16632" y="704527"/>
            <a:ext cx="6552000" cy="889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7" name="Rectangle 8"/>
          <p:cNvSpPr>
            <a:spLocks noChangeArrowheads="1"/>
          </p:cNvSpPr>
          <p:nvPr/>
        </p:nvSpPr>
        <p:spPr bwMode="auto">
          <a:xfrm>
            <a:off x="153988" y="744152"/>
            <a:ext cx="6515372" cy="7550785"/>
          </a:xfrm>
          <a:prstGeom prst="rect">
            <a:avLst/>
          </a:prstGeom>
          <a:noFill/>
          <a:ln>
            <a:noFill/>
          </a:ln>
          <a:effectLst/>
        </p:spPr>
        <p:txBody>
          <a:bodyPr wrap="square">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p>
          <a:p>
            <a:pPr>
              <a:defRPr/>
            </a:pPr>
            <a:r>
              <a:rPr lang="ja-JP" altLang="ja-JP"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a:lnSpc>
                <a:spcPts val="1000"/>
              </a:lnSpc>
              <a:defRPr/>
            </a:pPr>
            <a:endParaRPr lang="en-US" altLang="ja-JP" sz="1050"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第４章　総会</a:t>
            </a:r>
          </a:p>
          <a:p>
            <a:pPr>
              <a:lnSpc>
                <a:spcPts val="1000"/>
              </a:lnSpc>
              <a:defRPr/>
            </a:pPr>
            <a:endParaRPr lang="en-US" altLang="ja-JP" sz="1050"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（総会の開催）</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第７条</a:t>
            </a:r>
            <a:r>
              <a:rPr lang="ja-JP" altLang="ja-JP" dirty="0">
                <a:solidFill>
                  <a:srgbClr val="000000"/>
                </a:solidFill>
                <a:latin typeface="ＭＳ Ｐ明朝" pitchFamily="18" charset="-128"/>
                <a:ea typeface="ＭＳ Ｐ明朝" pitchFamily="18" charset="-128"/>
              </a:rPr>
              <a:t>　通常総会は、毎年度１回以上開催する｡</a:t>
            </a:r>
          </a:p>
          <a:p>
            <a:pPr marL="95250" indent="-95250">
              <a:defRPr/>
            </a:pPr>
            <a:r>
              <a:rPr lang="ja-JP" altLang="ja-JP" dirty="0">
                <a:solidFill>
                  <a:srgbClr val="000000"/>
                </a:solidFill>
                <a:latin typeface="ＭＳ Ｐ明朝" pitchFamily="18" charset="-128"/>
                <a:ea typeface="ＭＳ Ｐ明朝" pitchFamily="18" charset="-128"/>
              </a:rPr>
              <a:t>２　臨時総会は、次に掲げる場合に開催する｡</a:t>
            </a:r>
          </a:p>
          <a:p>
            <a:pPr marL="95250" indent="-9525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構成員現在数の３分の１以上から会議の目的たる事項を示した書面により請求があったとき。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その他代表が必要と認めたとき｡</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前項第一号の規定により請求があったときは、代表は、その請求のあった日から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日以内に総会を招集しなければならない｡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総会の招集は、少なくともその開催の７日前までに、会議の日時、場所、目的及び審議事項を記載した書面をもって構成員に通知しなければならない。</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（総会の権能）</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総会はこの規約において別に定めるもののほか、次の各号に掲げる事項を議決する。</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農地維持活動</a:t>
            </a:r>
            <a:r>
              <a:rPr lang="ja-JP" altLang="ja-JP" sz="1200" dirty="0">
                <a:solidFill>
                  <a:srgbClr val="000000"/>
                </a:solidFill>
                <a:latin typeface="ＭＳ Ｐ明朝" pitchFamily="18" charset="-128"/>
                <a:ea typeface="ＭＳ Ｐ明朝" pitchFamily="18" charset="-128"/>
              </a:rPr>
              <a:t>に関する活動計画の設定又は変更及び実施に関すること。</a:t>
            </a: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三　農地維持支払交付金</a:t>
            </a:r>
            <a:r>
              <a:rPr lang="ja-JP" altLang="en-US" sz="1200" dirty="0">
                <a:solidFill>
                  <a:srgbClr val="000000"/>
                </a:solidFill>
                <a:uFill>
                  <a:solidFill>
                    <a:srgbClr val="FF0000"/>
                  </a:solidFill>
                </a:uFill>
                <a:latin typeface="ＭＳ Ｐ明朝" pitchFamily="18" charset="-128"/>
                <a:ea typeface="ＭＳ Ｐ明朝" pitchFamily="18" charset="-128"/>
              </a:rPr>
              <a:t>及び資源向上支払交付金（施設の長寿命化のための活動を除く）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四　資源向上支払交付金（施設の長寿命化のための活動）の収支決算に関すること。</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五</a:t>
            </a:r>
            <a:r>
              <a:rPr lang="ja-JP" altLang="ja-JP" sz="1200" dirty="0">
                <a:solidFill>
                  <a:srgbClr val="000000"/>
                </a:solidFill>
                <a:latin typeface="ＭＳ Ｐ明朝" pitchFamily="18" charset="-128"/>
                <a:ea typeface="ＭＳ Ｐ明朝" pitchFamily="18" charset="-128"/>
              </a:rPr>
              <a:t>　活動組織規約の制定及び改廃に関すること。</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六</a:t>
            </a:r>
            <a:r>
              <a:rPr lang="ja-JP" altLang="ja-JP" sz="1200" dirty="0">
                <a:solidFill>
                  <a:srgbClr val="000000"/>
                </a:solidFill>
                <a:latin typeface="ＭＳ Ｐ明朝" pitchFamily="18" charset="-128"/>
                <a:ea typeface="ＭＳ Ｐ明朝" pitchFamily="18" charset="-128"/>
              </a:rPr>
              <a:t>　その他活動組織の運営に関する重要な事項。</a:t>
            </a:r>
            <a:endParaRPr lang="en-US"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（総会の議決方法等）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総会は、構成員現在数の過半数の出席がなければ開くことができない｡ただし、出席は委任状をもって代えることができる。 </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総会においては、第７条第４項によりあらかじめ通知された事項についてのみ議決することができる。ただし、緊急を要する事項については、この限りでない。</a:t>
            </a:r>
          </a:p>
          <a:p>
            <a:pPr marL="95250" indent="-95250" fontAlgn="base">
              <a:spcBef>
                <a:spcPct val="0"/>
              </a:spcBef>
              <a:spcAft>
                <a:spcPct val="0"/>
              </a:spcAft>
              <a:defRPr/>
            </a:pPr>
            <a:r>
              <a:rPr lang="ja-JP" altLang="ja-JP" sz="1200" u="sng" dirty="0">
                <a:solidFill>
                  <a:srgbClr val="000000"/>
                </a:solidFill>
                <a:uFill>
                  <a:solidFill>
                    <a:srgbClr val="FF0000"/>
                  </a:solidFill>
                </a:uFill>
                <a:latin typeface="ＭＳ Ｐ明朝" pitchFamily="18" charset="-128"/>
                <a:ea typeface="ＭＳ Ｐ明朝" pitchFamily="18" charset="-128"/>
              </a:rPr>
              <a:t>３　総会の議事は、第</a:t>
            </a:r>
            <a:r>
              <a:rPr lang="en-US" altLang="ja-JP" sz="1200" u="sng" dirty="0">
                <a:solidFill>
                  <a:srgbClr val="000000"/>
                </a:solidFill>
                <a:uFill>
                  <a:solidFill>
                    <a:srgbClr val="FF0000"/>
                  </a:solidFill>
                </a:uFill>
                <a:latin typeface="ＭＳ Ｐ明朝" pitchFamily="18" charset="-128"/>
                <a:ea typeface="ＭＳ Ｐ明朝" pitchFamily="18" charset="-128"/>
              </a:rPr>
              <a:t>10</a:t>
            </a:r>
            <a:r>
              <a:rPr lang="ja-JP" altLang="ja-JP" sz="1200" u="sng" dirty="0">
                <a:solidFill>
                  <a:srgbClr val="000000"/>
                </a:solidFill>
                <a:uFill>
                  <a:solidFill>
                    <a:srgbClr val="FF0000"/>
                  </a:solidFill>
                </a:uFill>
                <a:latin typeface="ＭＳ Ｐ明朝" pitchFamily="18" charset="-128"/>
                <a:ea typeface="ＭＳ Ｐ明朝" pitchFamily="18" charset="-128"/>
              </a:rPr>
              <a:t>条に規定するものを除き、出席</a:t>
            </a:r>
            <a:r>
              <a:rPr lang="ja-JP" altLang="en-US" sz="1200" u="sng" dirty="0">
                <a:solidFill>
                  <a:srgbClr val="000000"/>
                </a:solidFill>
                <a:uFill>
                  <a:solidFill>
                    <a:srgbClr val="FF0000"/>
                  </a:solidFill>
                </a:uFill>
                <a:latin typeface="ＭＳ Ｐ明朝" pitchFamily="18" charset="-128"/>
                <a:ea typeface="ＭＳ Ｐ明朝" pitchFamily="18" charset="-128"/>
              </a:rPr>
              <a:t>した構成員</a:t>
            </a:r>
            <a:r>
              <a:rPr lang="ja-JP" altLang="ja-JP" sz="1200" u="sng" dirty="0">
                <a:solidFill>
                  <a:srgbClr val="000000"/>
                </a:solidFill>
                <a:uFill>
                  <a:solidFill>
                    <a:srgbClr val="FF0000"/>
                  </a:solidFill>
                </a:uFill>
                <a:latin typeface="ＭＳ Ｐ明朝" pitchFamily="18" charset="-128"/>
                <a:ea typeface="ＭＳ Ｐ明朝" pitchFamily="18" charset="-128"/>
              </a:rPr>
              <a:t>の過半数で決し、可否同数のときは、議長の決するところによる。</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議長は、構成員として総会の議決に加わることができない。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総会により決定した事項については、決定事項を記載した書面を作成するとともに、その写しを構成員全員に配布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endParaRPr lang="en-US" altLang="ja-JP" sz="1200" dirty="0">
              <a:solidFill>
                <a:srgbClr val="000000"/>
              </a:solidFill>
              <a:latin typeface="ＭＳ ゴシック" pitchFamily="49" charset="-128"/>
              <a:ea typeface="ＭＳ ゴシック" pitchFamily="49" charset="-128"/>
              <a:cs typeface="Arial" pitchFamily="34" charset="0"/>
            </a:endParaRPr>
          </a:p>
        </p:txBody>
      </p:sp>
      <p:sp>
        <p:nvSpPr>
          <p:cNvPr id="9" name="テキスト ボックス 12"/>
          <p:cNvSpPr txBox="1">
            <a:spLocks noChangeArrowheads="1"/>
          </p:cNvSpPr>
          <p:nvPr/>
        </p:nvSpPr>
        <p:spPr bwMode="auto">
          <a:xfrm>
            <a:off x="223838" y="8462808"/>
            <a:ext cx="6445522" cy="738664"/>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ja-JP" sz="1050" dirty="0"/>
              <a:t>総会の議決方法は、</a:t>
            </a:r>
            <a:r>
              <a:rPr lang="ja-JP" altLang="ja-JP" sz="1050" u="sng" dirty="0"/>
              <a:t>上記第９条第３項に示す方法もしくは以下に示す方法のいずれかを選択</a:t>
            </a:r>
            <a:r>
              <a:rPr lang="ja-JP" altLang="ja-JP" sz="1050" dirty="0"/>
              <a:t>して下さい。</a:t>
            </a:r>
          </a:p>
          <a:p>
            <a:pPr marL="95250" indent="-95250" fontAlgn="base">
              <a:spcBef>
                <a:spcPct val="0"/>
              </a:spcBef>
              <a:spcAft>
                <a:spcPct val="0"/>
              </a:spcAft>
            </a:pPr>
            <a:r>
              <a:rPr lang="ja-JP" altLang="ja-JP" sz="1050" dirty="0">
                <a:latin typeface="ＭＳ Ｐ明朝" charset="-128"/>
                <a:ea typeface="ＭＳ Ｐ明朝" charset="-128"/>
              </a:rPr>
              <a:t>３　総会の議事は、第</a:t>
            </a:r>
            <a:r>
              <a:rPr lang="en-US" altLang="ja-JP" sz="1050" dirty="0">
                <a:latin typeface="ＭＳ Ｐ明朝" charset="-128"/>
                <a:ea typeface="ＭＳ Ｐ明朝" charset="-128"/>
              </a:rPr>
              <a:t>10</a:t>
            </a:r>
            <a:r>
              <a:rPr lang="ja-JP" altLang="ja-JP" sz="1050" dirty="0">
                <a:latin typeface="ＭＳ Ｐ明朝" charset="-128"/>
                <a:ea typeface="ＭＳ Ｐ明朝" charset="-128"/>
              </a:rPr>
              <a:t>条に規定するものを除き、各集落の構成員それぞれ１票により集落としての議決を行った後、各集落及び団体の代表でそれぞれ１票により行い、過半数で決する。なお、可否同数のときは、議長の決するところによる｡</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13" name="正方形/長方形 12"/>
          <p:cNvSpPr/>
          <p:nvPr/>
        </p:nvSpPr>
        <p:spPr>
          <a:xfrm>
            <a:off x="150168" y="4160912"/>
            <a:ext cx="6480000" cy="9238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Rectangle 65"/>
          <p:cNvSpPr>
            <a:spLocks noChangeArrowheads="1"/>
          </p:cNvSpPr>
          <p:nvPr/>
        </p:nvSpPr>
        <p:spPr bwMode="auto">
          <a:xfrm>
            <a:off x="3853867" y="3484935"/>
            <a:ext cx="2383445" cy="397254"/>
          </a:xfrm>
          <a:prstGeom prst="rect">
            <a:avLst/>
          </a:prstGeom>
          <a:solidFill>
            <a:schemeClr val="bg1"/>
          </a:solidFill>
          <a:ln w="12700">
            <a:solidFill>
              <a:srgbClr val="FF0000"/>
            </a:solidFill>
            <a:miter lim="800000"/>
            <a:headEnd/>
            <a:tailEnd/>
          </a:ln>
        </p:spPr>
        <p:txBody>
          <a:bodyPr lIns="36000" tIns="36000" rIns="36000" bIns="36000" anchor="t"/>
          <a:lstStyle/>
          <a:p>
            <a:pPr defTabSz="936625" fontAlgn="base">
              <a:spcBef>
                <a:spcPct val="0"/>
              </a:spcBef>
              <a:spcAft>
                <a:spcPct val="0"/>
              </a:spcAft>
            </a:pPr>
            <a:r>
              <a:rPr lang="ja-JP" altLang="en-US" sz="1000" dirty="0">
                <a:solidFill>
                  <a:srgbClr val="000000"/>
                </a:solidFill>
              </a:rPr>
              <a:t>実施する活動内容に応じて選択して記載します。</a:t>
            </a:r>
          </a:p>
        </p:txBody>
      </p:sp>
      <p:sp>
        <p:nvSpPr>
          <p:cNvPr id="4" name="フリーフォーム 3"/>
          <p:cNvSpPr/>
          <p:nvPr/>
        </p:nvSpPr>
        <p:spPr>
          <a:xfrm>
            <a:off x="2780928" y="3704035"/>
            <a:ext cx="1077526" cy="446590"/>
          </a:xfrm>
          <a:custGeom>
            <a:avLst/>
            <a:gdLst>
              <a:gd name="connsiteX0" fmla="*/ 0 w 514350"/>
              <a:gd name="connsiteY0" fmla="*/ 266700 h 266700"/>
              <a:gd name="connsiteX1" fmla="*/ 216693 w 514350"/>
              <a:gd name="connsiteY1" fmla="*/ 95250 h 266700"/>
              <a:gd name="connsiteX2" fmla="*/ 257175 w 514350"/>
              <a:gd name="connsiteY2" fmla="*/ 200025 h 266700"/>
              <a:gd name="connsiteX3" fmla="*/ 514350 w 514350"/>
              <a:gd name="connsiteY3" fmla="*/ 0 h 266700"/>
            </a:gdLst>
            <a:ahLst/>
            <a:cxnLst>
              <a:cxn ang="0">
                <a:pos x="connsiteX0" y="connsiteY0"/>
              </a:cxn>
              <a:cxn ang="0">
                <a:pos x="connsiteX1" y="connsiteY1"/>
              </a:cxn>
              <a:cxn ang="0">
                <a:pos x="connsiteX2" y="connsiteY2"/>
              </a:cxn>
              <a:cxn ang="0">
                <a:pos x="connsiteX3" y="connsiteY3"/>
              </a:cxn>
            </a:cxnLst>
            <a:rect l="l" t="t" r="r" b="b"/>
            <a:pathLst>
              <a:path w="514350" h="266700">
                <a:moveTo>
                  <a:pt x="0" y="266700"/>
                </a:moveTo>
                <a:cubicBezTo>
                  <a:pt x="86915" y="186531"/>
                  <a:pt x="173831" y="106362"/>
                  <a:pt x="216693" y="95250"/>
                </a:cubicBezTo>
                <a:cubicBezTo>
                  <a:pt x="259555" y="84138"/>
                  <a:pt x="207566" y="215900"/>
                  <a:pt x="257175" y="200025"/>
                </a:cubicBezTo>
                <a:cubicBezTo>
                  <a:pt x="306784" y="184150"/>
                  <a:pt x="410567" y="92075"/>
                  <a:pt x="514350"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71625" y="7501284"/>
            <a:ext cx="188723" cy="1409615"/>
          </a:xfrm>
          <a:custGeom>
            <a:avLst/>
            <a:gdLst>
              <a:gd name="connsiteX0" fmla="*/ 128524 w 172974"/>
              <a:gd name="connsiteY0" fmla="*/ 1568450 h 1581771"/>
              <a:gd name="connsiteX1" fmla="*/ 20574 w 172974"/>
              <a:gd name="connsiteY1" fmla="*/ 1403350 h 1581771"/>
              <a:gd name="connsiteX2" fmla="*/ 14224 w 172974"/>
              <a:gd name="connsiteY2" fmla="*/ 317500 h 1581771"/>
              <a:gd name="connsiteX3" fmla="*/ 172974 w 172974"/>
              <a:gd name="connsiteY3" fmla="*/ 0 h 1581771"/>
              <a:gd name="connsiteX0" fmla="*/ 131852 w 173127"/>
              <a:gd name="connsiteY0" fmla="*/ 1575548 h 1587578"/>
              <a:gd name="connsiteX1" fmla="*/ 20727 w 173127"/>
              <a:gd name="connsiteY1" fmla="*/ 1403350 h 1587578"/>
              <a:gd name="connsiteX2" fmla="*/ 14377 w 173127"/>
              <a:gd name="connsiteY2" fmla="*/ 317500 h 1587578"/>
              <a:gd name="connsiteX3" fmla="*/ 173127 w 173127"/>
              <a:gd name="connsiteY3" fmla="*/ 0 h 158757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8356 w 179631"/>
              <a:gd name="connsiteY0" fmla="*/ 1575548 h 1575548"/>
              <a:gd name="connsiteX1" fmla="*/ 14531 w 179631"/>
              <a:gd name="connsiteY1" fmla="*/ 1296888 h 1575548"/>
              <a:gd name="connsiteX2" fmla="*/ 20881 w 179631"/>
              <a:gd name="connsiteY2" fmla="*/ 317500 h 1575548"/>
              <a:gd name="connsiteX3" fmla="*/ 179631 w 179631"/>
              <a:gd name="connsiteY3" fmla="*/ 0 h 1575548"/>
              <a:gd name="connsiteX0" fmla="*/ 137126 w 178401"/>
              <a:gd name="connsiteY0" fmla="*/ 1575548 h 1575548"/>
              <a:gd name="connsiteX1" fmla="*/ 13301 w 178401"/>
              <a:gd name="connsiteY1" fmla="*/ 1296888 h 1575548"/>
              <a:gd name="connsiteX2" fmla="*/ 19651 w 178401"/>
              <a:gd name="connsiteY2" fmla="*/ 317500 h 1575548"/>
              <a:gd name="connsiteX3" fmla="*/ 178401 w 178401"/>
              <a:gd name="connsiteY3" fmla="*/ 0 h 1575548"/>
              <a:gd name="connsiteX0" fmla="*/ 140907 w 182182"/>
              <a:gd name="connsiteY0" fmla="*/ 1575548 h 1575548"/>
              <a:gd name="connsiteX1" fmla="*/ 17082 w 182182"/>
              <a:gd name="connsiteY1" fmla="*/ 1296888 h 1575548"/>
              <a:gd name="connsiteX2" fmla="*/ 23432 w 182182"/>
              <a:gd name="connsiteY2" fmla="*/ 317500 h 1575548"/>
              <a:gd name="connsiteX3" fmla="*/ 182182 w 182182"/>
              <a:gd name="connsiteY3" fmla="*/ 0 h 1575548"/>
              <a:gd name="connsiteX0" fmla="*/ 146085 w 187360"/>
              <a:gd name="connsiteY0" fmla="*/ 1575548 h 1575548"/>
              <a:gd name="connsiteX1" fmla="*/ 22260 w 187360"/>
              <a:gd name="connsiteY1" fmla="*/ 1296888 h 1575548"/>
              <a:gd name="connsiteX2" fmla="*/ 15910 w 187360"/>
              <a:gd name="connsiteY2" fmla="*/ 310403 h 1575548"/>
              <a:gd name="connsiteX3" fmla="*/ 187360 w 187360"/>
              <a:gd name="connsiteY3" fmla="*/ 0 h 1575548"/>
              <a:gd name="connsiteX0" fmla="*/ 147448 w 188723"/>
              <a:gd name="connsiteY0" fmla="*/ 1575548 h 1575548"/>
              <a:gd name="connsiteX1" fmla="*/ 23623 w 188723"/>
              <a:gd name="connsiteY1" fmla="*/ 1296888 h 1575548"/>
              <a:gd name="connsiteX2" fmla="*/ 17273 w 188723"/>
              <a:gd name="connsiteY2" fmla="*/ 310403 h 1575548"/>
              <a:gd name="connsiteX3" fmla="*/ 188723 w 188723"/>
              <a:gd name="connsiteY3" fmla="*/ 0 h 1575548"/>
            </a:gdLst>
            <a:ahLst/>
            <a:cxnLst>
              <a:cxn ang="0">
                <a:pos x="connsiteX0" y="connsiteY0"/>
              </a:cxn>
              <a:cxn ang="0">
                <a:pos x="connsiteX1" y="connsiteY1"/>
              </a:cxn>
              <a:cxn ang="0">
                <a:pos x="connsiteX2" y="connsiteY2"/>
              </a:cxn>
              <a:cxn ang="0">
                <a:pos x="connsiteX3" y="connsiteY3"/>
              </a:cxn>
            </a:cxnLst>
            <a:rect l="l" t="t" r="r" b="b"/>
            <a:pathLst>
              <a:path w="188723" h="1575548">
                <a:moveTo>
                  <a:pt x="147448" y="1575548"/>
                </a:moveTo>
                <a:cubicBezTo>
                  <a:pt x="90298" y="1568854"/>
                  <a:pt x="45319" y="1507746"/>
                  <a:pt x="23623" y="1296888"/>
                </a:cubicBezTo>
                <a:cubicBezTo>
                  <a:pt x="1927" y="1086031"/>
                  <a:pt x="-13419" y="526551"/>
                  <a:pt x="17273" y="310403"/>
                </a:cubicBezTo>
                <a:cubicBezTo>
                  <a:pt x="47965" y="94255"/>
                  <a:pt x="122048" y="41804"/>
                  <a:pt x="188723"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65176" y="5468104"/>
            <a:ext cx="5248668" cy="842145"/>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これまで資源</a:t>
            </a:r>
            <a:r>
              <a:rPr lang="ja-JP" altLang="en-US" sz="1000" dirty="0">
                <a:solidFill>
                  <a:srgbClr val="000000"/>
                </a:solidFill>
              </a:rPr>
              <a:t>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三及び四を区分せず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
        <p:nvSpPr>
          <p:cNvPr id="16" name="正方形/長方形 15"/>
          <p:cNvSpPr/>
          <p:nvPr/>
        </p:nvSpPr>
        <p:spPr>
          <a:xfrm>
            <a:off x="310237" y="4529018"/>
            <a:ext cx="195311" cy="504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135340" y="4787097"/>
            <a:ext cx="329108" cy="1102007"/>
          </a:xfrm>
          <a:custGeom>
            <a:avLst/>
            <a:gdLst>
              <a:gd name="connsiteX0" fmla="*/ 433612 w 433612"/>
              <a:gd name="connsiteY0" fmla="*/ 1171575 h 1191910"/>
              <a:gd name="connsiteX1" fmla="*/ 71662 w 433612"/>
              <a:gd name="connsiteY1" fmla="*/ 1076325 h 1191910"/>
              <a:gd name="connsiteX2" fmla="*/ 4987 w 433612"/>
              <a:gd name="connsiteY2" fmla="*/ 285750 h 1191910"/>
              <a:gd name="connsiteX3" fmla="*/ 147862 w 433612"/>
              <a:gd name="connsiteY3" fmla="*/ 0 h 1191910"/>
              <a:gd name="connsiteX0" fmla="*/ 437092 w 437092"/>
              <a:gd name="connsiteY0" fmla="*/ 1171575 h 1179308"/>
              <a:gd name="connsiteX1" fmla="*/ 62442 w 437092"/>
              <a:gd name="connsiteY1" fmla="*/ 1012825 h 1179308"/>
              <a:gd name="connsiteX2" fmla="*/ 8467 w 437092"/>
              <a:gd name="connsiteY2" fmla="*/ 285750 h 1179308"/>
              <a:gd name="connsiteX3" fmla="*/ 151342 w 437092"/>
              <a:gd name="connsiteY3" fmla="*/ 0 h 1179308"/>
              <a:gd name="connsiteX0" fmla="*/ 427770 w 427770"/>
              <a:gd name="connsiteY0" fmla="*/ 1171575 h 1180701"/>
              <a:gd name="connsiteX1" fmla="*/ 53120 w 427770"/>
              <a:gd name="connsiteY1" fmla="*/ 1012825 h 1180701"/>
              <a:gd name="connsiteX2" fmla="*/ 11845 w 427770"/>
              <a:gd name="connsiteY2" fmla="*/ 203200 h 1180701"/>
              <a:gd name="connsiteX3" fmla="*/ 142020 w 427770"/>
              <a:gd name="connsiteY3" fmla="*/ 0 h 1180701"/>
              <a:gd name="connsiteX0" fmla="*/ 438817 w 438817"/>
              <a:gd name="connsiteY0" fmla="*/ 1171575 h 1180701"/>
              <a:gd name="connsiteX1" fmla="*/ 64167 w 438817"/>
              <a:gd name="connsiteY1" fmla="*/ 1012825 h 1180701"/>
              <a:gd name="connsiteX2" fmla="*/ 22892 w 438817"/>
              <a:gd name="connsiteY2" fmla="*/ 203200 h 1180701"/>
              <a:gd name="connsiteX3" fmla="*/ 153067 w 438817"/>
              <a:gd name="connsiteY3" fmla="*/ 0 h 1180701"/>
              <a:gd name="connsiteX0" fmla="*/ 432188 w 432188"/>
              <a:gd name="connsiteY0" fmla="*/ 1228725 h 1234004"/>
              <a:gd name="connsiteX1" fmla="*/ 63888 w 432188"/>
              <a:gd name="connsiteY1" fmla="*/ 1012825 h 1234004"/>
              <a:gd name="connsiteX2" fmla="*/ 22613 w 432188"/>
              <a:gd name="connsiteY2" fmla="*/ 203200 h 1234004"/>
              <a:gd name="connsiteX3" fmla="*/ 152788 w 432188"/>
              <a:gd name="connsiteY3" fmla="*/ 0 h 1234004"/>
              <a:gd name="connsiteX0" fmla="*/ 432188 w 432188"/>
              <a:gd name="connsiteY0" fmla="*/ 1228725 h 1228725"/>
              <a:gd name="connsiteX1" fmla="*/ 63888 w 432188"/>
              <a:gd name="connsiteY1" fmla="*/ 1012825 h 1228725"/>
              <a:gd name="connsiteX2" fmla="*/ 22613 w 432188"/>
              <a:gd name="connsiteY2" fmla="*/ 203200 h 1228725"/>
              <a:gd name="connsiteX3" fmla="*/ 152788 w 432188"/>
              <a:gd name="connsiteY3" fmla="*/ 0 h 1228725"/>
            </a:gdLst>
            <a:ahLst/>
            <a:cxnLst>
              <a:cxn ang="0">
                <a:pos x="connsiteX0" y="connsiteY0"/>
              </a:cxn>
              <a:cxn ang="0">
                <a:pos x="connsiteX1" y="connsiteY1"/>
              </a:cxn>
              <a:cxn ang="0">
                <a:pos x="connsiteX2" y="connsiteY2"/>
              </a:cxn>
              <a:cxn ang="0">
                <a:pos x="connsiteX3" y="connsiteY3"/>
              </a:cxn>
            </a:cxnLst>
            <a:rect l="l" t="t" r="r" b="b"/>
            <a:pathLst>
              <a:path w="432188" h="1228725">
                <a:moveTo>
                  <a:pt x="432188" y="1228725"/>
                </a:moveTo>
                <a:cubicBezTo>
                  <a:pt x="280581" y="1223168"/>
                  <a:pt x="132150" y="1183746"/>
                  <a:pt x="63888" y="1012825"/>
                </a:cubicBezTo>
                <a:cubicBezTo>
                  <a:pt x="-4374" y="841904"/>
                  <a:pt x="-17604" y="365654"/>
                  <a:pt x="22613" y="203200"/>
                </a:cubicBezTo>
                <a:cubicBezTo>
                  <a:pt x="62830" y="40746"/>
                  <a:pt x="87700" y="53181"/>
                  <a:pt x="152788"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1569876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6838" y="761296"/>
            <a:ext cx="6552000" cy="878497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7" name="Rectangle 8"/>
          <p:cNvSpPr>
            <a:spLocks noChangeArrowheads="1"/>
          </p:cNvSpPr>
          <p:nvPr/>
        </p:nvSpPr>
        <p:spPr bwMode="auto">
          <a:xfrm>
            <a:off x="192088" y="848544"/>
            <a:ext cx="6499225" cy="8771632"/>
          </a:xfrm>
          <a:prstGeom prst="rect">
            <a:avLst/>
          </a:prstGeom>
          <a:noFill/>
          <a:ln>
            <a:noFill/>
          </a:ln>
        </p:spPr>
        <p:txBody>
          <a:bodyPr>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85725" indent="-8572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次の各号に掲げる事項は、総会において、出席者の議決権の３分の２以上の多数による議決を必要とする。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活動組織規約の変更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二　活動組織の解散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三　構成員の除名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四　役員の解任</a:t>
            </a:r>
            <a:endParaRPr lang="en-US" altLang="ja-JP" dirty="0">
              <a:solidFill>
                <a:srgbClr val="000000"/>
              </a:solidFill>
              <a:latin typeface="ＭＳ Ｐ明朝" pitchFamily="18" charset="-128"/>
              <a:ea typeface="ＭＳ Ｐ明朝" pitchFamily="18" charset="-128"/>
            </a:endParaRPr>
          </a:p>
          <a:p>
            <a:pPr>
              <a:defRPr/>
            </a:pPr>
            <a:endParaRPr lang="ja-JP" altLang="en-US"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第５章　事務、会計及び監査 </a:t>
            </a:r>
          </a:p>
          <a:p>
            <a:pPr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活動組織は、第２条の事務所に、次の各号に掲げる書類及び帳簿を備え付けておかなければならない。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活動組織規約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役員等の氏名及び住所を記載した書面</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収入及び支出に関する証拠書類、帳簿及び財産管理台帳</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四　その他代表が必要と認めた書類</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活動組織は、前条各号に掲げる書類を</a:t>
            </a:r>
            <a:r>
              <a:rPr lang="ja-JP" altLang="en-US" sz="1200" dirty="0">
                <a:solidFill>
                  <a:srgbClr val="000000"/>
                </a:solidFill>
                <a:latin typeface="ＭＳ Ｐ明朝" pitchFamily="18" charset="-128"/>
                <a:ea typeface="ＭＳ Ｐ明朝" pitchFamily="18" charset="-128"/>
              </a:rPr>
              <a:t>交付金の交付が完了した日が属する</a:t>
            </a:r>
            <a:r>
              <a:rPr lang="ja-JP" altLang="ja-JP" sz="1200" dirty="0">
                <a:solidFill>
                  <a:srgbClr val="000000"/>
                </a:solidFill>
                <a:latin typeface="ＭＳ Ｐ明朝" pitchFamily="18" charset="-128"/>
                <a:ea typeface="ＭＳ Ｐ明朝" pitchFamily="18" charset="-128"/>
              </a:rPr>
              <a:t>年度の翌年度から</a:t>
            </a:r>
            <a:r>
              <a:rPr lang="ja-JP" altLang="en-US" sz="1200" dirty="0">
                <a:solidFill>
                  <a:srgbClr val="000000"/>
                </a:solidFill>
                <a:latin typeface="ＭＳ Ｐ明朝" pitchFamily="18" charset="-128"/>
                <a:ea typeface="ＭＳ Ｐ明朝" pitchFamily="18" charset="-128"/>
              </a:rPr>
              <a:t>起算して、</a:t>
            </a:r>
            <a:r>
              <a:rPr lang="ja-JP" altLang="ja-JP" sz="1200" dirty="0">
                <a:solidFill>
                  <a:srgbClr val="000000"/>
                </a:solidFill>
                <a:latin typeface="ＭＳ Ｐ明朝" pitchFamily="18" charset="-128"/>
                <a:ea typeface="ＭＳ Ｐ明朝" pitchFamily="18" charset="-128"/>
              </a:rPr>
              <a:t>５年間保存することとする。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活動組織の資金は、次の各号に掲げるものとし、その会計に当たっては他の会計と区分して経理する。</a:t>
            </a:r>
          </a:p>
          <a:p>
            <a:pPr marL="95250" indent="-95250">
              <a:defRPr/>
            </a:pPr>
            <a:r>
              <a:rPr lang="ja-JP" altLang="en-US" dirty="0">
                <a:solidFill>
                  <a:srgbClr val="000000"/>
                </a:solidFill>
                <a:uFill>
                  <a:solidFill>
                    <a:srgbClr val="FF0000"/>
                  </a:solidFill>
                </a:uFill>
                <a:latin typeface="ＭＳ Ｐ明朝" pitchFamily="18" charset="-128"/>
                <a:ea typeface="ＭＳ Ｐ明朝" pitchFamily="18" charset="-128"/>
              </a:rPr>
              <a:t>　一　農地維持支払交付金及び資源向上</a:t>
            </a:r>
            <a:r>
              <a:rPr lang="ja-JP" altLang="en-US" sz="1200" dirty="0">
                <a:solidFill>
                  <a:srgbClr val="000000"/>
                </a:solidFill>
                <a:uFill>
                  <a:solidFill>
                    <a:srgbClr val="FF0000"/>
                  </a:solidFill>
                </a:uFill>
                <a:latin typeface="ＭＳ Ｐ明朝" pitchFamily="18" charset="-128"/>
                <a:ea typeface="ＭＳ Ｐ明朝" pitchFamily="18" charset="-128"/>
              </a:rPr>
              <a:t>支払交付金（施設の長寿命化のための活動を除く）</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その他の収入</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（事務経費支弁の方法等）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活動組織の事務に要する経費は、第</a:t>
            </a:r>
            <a:r>
              <a:rPr lang="en-US" altLang="ja-JP" sz="1200" dirty="0">
                <a:solidFill>
                  <a:srgbClr val="000000"/>
                </a:solidFill>
                <a:latin typeface="ＭＳ Ｐ明朝" pitchFamily="18" charset="-128"/>
                <a:ea typeface="ＭＳ Ｐ明朝" pitchFamily="18" charset="-128"/>
              </a:rPr>
              <a:t>14</a:t>
            </a:r>
            <a:r>
              <a:rPr lang="ja-JP" altLang="ja-JP" sz="1200" dirty="0">
                <a:solidFill>
                  <a:srgbClr val="000000"/>
                </a:solidFill>
                <a:latin typeface="ＭＳ Ｐ明朝" pitchFamily="18" charset="-128"/>
                <a:ea typeface="ＭＳ Ｐ明朝" pitchFamily="18" charset="-128"/>
              </a:rPr>
              <a:t>条の資金をもって充てる｡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（活動計画の作成）</a:t>
            </a:r>
          </a:p>
          <a:p>
            <a:pPr marL="95250" indent="-9525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活動計画は、総会の議決を得てこれを定める。</a:t>
            </a:r>
            <a:r>
              <a:rPr lang="ja-JP" altLang="en-US" dirty="0">
                <a:solidFill>
                  <a:srgbClr val="000000"/>
                </a:solidFill>
                <a:latin typeface="ＭＳ Ｐ明朝" pitchFamily="18" charset="-128"/>
                <a:ea typeface="ＭＳ Ｐ明朝" pitchFamily="18" charset="-128"/>
              </a:rPr>
              <a:t>なお、計画の作成に当たっては、活動時の安全（作業前の危険箇所の確認・共有など）について考慮し作成するものとする。</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（資金の支出）</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資金の支出者は、代表とする｡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endParaRPr lang="en-US" altLang="ja-JP" sz="1200" dirty="0">
              <a:solidFill>
                <a:srgbClr val="000000"/>
              </a:solidFill>
              <a:latin typeface="ＭＳ Ｐ明朝" pitchFamily="18" charset="-128"/>
              <a:ea typeface="ＭＳ Ｐ明朝" pitchFamily="18" charset="-128"/>
            </a:endParaRPr>
          </a:p>
        </p:txBody>
      </p:sp>
      <p:sp>
        <p:nvSpPr>
          <p:cNvPr id="13"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14" name="Rectangle 65"/>
          <p:cNvSpPr>
            <a:spLocks noChangeArrowheads="1"/>
          </p:cNvSpPr>
          <p:nvPr/>
        </p:nvSpPr>
        <p:spPr bwMode="auto">
          <a:xfrm>
            <a:off x="507371" y="6611936"/>
            <a:ext cx="1841510" cy="357288"/>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交付を受ける交付金の内容に応じて記載します。</a:t>
            </a:r>
          </a:p>
        </p:txBody>
      </p:sp>
      <p:sp>
        <p:nvSpPr>
          <p:cNvPr id="26" name="正方形/長方形 25"/>
          <p:cNvSpPr/>
          <p:nvPr/>
        </p:nvSpPr>
        <p:spPr>
          <a:xfrm>
            <a:off x="242704" y="6026810"/>
            <a:ext cx="5972996" cy="360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543050" y="6400800"/>
            <a:ext cx="457752" cy="219075"/>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382025" y="6409309"/>
            <a:ext cx="4431351" cy="99603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これまで</a:t>
            </a:r>
            <a:r>
              <a:rPr lang="ja-JP" altLang="en-US" sz="1000" dirty="0">
                <a:solidFill>
                  <a:srgbClr val="000000"/>
                </a:solidFill>
              </a:rPr>
              <a:t>資源向上支払（長寿命化）を実施する場合で、農地維持支払及び資源向上支払（共同）との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一及び二を区分せず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Tree>
    <p:extLst>
      <p:ext uri="{BB962C8B-B14F-4D97-AF65-F5344CB8AC3E}">
        <p14:creationId xmlns:p14="http://schemas.microsoft.com/office/powerpoint/2010/main" val="209985785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5091" y="604357"/>
            <a:ext cx="6588000" cy="9000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8" name="Rectangle 8"/>
          <p:cNvSpPr>
            <a:spLocks noChangeArrowheads="1"/>
          </p:cNvSpPr>
          <p:nvPr/>
        </p:nvSpPr>
        <p:spPr bwMode="auto">
          <a:xfrm>
            <a:off x="174625" y="701675"/>
            <a:ext cx="6477000" cy="8710077"/>
          </a:xfrm>
          <a:prstGeom prst="rect">
            <a:avLst/>
          </a:prstGeom>
          <a:noFill/>
          <a:ln>
            <a:noFill/>
          </a:ln>
          <a:effectLst/>
        </p:spPr>
        <p:txBody>
          <a:bodyPr>
            <a:spAutoFit/>
          </a:bodyPr>
          <a:lstStyle/>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（金銭出納の明確化）</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95250" indent="-95250">
              <a:lnSpc>
                <a:spcPts val="1300"/>
              </a:lnSpc>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（金銭の収納）</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金銭を収納したときは、領収証を発行しなければならない｡</a:t>
            </a:r>
          </a:p>
          <a:p>
            <a:pPr marL="95250" indent="-95250">
              <a:lnSpc>
                <a:spcPts val="1400"/>
              </a:lnSpc>
              <a:defRPr/>
            </a:pPr>
            <a:r>
              <a:rPr lang="ja-JP" altLang="ja-JP"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endParaRPr lang="en-US" altLang="ja-JP" dirty="0">
              <a:solidFill>
                <a:srgbClr val="000000"/>
              </a:solidFill>
              <a:latin typeface="ＭＳ Ｐ明朝" pitchFamily="18" charset="-128"/>
              <a:ea typeface="ＭＳ Ｐ明朝" pitchFamily="18" charset="-128"/>
            </a:endParaRPr>
          </a:p>
          <a:p>
            <a:pPr eaLnBrk="0" fontAlgn="base" hangingPunct="0">
              <a:lnSpc>
                <a:spcPts val="13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cs typeface="Arial" pitchFamily="34" charset="0"/>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r>
              <a:rPr lang="en-US" altLang="ja-JP" sz="1200" dirty="0">
                <a:solidFill>
                  <a:srgbClr val="0000FF"/>
                </a:solidFill>
                <a:latin typeface="ＭＳ Ｐ明朝" pitchFamily="18" charset="-128"/>
                <a:ea typeface="ＭＳ Ｐ明朝" pitchFamily="18" charset="-128"/>
                <a:cs typeface="Arial" pitchFamily="34" charset="0"/>
              </a:rPr>
              <a:t> </a:t>
            </a: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活動組織が購入又は借り入れした器具、備品及び資材については、滅失及びき損のないよう、適正に管理するものとする。</a:t>
            </a:r>
          </a:p>
          <a:p>
            <a:pPr marL="95250" indent="-95250" fontAlgn="base">
              <a:lnSpc>
                <a:spcPts val="13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（決算及び監査）</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活動組織の決算については、代表が事業年度終了後、金銭出納簿、事業報告書及び財産管理台帳を、通常総会の開催の日の</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日前までに監査役に提出しなければならない。</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監査役は、前項の書類を受領したときは、これを監査し、監査報告書を作成して代表に報告</a:t>
            </a:r>
            <a:r>
              <a:rPr lang="ja-JP" altLang="en-US" sz="1200" dirty="0">
                <a:solidFill>
                  <a:srgbClr val="000000"/>
                </a:solidFill>
                <a:latin typeface="ＭＳ Ｐ明朝" pitchFamily="18" charset="-128"/>
                <a:ea typeface="ＭＳ Ｐ明朝" pitchFamily="18" charset="-128"/>
              </a:rPr>
              <a:t>するとともに、</a:t>
            </a:r>
            <a:r>
              <a:rPr lang="ja-JP" altLang="ja-JP" sz="1200" dirty="0">
                <a:solidFill>
                  <a:srgbClr val="000000"/>
                </a:solidFill>
                <a:latin typeface="ＭＳ Ｐ明朝" pitchFamily="18" charset="-128"/>
                <a:ea typeface="ＭＳ Ｐ明朝" pitchFamily="18" charset="-128"/>
              </a:rPr>
              <a:t>代表は</a:t>
            </a:r>
            <a:r>
              <a:rPr lang="ja-JP" altLang="en-US" sz="1200" dirty="0">
                <a:solidFill>
                  <a:srgbClr val="000000"/>
                </a:solidFill>
                <a:latin typeface="ＭＳ Ｐ明朝" pitchFamily="18" charset="-128"/>
                <a:ea typeface="ＭＳ Ｐ明朝" pitchFamily="18" charset="-128"/>
              </a:rPr>
              <a:t>監査</a:t>
            </a:r>
            <a:r>
              <a:rPr lang="ja-JP" altLang="ja-JP" sz="1200" dirty="0">
                <a:solidFill>
                  <a:srgbClr val="000000"/>
                </a:solidFill>
                <a:latin typeface="ＭＳ Ｐ明朝" pitchFamily="18" charset="-128"/>
                <a:ea typeface="ＭＳ Ｐ明朝" pitchFamily="18" charset="-128"/>
              </a:rPr>
              <a:t>について、毎会計年度終了後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日以内に総会の承認を受けなければならない。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第６章　活動組織規約の変更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（規約の変更）</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この規約を変更した場合は、市町村長に報告をしなければならない｡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第７章　雑則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（細則）</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支払交付金実施要綱、</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支払交付金実施要領、その他この規約に定めるもののほか、活動組織の事務の運営上必要な細則は、代表が別に定める。</a:t>
            </a:r>
          </a:p>
          <a:p>
            <a:pPr fontAlgn="base">
              <a:lnSpc>
                <a:spcPts val="11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ゴシック" panose="020B0609070205080204" pitchFamily="49" charset="-128"/>
                <a:ea typeface="ＭＳ ゴシック" panose="020B0609070205080204" pitchFamily="49" charset="-128"/>
              </a:rPr>
              <a:t>附　則</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１　この規約は、</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日から施行する。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活動組織の設立初年度の役員の選任については、第５条第２項中「総会」とあるのは、「設立総会」と読み替えるものとし、その任期については、第６条第１項の規定にかかわらず、</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日までとする。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３　活動組織の設立初年度の活動計画の議決については、第</a:t>
            </a:r>
            <a:r>
              <a:rPr lang="en-US" altLang="ja-JP" sz="1200" dirty="0">
                <a:solidFill>
                  <a:srgbClr val="000000"/>
                </a:solidFill>
                <a:latin typeface="ＭＳ Ｐ明朝" pitchFamily="18" charset="-128"/>
                <a:ea typeface="ＭＳ Ｐ明朝" pitchFamily="18" charset="-128"/>
              </a:rPr>
              <a:t>16</a:t>
            </a:r>
            <a:r>
              <a:rPr lang="ja-JP" altLang="ja-JP" sz="1200" dirty="0">
                <a:solidFill>
                  <a:srgbClr val="000000"/>
                </a:solidFill>
                <a:latin typeface="ＭＳ Ｐ明朝" pitchFamily="18" charset="-128"/>
                <a:ea typeface="ＭＳ Ｐ明朝" pitchFamily="18" charset="-128"/>
              </a:rPr>
              <a:t>条中「総会」とあるのは、「設立総会」と読み替えるものとする。</a:t>
            </a:r>
            <a:endParaRPr lang="ja-JP" altLang="en-US" sz="1200" dirty="0">
              <a:solidFill>
                <a:srgbClr val="000000"/>
              </a:solidFill>
              <a:latin typeface="ＭＳ Ｐ明朝" pitchFamily="18" charset="-128"/>
              <a:ea typeface="ＭＳ Ｐ明朝" pitchFamily="18" charset="-128"/>
            </a:endParaRPr>
          </a:p>
        </p:txBody>
      </p:sp>
      <p:sp>
        <p:nvSpPr>
          <p:cNvPr id="9" name="テキスト ボックス 10"/>
          <p:cNvSpPr txBox="1">
            <a:spLocks noChangeArrowheads="1"/>
          </p:cNvSpPr>
          <p:nvPr/>
        </p:nvSpPr>
        <p:spPr bwMode="auto">
          <a:xfrm>
            <a:off x="174626" y="3296816"/>
            <a:ext cx="6477000" cy="784830"/>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en-US" sz="1050" dirty="0">
                <a:latin typeface="ＭＳ ゴシック" panose="020B0609070205080204" pitchFamily="49" charset="-128"/>
                <a:ea typeface="ＭＳ ゴシック" panose="020B0609070205080204" pitchFamily="49" charset="-128"/>
              </a:rPr>
              <a:t>資源</a:t>
            </a:r>
            <a:r>
              <a:rPr lang="ja-JP" altLang="ja-JP" sz="1050" dirty="0">
                <a:latin typeface="ＭＳ ゴシック" panose="020B0609070205080204" pitchFamily="49" charset="-128"/>
                <a:ea typeface="ＭＳ ゴシック" panose="020B0609070205080204" pitchFamily="49" charset="-128"/>
              </a:rPr>
              <a:t>向上活動</a:t>
            </a:r>
            <a:r>
              <a:rPr lang="ja-JP" altLang="en-US" sz="1050" dirty="0">
                <a:latin typeface="ＭＳ ゴシック" panose="020B0609070205080204" pitchFamily="49" charset="-128"/>
                <a:ea typeface="ＭＳ ゴシック" panose="020B0609070205080204" pitchFamily="49" charset="-128"/>
              </a:rPr>
              <a:t>により</a:t>
            </a:r>
            <a:r>
              <a:rPr lang="ja-JP" altLang="ja-JP" sz="1050" dirty="0">
                <a:latin typeface="ＭＳ ゴシック" panose="020B0609070205080204" pitchFamily="49" charset="-128"/>
                <a:ea typeface="ＭＳ ゴシック" panose="020B0609070205080204" pitchFamily="49" charset="-128"/>
              </a:rPr>
              <a:t>、</a:t>
            </a:r>
            <a:r>
              <a:rPr lang="ja-JP" altLang="ja-JP" sz="1050" u="sng" dirty="0">
                <a:latin typeface="ＭＳ ゴシック" panose="020B0609070205080204" pitchFamily="49" charset="-128"/>
                <a:ea typeface="ＭＳ ゴシック" panose="020B0609070205080204" pitchFamily="49" charset="-128"/>
              </a:rPr>
              <a:t>施設の更新又は新た</a:t>
            </a:r>
            <a:r>
              <a:rPr lang="ja-JP" altLang="en-US" sz="1050" u="sng" dirty="0">
                <a:latin typeface="ＭＳ ゴシック" panose="020B0609070205080204" pitchFamily="49" charset="-128"/>
                <a:ea typeface="ＭＳ ゴシック" panose="020B0609070205080204" pitchFamily="49" charset="-128"/>
              </a:rPr>
              <a:t>に</a:t>
            </a:r>
            <a:r>
              <a:rPr lang="ja-JP" altLang="ja-JP" sz="1050" u="sng" dirty="0">
                <a:latin typeface="ＭＳ ゴシック" panose="020B0609070205080204" pitchFamily="49" charset="-128"/>
                <a:ea typeface="ＭＳ ゴシック" panose="020B0609070205080204" pitchFamily="49" charset="-128"/>
              </a:rPr>
              <a:t>設置を行う場合</a:t>
            </a:r>
            <a:r>
              <a:rPr lang="ja-JP" altLang="ja-JP" sz="1050" dirty="0">
                <a:latin typeface="ＭＳ ゴシック" panose="020B0609070205080204" pitchFamily="49" charset="-128"/>
                <a:ea typeface="ＭＳ ゴシック" panose="020B0609070205080204" pitchFamily="49" charset="-128"/>
              </a:rPr>
              <a:t>は、以下の</a:t>
            </a:r>
            <a:r>
              <a:rPr lang="ja-JP" altLang="en-US" sz="1050" u="sng" dirty="0">
                <a:latin typeface="ＭＳ ゴシック" panose="020B0609070205080204" pitchFamily="49" charset="-128"/>
                <a:ea typeface="ＭＳ ゴシック" panose="020B0609070205080204" pitchFamily="49" charset="-128"/>
              </a:rPr>
              <a:t>第</a:t>
            </a:r>
            <a:r>
              <a:rPr lang="en-US" altLang="ja-JP" sz="1050" u="sng" dirty="0">
                <a:latin typeface="ＭＳ ゴシック" panose="020B0609070205080204" pitchFamily="49" charset="-128"/>
                <a:ea typeface="ＭＳ ゴシック" panose="020B0609070205080204" pitchFamily="49" charset="-128"/>
              </a:rPr>
              <a:t>22</a:t>
            </a:r>
            <a:r>
              <a:rPr lang="ja-JP" altLang="en-US" sz="1050" u="sng" dirty="0">
                <a:latin typeface="ＭＳ ゴシック" panose="020B0609070205080204" pitchFamily="49" charset="-128"/>
                <a:ea typeface="ＭＳ ゴシック" panose="020B0609070205080204" pitchFamily="49" charset="-128"/>
              </a:rPr>
              <a:t>条の</a:t>
            </a:r>
            <a:r>
              <a:rPr lang="ja-JP" altLang="ja-JP" sz="1050" u="sng" dirty="0">
                <a:latin typeface="ＭＳ ゴシック" panose="020B0609070205080204" pitchFamily="49" charset="-128"/>
                <a:ea typeface="ＭＳ ゴシック" panose="020B0609070205080204" pitchFamily="49" charset="-128"/>
              </a:rPr>
              <a:t>規定を追加</a:t>
            </a:r>
            <a:r>
              <a:rPr lang="ja-JP" altLang="ja-JP" sz="1050" dirty="0">
                <a:latin typeface="ＭＳ ゴシック" panose="020B0609070205080204" pitchFamily="49" charset="-128"/>
                <a:ea typeface="ＭＳ ゴシック" panose="020B0609070205080204" pitchFamily="49" charset="-128"/>
              </a:rPr>
              <a:t>して</a:t>
            </a:r>
            <a:r>
              <a:rPr lang="ja-JP" altLang="en-US" sz="1050" dirty="0">
                <a:latin typeface="ＭＳ ゴシック" panose="020B0609070205080204" pitchFamily="49" charset="-128"/>
                <a:ea typeface="ＭＳ ゴシック" panose="020B0609070205080204" pitchFamily="49" charset="-128"/>
              </a:rPr>
              <a:t>ください</a:t>
            </a:r>
            <a:r>
              <a:rPr lang="ja-JP" altLang="ja-JP"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pPr>
            <a:endParaRPr lang="ja-JP" altLang="ja-JP" sz="300" dirty="0"/>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（財産の管理）</a:t>
            </a:r>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第</a:t>
            </a:r>
            <a:r>
              <a:rPr lang="en-US" altLang="ja-JP" sz="1050" dirty="0">
                <a:latin typeface="ＭＳ ゴシック" panose="020B0609070205080204" pitchFamily="49" charset="-128"/>
                <a:ea typeface="ＭＳ ゴシック" panose="020B0609070205080204" pitchFamily="49" charset="-128"/>
              </a:rPr>
              <a:t>22</a:t>
            </a:r>
            <a:r>
              <a:rPr lang="ja-JP" altLang="ja-JP" sz="1050" dirty="0">
                <a:latin typeface="ＭＳ ゴシック" panose="020B0609070205080204" pitchFamily="49" charset="-128"/>
                <a:ea typeface="ＭＳ ゴシック" panose="020B0609070205080204" pitchFamily="49" charset="-128"/>
              </a:rPr>
              <a:t>条</a:t>
            </a:r>
            <a:r>
              <a:rPr lang="ja-JP" altLang="ja-JP" sz="1050" dirty="0">
                <a:latin typeface="ＭＳ Ｐ明朝" charset="-128"/>
                <a:ea typeface="ＭＳ Ｐ明朝" charset="-128"/>
              </a:rPr>
              <a:t>　</a:t>
            </a:r>
            <a:r>
              <a:rPr lang="ja-JP" altLang="en-US" sz="1050" dirty="0">
                <a:latin typeface="ＭＳ Ｐ明朝" charset="-128"/>
                <a:ea typeface="ＭＳ Ｐ明朝" charset="-128"/>
              </a:rPr>
              <a:t>資源</a:t>
            </a:r>
            <a:r>
              <a:rPr lang="ja-JP" altLang="ja-JP" sz="1050" dirty="0">
                <a:latin typeface="ＭＳ Ｐ明朝" charset="-128"/>
                <a:ea typeface="ＭＳ Ｐ明朝" charset="-128"/>
              </a:rPr>
              <a:t>向上活動により更新又は新たに設置した施設については、財産管理台帳に記録し、適正に管理するものとする。</a:t>
            </a:r>
          </a:p>
        </p:txBody>
      </p:sp>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
        <p:nvSpPr>
          <p:cNvPr id="13" name="正方形/長方形 12"/>
          <p:cNvSpPr/>
          <p:nvPr/>
        </p:nvSpPr>
        <p:spPr>
          <a:xfrm>
            <a:off x="203319" y="7329264"/>
            <a:ext cx="6367343" cy="648072"/>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2932375" y="6033120"/>
            <a:ext cx="3650796"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rot="10800000">
            <a:off x="5541803" y="6567488"/>
            <a:ext cx="457752" cy="761776"/>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6441188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4279" y="344488"/>
            <a:ext cx="6624000" cy="9335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5" name="図 4">
            <a:extLst>
              <a:ext uri="{FF2B5EF4-FFF2-40B4-BE49-F238E27FC236}">
                <a16:creationId xmlns:a16="http://schemas.microsoft.com/office/drawing/2014/main" id="{B432D303-9DA9-4A7C-AB5E-4C7C91012671}"/>
              </a:ext>
            </a:extLst>
          </p:cNvPr>
          <p:cNvPicPr>
            <a:picLocks noChangeAspect="1"/>
          </p:cNvPicPr>
          <p:nvPr/>
        </p:nvPicPr>
        <p:blipFill>
          <a:blip r:embed="rId2"/>
          <a:stretch>
            <a:fillRect/>
          </a:stretch>
        </p:blipFill>
        <p:spPr>
          <a:xfrm>
            <a:off x="600598" y="341056"/>
            <a:ext cx="5793925" cy="739741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8" name="Rectangle 62"/>
          <p:cNvSpPr>
            <a:spLocks noChangeArrowheads="1"/>
          </p:cNvSpPr>
          <p:nvPr/>
        </p:nvSpPr>
        <p:spPr bwMode="auto">
          <a:xfrm>
            <a:off x="4005064" y="3416990"/>
            <a:ext cx="155595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所属する集落や団体名を記載します。</a:t>
            </a:r>
          </a:p>
        </p:txBody>
      </p:sp>
      <p:sp>
        <p:nvSpPr>
          <p:cNvPr id="11" name="Rectangle 65"/>
          <p:cNvSpPr>
            <a:spLocks noChangeArrowheads="1"/>
          </p:cNvSpPr>
          <p:nvPr/>
        </p:nvSpPr>
        <p:spPr bwMode="auto">
          <a:xfrm>
            <a:off x="2083866" y="4013529"/>
            <a:ext cx="184919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「役職名」欄には活動組織における役職名を記載します。</a:t>
            </a:r>
          </a:p>
        </p:txBody>
      </p:sp>
      <p:sp>
        <p:nvSpPr>
          <p:cNvPr id="14" name="Rectangle 53"/>
          <p:cNvSpPr>
            <a:spLocks noChangeArrowheads="1"/>
          </p:cNvSpPr>
          <p:nvPr/>
        </p:nvSpPr>
        <p:spPr bwMode="auto">
          <a:xfrm>
            <a:off x="3212976" y="2464544"/>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活動組織の事務所を設置している場合は事務所の所在地を、事務所がない場合は代表者の住所を記載します。</a:t>
            </a:r>
          </a:p>
        </p:txBody>
      </p:sp>
      <p:sp>
        <p:nvSpPr>
          <p:cNvPr id="15" name="Rectangle 62"/>
          <p:cNvSpPr>
            <a:spLocks noChangeArrowheads="1"/>
          </p:cNvSpPr>
          <p:nvPr/>
        </p:nvSpPr>
        <p:spPr bwMode="auto">
          <a:xfrm>
            <a:off x="119404" y="420583"/>
            <a:ext cx="265804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1000" dirty="0"/>
              <a:t>設立総会の開催等により、活動組織に参加することについて、構成員の了解を得て下さい。</a:t>
            </a:r>
          </a:p>
        </p:txBody>
      </p:sp>
      <p:sp>
        <p:nvSpPr>
          <p:cNvPr id="33" name="Rectangle 62"/>
          <p:cNvSpPr>
            <a:spLocks noChangeArrowheads="1"/>
          </p:cNvSpPr>
          <p:nvPr/>
        </p:nvSpPr>
        <p:spPr bwMode="auto">
          <a:xfrm>
            <a:off x="4221088" y="5178159"/>
            <a:ext cx="1861866" cy="54565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役員が団体に所属する場合は、役員の備考欄に３の（２）と同じ団体名を記載します。</a:t>
            </a:r>
            <a:endParaRPr lang="en-US" altLang="ja-JP" sz="1000" dirty="0"/>
          </a:p>
        </p:txBody>
      </p:sp>
      <p:sp>
        <p:nvSpPr>
          <p:cNvPr id="16" name="フリーフォーム 15"/>
          <p:cNvSpPr/>
          <p:nvPr/>
        </p:nvSpPr>
        <p:spPr>
          <a:xfrm>
            <a:off x="3237374" y="1944760"/>
            <a:ext cx="520374" cy="50941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436206" y="2684750"/>
            <a:ext cx="628650" cy="1337527"/>
          </a:xfrm>
          <a:custGeom>
            <a:avLst/>
            <a:gdLst>
              <a:gd name="connsiteX0" fmla="*/ 628650 w 628650"/>
              <a:gd name="connsiteY0" fmla="*/ 1257300 h 1263448"/>
              <a:gd name="connsiteX1" fmla="*/ 400050 w 628650"/>
              <a:gd name="connsiteY1" fmla="*/ 1114425 h 1263448"/>
              <a:gd name="connsiteX2" fmla="*/ 266700 w 628650"/>
              <a:gd name="connsiteY2" fmla="*/ 257175 h 1263448"/>
              <a:gd name="connsiteX3" fmla="*/ 0 w 628650"/>
              <a:gd name="connsiteY3" fmla="*/ 0 h 1263448"/>
              <a:gd name="connsiteX0" fmla="*/ 628650 w 628650"/>
              <a:gd name="connsiteY0" fmla="*/ 1257300 h 1258682"/>
              <a:gd name="connsiteX1" fmla="*/ 361950 w 628650"/>
              <a:gd name="connsiteY1" fmla="*/ 1038225 h 1258682"/>
              <a:gd name="connsiteX2" fmla="*/ 266700 w 628650"/>
              <a:gd name="connsiteY2" fmla="*/ 257175 h 1258682"/>
              <a:gd name="connsiteX3" fmla="*/ 0 w 628650"/>
              <a:gd name="connsiteY3" fmla="*/ 0 h 1258682"/>
            </a:gdLst>
            <a:ahLst/>
            <a:cxnLst>
              <a:cxn ang="0">
                <a:pos x="connsiteX0" y="connsiteY0"/>
              </a:cxn>
              <a:cxn ang="0">
                <a:pos x="connsiteX1" y="connsiteY1"/>
              </a:cxn>
              <a:cxn ang="0">
                <a:pos x="connsiteX2" y="connsiteY2"/>
              </a:cxn>
              <a:cxn ang="0">
                <a:pos x="connsiteX3" y="connsiteY3"/>
              </a:cxn>
            </a:cxnLst>
            <a:rect l="l" t="t" r="r" b="b"/>
            <a:pathLst>
              <a:path w="628650" h="1258682">
                <a:moveTo>
                  <a:pt x="628650" y="1257300"/>
                </a:moveTo>
                <a:cubicBezTo>
                  <a:pt x="544512" y="1269206"/>
                  <a:pt x="422275" y="1204912"/>
                  <a:pt x="361950" y="1038225"/>
                </a:cubicBezTo>
                <a:cubicBezTo>
                  <a:pt x="301625" y="871538"/>
                  <a:pt x="327025" y="430213"/>
                  <a:pt x="266700" y="257175"/>
                </a:cubicBezTo>
                <a:cubicBezTo>
                  <a:pt x="206375" y="84137"/>
                  <a:pt x="100012" y="35719"/>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118524" y="308079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2"/>
          <p:cNvSpPr>
            <a:spLocks noChangeArrowheads="1"/>
          </p:cNvSpPr>
          <p:nvPr/>
        </p:nvSpPr>
        <p:spPr bwMode="auto">
          <a:xfrm>
            <a:off x="3052350" y="6465168"/>
            <a:ext cx="215837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marL="72000" indent="-72000" defTabSz="936625" fontAlgn="base">
              <a:spcBef>
                <a:spcPct val="0"/>
              </a:spcBef>
              <a:spcAft>
                <a:spcPct val="0"/>
              </a:spcAft>
              <a:defRPr/>
            </a:pPr>
            <a:r>
              <a:rPr lang="ja-JP" altLang="en-US" sz="1000" dirty="0"/>
              <a:t>・「氏名」欄には、団体の代表者氏名及び団体における役職名を記載します。</a:t>
            </a:r>
          </a:p>
        </p:txBody>
      </p:sp>
      <p:sp>
        <p:nvSpPr>
          <p:cNvPr id="25" name="フリーフォーム 24"/>
          <p:cNvSpPr/>
          <p:nvPr/>
        </p:nvSpPr>
        <p:spPr>
          <a:xfrm>
            <a:off x="1898709" y="6733293"/>
            <a:ext cx="1153641" cy="304353"/>
          </a:xfrm>
          <a:custGeom>
            <a:avLst/>
            <a:gdLst>
              <a:gd name="connsiteX0" fmla="*/ 476250 w 476250"/>
              <a:gd name="connsiteY0" fmla="*/ 0 h 295275"/>
              <a:gd name="connsiteX1" fmla="*/ 152400 w 476250"/>
              <a:gd name="connsiteY1" fmla="*/ 76200 h 295275"/>
              <a:gd name="connsiteX2" fmla="*/ 0 w 476250"/>
              <a:gd name="connsiteY2" fmla="*/ 295275 h 295275"/>
            </a:gdLst>
            <a:ahLst/>
            <a:cxnLst>
              <a:cxn ang="0">
                <a:pos x="connsiteX0" y="connsiteY0"/>
              </a:cxn>
              <a:cxn ang="0">
                <a:pos x="connsiteX1" y="connsiteY1"/>
              </a:cxn>
              <a:cxn ang="0">
                <a:pos x="connsiteX2" y="connsiteY2"/>
              </a:cxn>
            </a:cxnLst>
            <a:rect l="l" t="t" r="r" b="b"/>
            <a:pathLst>
              <a:path w="476250" h="295275">
                <a:moveTo>
                  <a:pt x="476250" y="0"/>
                </a:moveTo>
                <a:cubicBezTo>
                  <a:pt x="354012" y="13494"/>
                  <a:pt x="231775" y="26988"/>
                  <a:pt x="152400" y="76200"/>
                </a:cubicBezTo>
                <a:cubicBezTo>
                  <a:pt x="73025" y="125412"/>
                  <a:pt x="36512" y="210343"/>
                  <a:pt x="0" y="29527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5229200" y="3071689"/>
            <a:ext cx="492190" cy="2106470"/>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flipV="1">
            <a:off x="5211332" y="5737016"/>
            <a:ext cx="492190" cy="1300629"/>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594023" y="7764376"/>
            <a:ext cx="184919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「分類」欄には右図の分類番号リストから番号と分類名を記載します（手書きの場合は、分類名は省略が可能です）。</a:t>
            </a:r>
          </a:p>
        </p:txBody>
      </p:sp>
      <p:sp>
        <p:nvSpPr>
          <p:cNvPr id="34" name="フリーフォーム 33"/>
          <p:cNvSpPr/>
          <p:nvPr/>
        </p:nvSpPr>
        <p:spPr>
          <a:xfrm flipH="1">
            <a:off x="1079401" y="740127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34071" y="7261421"/>
            <a:ext cx="3374034" cy="23347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203712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8" name="図 7">
            <a:extLst>
              <a:ext uri="{FF2B5EF4-FFF2-40B4-BE49-F238E27FC236}">
                <a16:creationId xmlns:a16="http://schemas.microsoft.com/office/drawing/2014/main" id="{7890B512-8F9F-4358-A7FF-BEEA10768479}"/>
              </a:ext>
            </a:extLst>
          </p:cNvPr>
          <p:cNvPicPr>
            <a:picLocks noChangeAspect="1"/>
          </p:cNvPicPr>
          <p:nvPr/>
        </p:nvPicPr>
        <p:blipFill>
          <a:blip r:embed="rId3"/>
          <a:stretch>
            <a:fillRect/>
          </a:stretch>
        </p:blipFill>
        <p:spPr>
          <a:xfrm>
            <a:off x="656814" y="2972025"/>
            <a:ext cx="5544372" cy="5991232"/>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４．事業計画（案）の作成</a:t>
            </a:r>
          </a:p>
        </p:txBody>
      </p:sp>
      <p:sp>
        <p:nvSpPr>
          <p:cNvPr id="19" name="Rectangle 65"/>
          <p:cNvSpPr>
            <a:spLocks noChangeArrowheads="1"/>
          </p:cNvSpPr>
          <p:nvPr/>
        </p:nvSpPr>
        <p:spPr bwMode="auto">
          <a:xfrm>
            <a:off x="3139055" y="5085541"/>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9055" y="5677922"/>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45034" y="678928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39254" y="505505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9668" y="5653980"/>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Tree>
    <p:extLst>
      <p:ext uri="{BB962C8B-B14F-4D97-AF65-F5344CB8AC3E}">
        <p14:creationId xmlns:p14="http://schemas.microsoft.com/office/powerpoint/2010/main" val="133182007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8912" y="3859072"/>
            <a:ext cx="6444000" cy="5702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図 25">
            <a:extLst>
              <a:ext uri="{FF2B5EF4-FFF2-40B4-BE49-F238E27FC236}">
                <a16:creationId xmlns:a16="http://schemas.microsoft.com/office/drawing/2014/main" id="{8B3347D9-CE6C-B48E-A837-2EA1E914CEFD}"/>
              </a:ext>
            </a:extLst>
          </p:cNvPr>
          <p:cNvPicPr>
            <a:picLocks noChangeAspect="1"/>
          </p:cNvPicPr>
          <p:nvPr/>
        </p:nvPicPr>
        <p:blipFill>
          <a:blip r:embed="rId3"/>
          <a:stretch>
            <a:fillRect/>
          </a:stretch>
        </p:blipFill>
        <p:spPr>
          <a:xfrm>
            <a:off x="1515472" y="3921978"/>
            <a:ext cx="3947812" cy="561287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pic>
        <p:nvPicPr>
          <p:cNvPr id="3075"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b="1853"/>
          <a:stretch/>
        </p:blipFill>
        <p:spPr bwMode="auto">
          <a:xfrm>
            <a:off x="646748" y="401256"/>
            <a:ext cx="5508000" cy="3385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15" name="Rectangle 65"/>
          <p:cNvSpPr>
            <a:spLocks noChangeArrowheads="1"/>
          </p:cNvSpPr>
          <p:nvPr/>
        </p:nvSpPr>
        <p:spPr bwMode="auto">
          <a:xfrm>
            <a:off x="1173813" y="4232920"/>
            <a:ext cx="3032454" cy="21120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本様式に上記様式（様式第１－２号）を添付し提出して下さい。</a:t>
            </a:r>
            <a:endParaRPr lang="en-US" altLang="ja-JP" sz="900" dirty="0"/>
          </a:p>
        </p:txBody>
      </p:sp>
      <p:sp>
        <p:nvSpPr>
          <p:cNvPr id="17" name="Rectangle 65"/>
          <p:cNvSpPr>
            <a:spLocks noChangeArrowheads="1"/>
          </p:cNvSpPr>
          <p:nvPr/>
        </p:nvSpPr>
        <p:spPr bwMode="auto">
          <a:xfrm>
            <a:off x="4429913" y="7210342"/>
            <a:ext cx="1629714" cy="3650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多面的機能支払交付金にのみ取り組む場合の記載例です。　　</a:t>
            </a:r>
            <a:r>
              <a:rPr lang="ja-JP" altLang="en-US" sz="1000" dirty="0"/>
              <a:t>　</a:t>
            </a:r>
            <a:endParaRPr lang="ja-JP" altLang="en-US" sz="1000" dirty="0">
              <a:solidFill>
                <a:srgbClr val="000000"/>
              </a:solidFill>
            </a:endParaRPr>
          </a:p>
        </p:txBody>
      </p:sp>
      <p:sp>
        <p:nvSpPr>
          <p:cNvPr id="18" name="右中かっこ 17"/>
          <p:cNvSpPr/>
          <p:nvPr/>
        </p:nvSpPr>
        <p:spPr>
          <a:xfrm>
            <a:off x="4122396" y="7113240"/>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id="{AB24745F-AA23-4C22-83BC-3DB093EB5054}"/>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4438238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3944888"/>
            <a:ext cx="5832000" cy="5651435"/>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7A70F2F4-9025-4080-A236-C92A4453BCA4}"/>
              </a:ext>
            </a:extLst>
          </p:cNvPr>
          <p:cNvPicPr>
            <a:picLocks noChangeAspect="1"/>
          </p:cNvPicPr>
          <p:nvPr/>
        </p:nvPicPr>
        <p:blipFill>
          <a:blip r:embed="rId3"/>
          <a:stretch>
            <a:fillRect/>
          </a:stretch>
        </p:blipFill>
        <p:spPr>
          <a:xfrm>
            <a:off x="1230653" y="4069612"/>
            <a:ext cx="4364025" cy="5401986"/>
          </a:xfrm>
          <a:prstGeom prst="rect">
            <a:avLst/>
          </a:prstGeom>
        </p:spPr>
      </p:pic>
      <p:sp>
        <p:nvSpPr>
          <p:cNvPr id="23" name="角丸四角形 22"/>
          <p:cNvSpPr/>
          <p:nvPr/>
        </p:nvSpPr>
        <p:spPr>
          <a:xfrm>
            <a:off x="468000" y="875609"/>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sp>
        <p:nvSpPr>
          <p:cNvPr id="6" name="テキスト ボックス 4"/>
          <p:cNvSpPr txBox="1">
            <a:spLocks noChangeArrowheads="1"/>
          </p:cNvSpPr>
          <p:nvPr/>
        </p:nvSpPr>
        <p:spPr bwMode="auto">
          <a:xfrm>
            <a:off x="576000" y="953441"/>
            <a:ext cx="5832000" cy="1523494"/>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a:t>
            </a:r>
            <a:r>
              <a:rPr lang="ja-JP" altLang="en-US" dirty="0" smtClean="0">
                <a:latin typeface="HG丸ｺﾞｼｯｸM-PRO" panose="020F0600000000000000" pitchFamily="50" charset="-128"/>
                <a:ea typeface="HG丸ｺﾞｼｯｸM-PRO" panose="020F0600000000000000" pitchFamily="50" charset="-128"/>
              </a:rPr>
              <a:t>、</a:t>
            </a:r>
            <a:r>
              <a:rPr lang="ja-JP" altLang="en-US" dirty="0" smtClean="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a:t>
            </a:r>
            <a:r>
              <a:rPr lang="ja-JP" altLang="en-US" dirty="0" smtClean="0">
                <a:latin typeface="HG丸ｺﾞｼｯｸM-PRO" panose="020F0600000000000000" pitchFamily="50" charset="-128"/>
                <a:ea typeface="HG丸ｺﾞｼｯｸM-PRO" panose="020F0600000000000000" pitchFamily="50" charset="-128"/>
              </a:rPr>
              <a:t>して</a:t>
            </a:r>
            <a:r>
              <a:rPr lang="ja-JP" altLang="en-US" dirty="0" smtClean="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sp>
        <p:nvSpPr>
          <p:cNvPr id="29" name="Rectangle 65"/>
          <p:cNvSpPr>
            <a:spLocks noChangeArrowheads="1"/>
          </p:cNvSpPr>
          <p:nvPr/>
        </p:nvSpPr>
        <p:spPr bwMode="auto">
          <a:xfrm>
            <a:off x="3664603" y="7044356"/>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864493" y="8421291"/>
            <a:ext cx="3096344" cy="21602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2944523" y="7189682"/>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81953"/>
            <a:ext cx="4996392"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232101"/>
            <a:ext cx="6012000" cy="592013"/>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310766"/>
            <a:ext cx="5724000" cy="36933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p:txBody>
      </p:sp>
      <p:sp>
        <p:nvSpPr>
          <p:cNvPr id="18" name="テキスト ボックス 1"/>
          <p:cNvSpPr txBox="1">
            <a:spLocks noChangeArrowheads="1"/>
          </p:cNvSpPr>
          <p:nvPr/>
        </p:nvSpPr>
        <p:spPr bwMode="auto">
          <a:xfrm>
            <a:off x="360000" y="407204"/>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５．活動計画（案）の作成</a:t>
            </a:r>
          </a:p>
        </p:txBody>
      </p:sp>
      <p:sp>
        <p:nvSpPr>
          <p:cNvPr id="19" name="正方形/長方形 18">
            <a:extLst>
              <a:ext uri="{FF2B5EF4-FFF2-40B4-BE49-F238E27FC236}">
                <a16:creationId xmlns:a16="http://schemas.microsoft.com/office/drawing/2014/main" id="{ACC4ADC6-993D-4E3C-9C04-15F98E335BDB}"/>
              </a:ext>
            </a:extLst>
          </p:cNvPr>
          <p:cNvSpPr/>
          <p:nvPr/>
        </p:nvSpPr>
        <p:spPr>
          <a:xfrm>
            <a:off x="3791318" y="6245798"/>
            <a:ext cx="421574" cy="23120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700604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38" name="角丸四角形 37"/>
          <p:cNvSpPr/>
          <p:nvPr/>
        </p:nvSpPr>
        <p:spPr>
          <a:xfrm>
            <a:off x="188640" y="841470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1"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l="1602" r="14157" b="1764"/>
          <a:stretch>
            <a:fillRect/>
          </a:stretch>
        </p:blipFill>
        <p:spPr bwMode="auto">
          <a:xfrm>
            <a:off x="8143607" y="5518212"/>
            <a:ext cx="1035597" cy="770582"/>
          </a:xfrm>
          <a:prstGeom prst="rect">
            <a:avLst/>
          </a:prstGeom>
          <a:noFill/>
          <a:ln w="25400">
            <a:noFill/>
            <a:miter lim="800000"/>
            <a:headEnd/>
            <a:tailEnd/>
          </a:ln>
        </p:spPr>
      </p:pic>
      <p:pic>
        <p:nvPicPr>
          <p:cNvPr id="12326" name="Picture 4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3374" b="-2957"/>
          <a:stretch/>
        </p:blipFill>
        <p:spPr bwMode="auto">
          <a:xfrm>
            <a:off x="376549" y="8697416"/>
            <a:ext cx="1113669" cy="770101"/>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pic>
        <p:nvPicPr>
          <p:cNvPr id="48" name="Picture 4" descr="C:\Users\SHINJI~1\AppData\Local\Temp\notesFFF692\250920事例調査_茨城県笠間市_法面の草刈り.jp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897905" y="3791495"/>
            <a:ext cx="1020104" cy="76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12776" y="5978462"/>
            <a:ext cx="1032134" cy="77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sp>
        <p:nvSpPr>
          <p:cNvPr id="59" name="テキスト ボックス 35"/>
          <p:cNvSpPr txBox="1">
            <a:spLocks noChangeArrowheads="1"/>
          </p:cNvSpPr>
          <p:nvPr/>
        </p:nvSpPr>
        <p:spPr bwMode="auto">
          <a:xfrm>
            <a:off x="9176072" y="6601373"/>
            <a:ext cx="122396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植栽活動</a:t>
            </a:r>
          </a:p>
        </p:txBody>
      </p:sp>
      <p:pic>
        <p:nvPicPr>
          <p:cNvPr id="65" name="図 36"/>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564904" y="5973404"/>
            <a:ext cx="1058178" cy="7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pic>
        <p:nvPicPr>
          <p:cNvPr id="69" name="Picture 2" descr="\\R1902570\g 農地・水室共有フォルダ\地域資源(資源保全検討室)\091写真、基礎データ等\☆地域共同による資源の保全管理活動写真(収集途中）\01_基礎活動\02_実践活動\03_農道\01_路肩・法面の草刈り\砂利の補充\宮城県大崎市_北小塩友人ピア環境保全推進協議会_各地区等のいろいろデータ.jpg"/>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717032" y="5973404"/>
            <a:ext cx="1039114" cy="77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765166" y="7445677"/>
            <a:ext cx="1022887" cy="7672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2" name="テキスト ボックス 42"/>
          <p:cNvSpPr txBox="1">
            <a:spLocks noChangeArrowheads="1"/>
          </p:cNvSpPr>
          <p:nvPr/>
        </p:nvSpPr>
        <p:spPr bwMode="auto">
          <a:xfrm>
            <a:off x="8497852" y="8497002"/>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農道の窪みの補修</a:t>
            </a:r>
          </a:p>
        </p:txBody>
      </p:sp>
      <p:pic>
        <p:nvPicPr>
          <p:cNvPr id="76" name="Picture 3"/>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l="-1" t="10069" r="7" b="12194"/>
          <a:stretch/>
        </p:blipFill>
        <p:spPr bwMode="auto">
          <a:xfrm>
            <a:off x="1700808" y="8697416"/>
            <a:ext cx="1366759" cy="770101"/>
          </a:xfrm>
          <a:prstGeom prst="rect">
            <a:avLst/>
          </a:prstGeom>
          <a:noFill/>
          <a:ln w="3175">
            <a:noFill/>
            <a:miter lim="800000"/>
            <a:headEnd/>
            <a:tailEnd/>
          </a:ln>
        </p:spPr>
      </p:pic>
      <p:pic>
        <p:nvPicPr>
          <p:cNvPr id="77" name="Picture 25" descr="dc102821"/>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l="-3375"/>
          <a:stretch/>
        </p:blipFill>
        <p:spPr bwMode="auto">
          <a:xfrm>
            <a:off x="3244570" y="8697416"/>
            <a:ext cx="1376971" cy="7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pic>
        <p:nvPicPr>
          <p:cNvPr id="86" name="Picture 2" descr="G:\多面的機能支払\50 制度普及活動（キャラバン）\省全体キャラバン\251203~パンフ\参考\写真\水田魚道_H23PR版資料.jpg"/>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a:stretch/>
        </p:blipFill>
        <p:spPr bwMode="auto">
          <a:xfrm>
            <a:off x="10697830" y="7290911"/>
            <a:ext cx="1038893" cy="762306"/>
          </a:xfrm>
          <a:prstGeom prst="rect">
            <a:avLst/>
          </a:prstGeom>
          <a:noFill/>
          <a:extLst>
            <a:ext uri="{909E8E84-426E-40DD-AFC4-6F175D3DCCD1}">
              <a14:hiddenFill xmlns:a14="http://schemas.microsoft.com/office/drawing/2010/main">
                <a:solidFill>
                  <a:srgbClr val="FFFFFF"/>
                </a:solidFill>
              </a14:hiddenFill>
            </a:ext>
          </a:extLst>
        </p:spPr>
      </p:pic>
      <p:sp>
        <p:nvSpPr>
          <p:cNvPr id="87" name="大かっこ 86"/>
          <p:cNvSpPr/>
          <p:nvPr/>
        </p:nvSpPr>
        <p:spPr>
          <a:xfrm>
            <a:off x="10783792" y="8571977"/>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水田魚道の設置</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0171"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7" name="図 6">
            <a:extLst>
              <a:ext uri="{FF2B5EF4-FFF2-40B4-BE49-F238E27FC236}">
                <a16:creationId xmlns:a16="http://schemas.microsoft.com/office/drawing/2014/main" id="{C50FF124-9B73-4370-9D46-22EF8828BB7A}"/>
              </a:ext>
            </a:extLst>
          </p:cNvPr>
          <p:cNvPicPr>
            <a:picLocks noChangeAspect="1"/>
          </p:cNvPicPr>
          <p:nvPr/>
        </p:nvPicPr>
        <p:blipFill>
          <a:blip r:embed="rId13"/>
          <a:stretch>
            <a:fillRect/>
          </a:stretch>
        </p:blipFill>
        <p:spPr>
          <a:xfrm>
            <a:off x="2507472" y="7339897"/>
            <a:ext cx="1080000" cy="769071"/>
          </a:xfrm>
          <a:prstGeom prst="rect">
            <a:avLst/>
          </a:prstGeom>
        </p:spPr>
      </p:pic>
      <p:sp>
        <p:nvSpPr>
          <p:cNvPr id="46" name="テキスト ボックス 46">
            <a:extLst>
              <a:ext uri="{FF2B5EF4-FFF2-40B4-BE49-F238E27FC236}">
                <a16:creationId xmlns:a16="http://schemas.microsoft.com/office/drawing/2014/main" id="{79F75C0B-0DC8-4841-95D2-1D60449D11F7}"/>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8" name="図 7">
            <a:extLst>
              <a:ext uri="{FF2B5EF4-FFF2-40B4-BE49-F238E27FC236}">
                <a16:creationId xmlns:a16="http://schemas.microsoft.com/office/drawing/2014/main" id="{BA5E46B4-CCF0-46E0-A9EF-5FDD37DD5E4E}"/>
              </a:ext>
            </a:extLst>
          </p:cNvPr>
          <p:cNvPicPr>
            <a:picLocks noChangeAspect="1"/>
          </p:cNvPicPr>
          <p:nvPr/>
        </p:nvPicPr>
        <p:blipFill>
          <a:blip r:embed="rId14"/>
          <a:stretch>
            <a:fillRect/>
          </a:stretch>
        </p:blipFill>
        <p:spPr>
          <a:xfrm>
            <a:off x="1394956" y="7359860"/>
            <a:ext cx="1012024" cy="768163"/>
          </a:xfrm>
          <a:prstGeom prst="rect">
            <a:avLst/>
          </a:prstGeom>
        </p:spPr>
      </p:pic>
      <p:pic>
        <p:nvPicPr>
          <p:cNvPr id="49" name="図 52" descr="img001">
            <a:extLst>
              <a:ext uri="{FF2B5EF4-FFF2-40B4-BE49-F238E27FC236}">
                <a16:creationId xmlns:a16="http://schemas.microsoft.com/office/drawing/2014/main" id="{558D9916-7EB1-4818-BE78-BE9125BE1B41}"/>
              </a:ext>
            </a:extLst>
          </p:cNvPr>
          <p:cNvPicPr>
            <a:picLocks noChangeAspect="1"/>
          </p:cNvPicPr>
          <p:nvPr/>
        </p:nvPicPr>
        <p:blipFill rotWithShape="1">
          <a:blip r:embed="rId15" cstate="print"/>
          <a:srcRect l="-72" t="8613" r="4691" b="17250"/>
          <a:stretch/>
        </p:blipFill>
        <p:spPr bwMode="auto">
          <a:xfrm>
            <a:off x="3686824" y="7348025"/>
            <a:ext cx="1067611" cy="720000"/>
          </a:xfrm>
          <a:prstGeom prst="rect">
            <a:avLst/>
          </a:prstGeom>
          <a:noFill/>
          <a:ln>
            <a:noFill/>
          </a:ln>
        </p:spPr>
      </p:pic>
      <p:sp>
        <p:nvSpPr>
          <p:cNvPr id="50" name="大かっこ 49">
            <a:extLst>
              <a:ext uri="{FF2B5EF4-FFF2-40B4-BE49-F238E27FC236}">
                <a16:creationId xmlns:a16="http://schemas.microsoft.com/office/drawing/2014/main" id="{9B8D8A39-CB1C-448D-BE6C-261F1AF184BC}"/>
              </a:ext>
            </a:extLst>
          </p:cNvPr>
          <p:cNvSpPr/>
          <p:nvPr/>
        </p:nvSpPr>
        <p:spPr>
          <a:xfrm>
            <a:off x="3422650" y="8132134"/>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51" name="テキスト ボックス 42">
            <a:extLst>
              <a:ext uri="{FF2B5EF4-FFF2-40B4-BE49-F238E27FC236}">
                <a16:creationId xmlns:a16="http://schemas.microsoft.com/office/drawing/2014/main" id="{0773C7BF-FFDB-4A5C-95F3-C6957BC5F96A}"/>
              </a:ext>
            </a:extLst>
          </p:cNvPr>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pic>
        <p:nvPicPr>
          <p:cNvPr id="9" name="図 8">
            <a:extLst>
              <a:ext uri="{FF2B5EF4-FFF2-40B4-BE49-F238E27FC236}">
                <a16:creationId xmlns:a16="http://schemas.microsoft.com/office/drawing/2014/main" id="{4D21EC17-4ECD-4CE4-85E1-6195B62C4B4F}"/>
              </a:ext>
            </a:extLst>
          </p:cNvPr>
          <p:cNvPicPr>
            <a:picLocks noChangeAspect="1"/>
          </p:cNvPicPr>
          <p:nvPr/>
        </p:nvPicPr>
        <p:blipFill>
          <a:blip r:embed="rId16"/>
          <a:stretch>
            <a:fillRect/>
          </a:stretch>
        </p:blipFill>
        <p:spPr>
          <a:xfrm>
            <a:off x="304899" y="5960044"/>
            <a:ext cx="1032135" cy="778071"/>
          </a:xfrm>
          <a:prstGeom prst="rect">
            <a:avLst/>
          </a:prstGeom>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2179880"/>
            <a:ext cx="5832000" cy="2282101"/>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H="1" flipV="1">
            <a:off x="4143530" y="7013575"/>
            <a:ext cx="112569" cy="23077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554412" y="783170"/>
            <a:ext cx="6120000" cy="129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612000" y="1132636"/>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588569" y="783170"/>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sp>
        <p:nvSpPr>
          <p:cNvPr id="31" name="フリーフォーム 30"/>
          <p:cNvSpPr/>
          <p:nvPr/>
        </p:nvSpPr>
        <p:spPr>
          <a:xfrm flipH="1">
            <a:off x="3356992" y="3736281"/>
            <a:ext cx="514350" cy="45745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rot="2319140" flipH="1" flipV="1">
            <a:off x="4265376" y="2269740"/>
            <a:ext cx="40109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rot="16200000" flipV="1">
            <a:off x="3689408" y="8220985"/>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293947"/>
            <a:ext cx="2688353" cy="666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5694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 name="図 8">
            <a:extLst>
              <a:ext uri="{FF2B5EF4-FFF2-40B4-BE49-F238E27FC236}">
                <a16:creationId xmlns:a16="http://schemas.microsoft.com/office/drawing/2014/main" id="{5EC218D8-7AA0-4547-9F82-13756BDF682B}"/>
              </a:ext>
            </a:extLst>
          </p:cNvPr>
          <p:cNvPicPr>
            <a:picLocks noChangeAspect="1"/>
          </p:cNvPicPr>
          <p:nvPr/>
        </p:nvPicPr>
        <p:blipFill>
          <a:blip r:embed="rId4"/>
          <a:stretch>
            <a:fillRect/>
          </a:stretch>
        </p:blipFill>
        <p:spPr>
          <a:xfrm>
            <a:off x="668639" y="6538498"/>
            <a:ext cx="4102628" cy="2557676"/>
          </a:xfrm>
          <a:prstGeom prst="rect">
            <a:avLst/>
          </a:prstGeom>
        </p:spPr>
      </p:pic>
      <p:sp>
        <p:nvSpPr>
          <p:cNvPr id="41" name="Rectangle 65"/>
          <p:cNvSpPr>
            <a:spLocks noChangeArrowheads="1"/>
          </p:cNvSpPr>
          <p:nvPr/>
        </p:nvSpPr>
        <p:spPr bwMode="auto">
          <a:xfrm>
            <a:off x="1680063" y="7329264"/>
            <a:ext cx="2247274" cy="864097"/>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303296" y="6762468"/>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pic>
        <p:nvPicPr>
          <p:cNvPr id="6" name="図 5">
            <a:extLst>
              <a:ext uri="{FF2B5EF4-FFF2-40B4-BE49-F238E27FC236}">
                <a16:creationId xmlns:a16="http://schemas.microsoft.com/office/drawing/2014/main" id="{59DAF9B7-6D32-90FC-FBCB-DAED974746BD}"/>
              </a:ext>
            </a:extLst>
          </p:cNvPr>
          <p:cNvPicPr>
            <a:picLocks noChangeAspect="1"/>
          </p:cNvPicPr>
          <p:nvPr/>
        </p:nvPicPr>
        <p:blipFill>
          <a:blip r:embed="rId5"/>
          <a:stretch>
            <a:fillRect/>
          </a:stretch>
        </p:blipFill>
        <p:spPr>
          <a:xfrm>
            <a:off x="633148" y="2242461"/>
            <a:ext cx="4727610" cy="2230005"/>
          </a:xfrm>
          <a:prstGeom prst="rect">
            <a:avLst/>
          </a:prstGeom>
        </p:spPr>
      </p:pic>
      <p:sp>
        <p:nvSpPr>
          <p:cNvPr id="38" name="Rectangle 65"/>
          <p:cNvSpPr>
            <a:spLocks noChangeArrowheads="1"/>
          </p:cNvSpPr>
          <p:nvPr/>
        </p:nvSpPr>
        <p:spPr bwMode="auto">
          <a:xfrm>
            <a:off x="4771267" y="2458471"/>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変更した年度を記入して下さい。</a:t>
            </a:r>
            <a:endParaRPr lang="en-US" altLang="ja-JP" sz="1000" dirty="0"/>
          </a:p>
        </p:txBody>
      </p:sp>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Tree>
    <p:extLst>
      <p:ext uri="{BB962C8B-B14F-4D97-AF65-F5344CB8AC3E}">
        <p14:creationId xmlns:p14="http://schemas.microsoft.com/office/powerpoint/2010/main" val="198392964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
        <p:nvSpPr>
          <p:cNvPr id="75" name="正方形/長方形 74"/>
          <p:cNvSpPr/>
          <p:nvPr/>
        </p:nvSpPr>
        <p:spPr>
          <a:xfrm>
            <a:off x="188640" y="1807789"/>
            <a:ext cx="6552728"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a16="http://schemas.microsoft.com/office/drawing/2014/main" id="{1ECC3C10-1DD5-48F8-A3B4-1576FD5840A4}"/>
              </a:ext>
            </a:extLst>
          </p:cNvPr>
          <p:cNvPicPr>
            <a:picLocks noChangeAspect="1"/>
          </p:cNvPicPr>
          <p:nvPr/>
        </p:nvPicPr>
        <p:blipFill rotWithShape="1">
          <a:blip r:embed="rId2"/>
          <a:srcRect r="11725"/>
          <a:stretch/>
        </p:blipFill>
        <p:spPr>
          <a:xfrm rot="16200000">
            <a:off x="-2930568" y="5442186"/>
            <a:ext cx="7263768" cy="510500"/>
          </a:xfrm>
          <a:prstGeom prst="rect">
            <a:avLst/>
          </a:prstGeom>
        </p:spPr>
      </p:pic>
      <p:sp>
        <p:nvSpPr>
          <p:cNvPr id="426" name="Rectangle 53"/>
          <p:cNvSpPr>
            <a:spLocks noChangeArrowheads="1"/>
          </p:cNvSpPr>
          <p:nvPr/>
        </p:nvSpPr>
        <p:spPr bwMode="auto">
          <a:xfrm rot="16200000">
            <a:off x="-387457" y="8407035"/>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（別添１）</a:t>
            </a:r>
            <a:endParaRPr lang="en-US" altLang="ja-JP" sz="1100" dirty="0">
              <a:solidFill>
                <a:srgbClr val="000000"/>
              </a:solidFill>
            </a:endParaRPr>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grpSp>
        <p:nvGrpSpPr>
          <p:cNvPr id="187" name="グループ化 186">
            <a:extLst>
              <a:ext uri="{FF2B5EF4-FFF2-40B4-BE49-F238E27FC236}">
                <a16:creationId xmlns:a16="http://schemas.microsoft.com/office/drawing/2014/main" id="{57EDB728-5D2F-4787-B755-BE799F26D707}"/>
              </a:ext>
            </a:extLst>
          </p:cNvPr>
          <p:cNvGrpSpPr/>
          <p:nvPr/>
        </p:nvGrpSpPr>
        <p:grpSpPr>
          <a:xfrm>
            <a:off x="1053367" y="2065552"/>
            <a:ext cx="5688001" cy="7423952"/>
            <a:chOff x="760426" y="2031575"/>
            <a:chExt cx="5688001" cy="7423952"/>
          </a:xfrm>
        </p:grpSpPr>
        <p:sp>
          <p:nvSpPr>
            <p:cNvPr id="188" name="正方形/長方形 187">
              <a:extLst>
                <a:ext uri="{FF2B5EF4-FFF2-40B4-BE49-F238E27FC236}">
                  <a16:creationId xmlns:a16="http://schemas.microsoft.com/office/drawing/2014/main" id="{46B28479-EBEF-477F-AF0F-7C3191CAE18F}"/>
                </a:ext>
              </a:extLst>
            </p:cNvPr>
            <p:cNvSpPr/>
            <p:nvPr/>
          </p:nvSpPr>
          <p:spPr>
            <a:xfrm>
              <a:off x="760426" y="203157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9" name="図 188">
              <a:extLst>
                <a:ext uri="{FF2B5EF4-FFF2-40B4-BE49-F238E27FC236}">
                  <a16:creationId xmlns:a16="http://schemas.microsoft.com/office/drawing/2014/main" id="{2695B1EE-4EDD-4824-9972-704878A1F589}"/>
                </a:ext>
              </a:extLst>
            </p:cNvPr>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45948" y="2918215"/>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フリーフォーム 255">
              <a:extLst>
                <a:ext uri="{FF2B5EF4-FFF2-40B4-BE49-F238E27FC236}">
                  <a16:creationId xmlns:a16="http://schemas.microsoft.com/office/drawing/2014/main" id="{9975B1D1-5CB7-42FA-B8B1-B7F198F7C7E3}"/>
                </a:ext>
              </a:extLst>
            </p:cNvPr>
            <p:cNvSpPr/>
            <p:nvPr/>
          </p:nvSpPr>
          <p:spPr>
            <a:xfrm rot="16200000">
              <a:off x="4188185" y="3663015"/>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1" name="フリーフォーム 101">
              <a:extLst>
                <a:ext uri="{FF2B5EF4-FFF2-40B4-BE49-F238E27FC236}">
                  <a16:creationId xmlns:a16="http://schemas.microsoft.com/office/drawing/2014/main" id="{7E6CC935-2D4F-41E9-82B8-360445BE0A1D}"/>
                </a:ext>
              </a:extLst>
            </p:cNvPr>
            <p:cNvSpPr/>
            <p:nvPr/>
          </p:nvSpPr>
          <p:spPr>
            <a:xfrm rot="16200000">
              <a:off x="4180051" y="3671170"/>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2" name="円/楕円 230">
              <a:extLst>
                <a:ext uri="{FF2B5EF4-FFF2-40B4-BE49-F238E27FC236}">
                  <a16:creationId xmlns:a16="http://schemas.microsoft.com/office/drawing/2014/main" id="{E74024EA-F603-4D92-8F8B-FC8B649DDCBF}"/>
                </a:ext>
              </a:extLst>
            </p:cNvPr>
            <p:cNvSpPr/>
            <p:nvPr/>
          </p:nvSpPr>
          <p:spPr bwMode="auto">
            <a:xfrm rot="16200000">
              <a:off x="1237538" y="2171410"/>
              <a:ext cx="364540" cy="37973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3" name="二等辺三角形 192">
              <a:extLst>
                <a:ext uri="{FF2B5EF4-FFF2-40B4-BE49-F238E27FC236}">
                  <a16:creationId xmlns:a16="http://schemas.microsoft.com/office/drawing/2014/main" id="{CEDEA30E-E326-4954-BA2D-682116DAED5F}"/>
                </a:ext>
              </a:extLst>
            </p:cNvPr>
            <p:cNvSpPr/>
            <p:nvPr/>
          </p:nvSpPr>
          <p:spPr bwMode="auto">
            <a:xfrm rot="16200000">
              <a:off x="1328399" y="2179073"/>
              <a:ext cx="162565" cy="359478"/>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4" name="フリーフォーム 75">
              <a:extLst>
                <a:ext uri="{FF2B5EF4-FFF2-40B4-BE49-F238E27FC236}">
                  <a16:creationId xmlns:a16="http://schemas.microsoft.com/office/drawing/2014/main" id="{4AF28118-3A96-4E5D-892A-91E1DA2559EF}"/>
                </a:ext>
              </a:extLst>
            </p:cNvPr>
            <p:cNvSpPr/>
            <p:nvPr/>
          </p:nvSpPr>
          <p:spPr>
            <a:xfrm rot="16200000">
              <a:off x="1146470" y="457470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5" name="フリーフォーム 77">
              <a:extLst>
                <a:ext uri="{FF2B5EF4-FFF2-40B4-BE49-F238E27FC236}">
                  <a16:creationId xmlns:a16="http://schemas.microsoft.com/office/drawing/2014/main" id="{B9371044-4A41-44EE-A021-A57E2BDB02AB}"/>
                </a:ext>
              </a:extLst>
            </p:cNvPr>
            <p:cNvSpPr/>
            <p:nvPr/>
          </p:nvSpPr>
          <p:spPr>
            <a:xfrm rot="16200000">
              <a:off x="1224025" y="403771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6" name="フリーフォーム 78">
              <a:extLst>
                <a:ext uri="{FF2B5EF4-FFF2-40B4-BE49-F238E27FC236}">
                  <a16:creationId xmlns:a16="http://schemas.microsoft.com/office/drawing/2014/main" id="{9E1EDADA-8077-4F4A-8B14-DAE42DED8698}"/>
                </a:ext>
              </a:extLst>
            </p:cNvPr>
            <p:cNvSpPr/>
            <p:nvPr/>
          </p:nvSpPr>
          <p:spPr>
            <a:xfrm rot="16200000">
              <a:off x="1895519" y="432444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7" name="フリーフォーム 82">
              <a:extLst>
                <a:ext uri="{FF2B5EF4-FFF2-40B4-BE49-F238E27FC236}">
                  <a16:creationId xmlns:a16="http://schemas.microsoft.com/office/drawing/2014/main" id="{081E5294-7D7F-4A90-9367-4558E8780D6C}"/>
                </a:ext>
              </a:extLst>
            </p:cNvPr>
            <p:cNvSpPr/>
            <p:nvPr/>
          </p:nvSpPr>
          <p:spPr>
            <a:xfrm rot="16200000">
              <a:off x="2215360" y="498596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8" name="フリーフォーム 83">
              <a:extLst>
                <a:ext uri="{FF2B5EF4-FFF2-40B4-BE49-F238E27FC236}">
                  <a16:creationId xmlns:a16="http://schemas.microsoft.com/office/drawing/2014/main" id="{3060E638-30F9-4178-928A-2427A8BEE855}"/>
                </a:ext>
              </a:extLst>
            </p:cNvPr>
            <p:cNvSpPr/>
            <p:nvPr/>
          </p:nvSpPr>
          <p:spPr>
            <a:xfrm rot="16200000">
              <a:off x="1729594" y="363051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9" name="フリーフォーム 88">
              <a:extLst>
                <a:ext uri="{FF2B5EF4-FFF2-40B4-BE49-F238E27FC236}">
                  <a16:creationId xmlns:a16="http://schemas.microsoft.com/office/drawing/2014/main" id="{9D6E1347-431B-4242-A58F-7D68156BA423}"/>
                </a:ext>
              </a:extLst>
            </p:cNvPr>
            <p:cNvSpPr/>
            <p:nvPr/>
          </p:nvSpPr>
          <p:spPr>
            <a:xfrm rot="16200000">
              <a:off x="2484282" y="337750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0" name="フリーフォーム 89">
              <a:extLst>
                <a:ext uri="{FF2B5EF4-FFF2-40B4-BE49-F238E27FC236}">
                  <a16:creationId xmlns:a16="http://schemas.microsoft.com/office/drawing/2014/main" id="{261E4FD5-5E84-44F0-8A69-38CAEA06920E}"/>
                </a:ext>
              </a:extLst>
            </p:cNvPr>
            <p:cNvSpPr/>
            <p:nvPr/>
          </p:nvSpPr>
          <p:spPr>
            <a:xfrm rot="16200000">
              <a:off x="2799348" y="394890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1" name="フリーフォーム 92">
              <a:extLst>
                <a:ext uri="{FF2B5EF4-FFF2-40B4-BE49-F238E27FC236}">
                  <a16:creationId xmlns:a16="http://schemas.microsoft.com/office/drawing/2014/main" id="{852D3051-CE46-43FF-B6FC-16A68867AA40}"/>
                </a:ext>
              </a:extLst>
            </p:cNvPr>
            <p:cNvSpPr/>
            <p:nvPr/>
          </p:nvSpPr>
          <p:spPr>
            <a:xfrm rot="16200000">
              <a:off x="2691578" y="469057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2" name="フリーフォーム 93">
              <a:extLst>
                <a:ext uri="{FF2B5EF4-FFF2-40B4-BE49-F238E27FC236}">
                  <a16:creationId xmlns:a16="http://schemas.microsoft.com/office/drawing/2014/main" id="{9B8A90C3-333C-472B-BA7A-BC5244D69BE6}"/>
                </a:ext>
              </a:extLst>
            </p:cNvPr>
            <p:cNvSpPr/>
            <p:nvPr/>
          </p:nvSpPr>
          <p:spPr>
            <a:xfrm rot="16200000">
              <a:off x="3676173" y="385126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3" name="フリーフォーム 96">
              <a:extLst>
                <a:ext uri="{FF2B5EF4-FFF2-40B4-BE49-F238E27FC236}">
                  <a16:creationId xmlns:a16="http://schemas.microsoft.com/office/drawing/2014/main" id="{6308B4F0-42B8-40F7-B65B-E2983C3D7935}"/>
                </a:ext>
              </a:extLst>
            </p:cNvPr>
            <p:cNvSpPr/>
            <p:nvPr/>
          </p:nvSpPr>
          <p:spPr>
            <a:xfrm rot="16200000">
              <a:off x="3224059" y="319007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4" name="フリーフォーム 99">
              <a:extLst>
                <a:ext uri="{FF2B5EF4-FFF2-40B4-BE49-F238E27FC236}">
                  <a16:creationId xmlns:a16="http://schemas.microsoft.com/office/drawing/2014/main" id="{A49D3A0D-EB0D-4BF4-B0CD-3CBD0BDBB204}"/>
                </a:ext>
              </a:extLst>
            </p:cNvPr>
            <p:cNvSpPr/>
            <p:nvPr/>
          </p:nvSpPr>
          <p:spPr>
            <a:xfrm rot="16200000">
              <a:off x="3844399" y="318446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5" name="フリーフォーム 103">
              <a:extLst>
                <a:ext uri="{FF2B5EF4-FFF2-40B4-BE49-F238E27FC236}">
                  <a16:creationId xmlns:a16="http://schemas.microsoft.com/office/drawing/2014/main" id="{8F2A680A-1535-4168-BC40-405D3C221B27}"/>
                </a:ext>
              </a:extLst>
            </p:cNvPr>
            <p:cNvSpPr/>
            <p:nvPr/>
          </p:nvSpPr>
          <p:spPr>
            <a:xfrm rot="16200000">
              <a:off x="4635947" y="418931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6" name="フリーフォーム 105">
              <a:extLst>
                <a:ext uri="{FF2B5EF4-FFF2-40B4-BE49-F238E27FC236}">
                  <a16:creationId xmlns:a16="http://schemas.microsoft.com/office/drawing/2014/main" id="{7858C8A2-6CA6-4C25-9FAA-89E5C28287A1}"/>
                </a:ext>
              </a:extLst>
            </p:cNvPr>
            <p:cNvSpPr/>
            <p:nvPr/>
          </p:nvSpPr>
          <p:spPr>
            <a:xfrm rot="16200000">
              <a:off x="4898677" y="491504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7" name="フリーフォーム 106">
              <a:extLst>
                <a:ext uri="{FF2B5EF4-FFF2-40B4-BE49-F238E27FC236}">
                  <a16:creationId xmlns:a16="http://schemas.microsoft.com/office/drawing/2014/main" id="{64A0387E-D158-4CE4-9C6F-745DEC342934}"/>
                </a:ext>
              </a:extLst>
            </p:cNvPr>
            <p:cNvSpPr/>
            <p:nvPr/>
          </p:nvSpPr>
          <p:spPr>
            <a:xfrm rot="10231231">
              <a:off x="4779380" y="447671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8" name="フリーフォーム 109">
              <a:extLst>
                <a:ext uri="{FF2B5EF4-FFF2-40B4-BE49-F238E27FC236}">
                  <a16:creationId xmlns:a16="http://schemas.microsoft.com/office/drawing/2014/main" id="{BBAB420E-EF40-400C-A30C-724DA2ADB64F}"/>
                </a:ext>
              </a:extLst>
            </p:cNvPr>
            <p:cNvSpPr/>
            <p:nvPr/>
          </p:nvSpPr>
          <p:spPr>
            <a:xfrm rot="16200000">
              <a:off x="4732155" y="498085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9" name="フリーフォーム 110">
              <a:extLst>
                <a:ext uri="{FF2B5EF4-FFF2-40B4-BE49-F238E27FC236}">
                  <a16:creationId xmlns:a16="http://schemas.microsoft.com/office/drawing/2014/main" id="{B4150287-09B4-4035-A8FF-A7BF42C3B83D}"/>
                </a:ext>
              </a:extLst>
            </p:cNvPr>
            <p:cNvSpPr/>
            <p:nvPr/>
          </p:nvSpPr>
          <p:spPr>
            <a:xfrm rot="620941">
              <a:off x="4923722" y="527250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0" name="フリーフォーム 111">
              <a:extLst>
                <a:ext uri="{FF2B5EF4-FFF2-40B4-BE49-F238E27FC236}">
                  <a16:creationId xmlns:a16="http://schemas.microsoft.com/office/drawing/2014/main" id="{F5398142-C963-426D-9E70-3C6CB8894E97}"/>
                </a:ext>
              </a:extLst>
            </p:cNvPr>
            <p:cNvSpPr/>
            <p:nvPr/>
          </p:nvSpPr>
          <p:spPr>
            <a:xfrm rot="620941">
              <a:off x="4648455" y="536888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1" name="フリーフォーム 112">
              <a:extLst>
                <a:ext uri="{FF2B5EF4-FFF2-40B4-BE49-F238E27FC236}">
                  <a16:creationId xmlns:a16="http://schemas.microsoft.com/office/drawing/2014/main" id="{DA3557D0-A8A2-41C2-B66B-D6C9F9B7BDFC}"/>
                </a:ext>
              </a:extLst>
            </p:cNvPr>
            <p:cNvSpPr/>
            <p:nvPr/>
          </p:nvSpPr>
          <p:spPr>
            <a:xfrm rot="620941">
              <a:off x="4060444" y="620688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2" name="フリーフォーム 113">
              <a:extLst>
                <a:ext uri="{FF2B5EF4-FFF2-40B4-BE49-F238E27FC236}">
                  <a16:creationId xmlns:a16="http://schemas.microsoft.com/office/drawing/2014/main" id="{2CADC153-C709-46ED-92B9-A7E36EBEA4F1}"/>
                </a:ext>
              </a:extLst>
            </p:cNvPr>
            <p:cNvSpPr/>
            <p:nvPr/>
          </p:nvSpPr>
          <p:spPr>
            <a:xfrm rot="620941">
              <a:off x="4973026" y="631448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3" name="フリーフォーム 114">
              <a:extLst>
                <a:ext uri="{FF2B5EF4-FFF2-40B4-BE49-F238E27FC236}">
                  <a16:creationId xmlns:a16="http://schemas.microsoft.com/office/drawing/2014/main" id="{8682C6C1-3E71-4249-AF8C-C7B2C2DD25D1}"/>
                </a:ext>
              </a:extLst>
            </p:cNvPr>
            <p:cNvSpPr/>
            <p:nvPr/>
          </p:nvSpPr>
          <p:spPr>
            <a:xfrm rot="620941">
              <a:off x="4751474" y="734115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4" name="フリーフォーム 115">
              <a:extLst>
                <a:ext uri="{FF2B5EF4-FFF2-40B4-BE49-F238E27FC236}">
                  <a16:creationId xmlns:a16="http://schemas.microsoft.com/office/drawing/2014/main" id="{FA6C6930-5206-4A1E-89AF-CD2A12E08974}"/>
                </a:ext>
              </a:extLst>
            </p:cNvPr>
            <p:cNvSpPr/>
            <p:nvPr/>
          </p:nvSpPr>
          <p:spPr>
            <a:xfrm rot="620941">
              <a:off x="4081807" y="707315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5" name="フリーフォーム 116">
              <a:extLst>
                <a:ext uri="{FF2B5EF4-FFF2-40B4-BE49-F238E27FC236}">
                  <a16:creationId xmlns:a16="http://schemas.microsoft.com/office/drawing/2014/main" id="{E485E6C9-E214-44EE-BD1C-68311D00BB7D}"/>
                </a:ext>
              </a:extLst>
            </p:cNvPr>
            <p:cNvSpPr/>
            <p:nvPr/>
          </p:nvSpPr>
          <p:spPr>
            <a:xfrm rot="16200000">
              <a:off x="4303800" y="590162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6" name="フリーフォーム 117">
              <a:extLst>
                <a:ext uri="{FF2B5EF4-FFF2-40B4-BE49-F238E27FC236}">
                  <a16:creationId xmlns:a16="http://schemas.microsoft.com/office/drawing/2014/main" id="{8DC55946-0A9E-4765-919A-2DEA74481C76}"/>
                </a:ext>
              </a:extLst>
            </p:cNvPr>
            <p:cNvSpPr/>
            <p:nvPr/>
          </p:nvSpPr>
          <p:spPr>
            <a:xfrm rot="16200000">
              <a:off x="4125182" y="601745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7" name="フリーフォーム 118">
              <a:extLst>
                <a:ext uri="{FF2B5EF4-FFF2-40B4-BE49-F238E27FC236}">
                  <a16:creationId xmlns:a16="http://schemas.microsoft.com/office/drawing/2014/main" id="{ADC4B75E-4F13-40E9-951D-077F7F1EA928}"/>
                </a:ext>
              </a:extLst>
            </p:cNvPr>
            <p:cNvSpPr/>
            <p:nvPr/>
          </p:nvSpPr>
          <p:spPr>
            <a:xfrm rot="16200000">
              <a:off x="3673976" y="641201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8" name="フリーフォーム 121">
              <a:extLst>
                <a:ext uri="{FF2B5EF4-FFF2-40B4-BE49-F238E27FC236}">
                  <a16:creationId xmlns:a16="http://schemas.microsoft.com/office/drawing/2014/main" id="{3A745E2D-F041-45BF-AFBF-178565FA8FA4}"/>
                </a:ext>
              </a:extLst>
            </p:cNvPr>
            <p:cNvSpPr/>
            <p:nvPr/>
          </p:nvSpPr>
          <p:spPr>
            <a:xfrm rot="16200000">
              <a:off x="3413228" y="646011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9" name="フリーフォーム 122">
              <a:extLst>
                <a:ext uri="{FF2B5EF4-FFF2-40B4-BE49-F238E27FC236}">
                  <a16:creationId xmlns:a16="http://schemas.microsoft.com/office/drawing/2014/main" id="{6653AE56-0712-497A-86E3-7DB8B0413E18}"/>
                </a:ext>
              </a:extLst>
            </p:cNvPr>
            <p:cNvSpPr/>
            <p:nvPr/>
          </p:nvSpPr>
          <p:spPr bwMode="auto">
            <a:xfrm rot="16200000">
              <a:off x="4162829" y="3190584"/>
              <a:ext cx="733594" cy="414664"/>
            </a:xfrm>
            <a:custGeom>
              <a:avLst/>
              <a:gdLst>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88900 w 4533900"/>
                <a:gd name="connsiteY4" fmla="*/ 114935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0 w 4533900"/>
                <a:gd name="connsiteY5" fmla="*/ 1270000 h 1663700"/>
                <a:gd name="connsiteX6" fmla="*/ 19050 w 4533900"/>
                <a:gd name="connsiteY6" fmla="*/ 1365250 h 1663700"/>
                <a:gd name="connsiteX7" fmla="*/ 2933700 w 4533900"/>
                <a:gd name="connsiteY7" fmla="*/ 1511300 h 1663700"/>
                <a:gd name="connsiteX8" fmla="*/ 3308350 w 4533900"/>
                <a:gd name="connsiteY8" fmla="*/ 1428750 h 1663700"/>
                <a:gd name="connsiteX9" fmla="*/ 3308350 w 4533900"/>
                <a:gd name="connsiteY9" fmla="*/ 1403350 h 1663700"/>
                <a:gd name="connsiteX10" fmla="*/ 3384550 w 4533900"/>
                <a:gd name="connsiteY10" fmla="*/ 1384300 h 1663700"/>
                <a:gd name="connsiteX11" fmla="*/ 3378200 w 4533900"/>
                <a:gd name="connsiteY11" fmla="*/ 1365250 h 1663700"/>
                <a:gd name="connsiteX12" fmla="*/ 3752850 w 4533900"/>
                <a:gd name="connsiteY12" fmla="*/ 1276350 h 1663700"/>
                <a:gd name="connsiteX13" fmla="*/ 3810000 w 4533900"/>
                <a:gd name="connsiteY13" fmla="*/ 1587500 h 1663700"/>
                <a:gd name="connsiteX14" fmla="*/ 3968750 w 4533900"/>
                <a:gd name="connsiteY14" fmla="*/ 1549400 h 1663700"/>
                <a:gd name="connsiteX15" fmla="*/ 3987800 w 4533900"/>
                <a:gd name="connsiteY15" fmla="*/ 1663700 h 1663700"/>
                <a:gd name="connsiteX16" fmla="*/ 4229100 w 4533900"/>
                <a:gd name="connsiteY16" fmla="*/ 1600200 h 1663700"/>
                <a:gd name="connsiteX17" fmla="*/ 4533900 w 4533900"/>
                <a:gd name="connsiteY17" fmla="*/ 1511300 h 1663700"/>
                <a:gd name="connsiteX18" fmla="*/ 4425950 w 4533900"/>
                <a:gd name="connsiteY18" fmla="*/ 774700 h 1663700"/>
                <a:gd name="connsiteX19" fmla="*/ 4241800 w 4533900"/>
                <a:gd name="connsiteY19" fmla="*/ 0 h 1663700"/>
                <a:gd name="connsiteX0" fmla="*/ 4222750 w 4514850"/>
                <a:gd name="connsiteY0" fmla="*/ 0 h 1663700"/>
                <a:gd name="connsiteX1" fmla="*/ 2692400 w 4514850"/>
                <a:gd name="connsiteY1" fmla="*/ 450850 h 1663700"/>
                <a:gd name="connsiteX2" fmla="*/ 2711450 w 4514850"/>
                <a:gd name="connsiteY2" fmla="*/ 527050 h 1663700"/>
                <a:gd name="connsiteX3" fmla="*/ 2203450 w 4514850"/>
                <a:gd name="connsiteY3" fmla="*/ 660400 h 1663700"/>
                <a:gd name="connsiteX4" fmla="*/ 2834192 w 4514850"/>
                <a:gd name="connsiteY4" fmla="*/ 1196920 h 1663700"/>
                <a:gd name="connsiteX5" fmla="*/ 0 w 4514850"/>
                <a:gd name="connsiteY5" fmla="*/ 1365250 h 1663700"/>
                <a:gd name="connsiteX6" fmla="*/ 2914650 w 4514850"/>
                <a:gd name="connsiteY6" fmla="*/ 1511300 h 1663700"/>
                <a:gd name="connsiteX7" fmla="*/ 3289300 w 4514850"/>
                <a:gd name="connsiteY7" fmla="*/ 1428750 h 1663700"/>
                <a:gd name="connsiteX8" fmla="*/ 3289300 w 4514850"/>
                <a:gd name="connsiteY8" fmla="*/ 1403350 h 1663700"/>
                <a:gd name="connsiteX9" fmla="*/ 3365500 w 4514850"/>
                <a:gd name="connsiteY9" fmla="*/ 1384300 h 1663700"/>
                <a:gd name="connsiteX10" fmla="*/ 3359150 w 4514850"/>
                <a:gd name="connsiteY10" fmla="*/ 1365250 h 1663700"/>
                <a:gd name="connsiteX11" fmla="*/ 3733800 w 4514850"/>
                <a:gd name="connsiteY11" fmla="*/ 1276350 h 1663700"/>
                <a:gd name="connsiteX12" fmla="*/ 3790950 w 4514850"/>
                <a:gd name="connsiteY12" fmla="*/ 1587500 h 1663700"/>
                <a:gd name="connsiteX13" fmla="*/ 3949700 w 4514850"/>
                <a:gd name="connsiteY13" fmla="*/ 1549400 h 1663700"/>
                <a:gd name="connsiteX14" fmla="*/ 3968750 w 4514850"/>
                <a:gd name="connsiteY14" fmla="*/ 1663700 h 1663700"/>
                <a:gd name="connsiteX15" fmla="*/ 4210050 w 4514850"/>
                <a:gd name="connsiteY15" fmla="*/ 1600200 h 1663700"/>
                <a:gd name="connsiteX16" fmla="*/ 4514850 w 4514850"/>
                <a:gd name="connsiteY16" fmla="*/ 1511300 h 1663700"/>
                <a:gd name="connsiteX17" fmla="*/ 4406900 w 4514850"/>
                <a:gd name="connsiteY17" fmla="*/ 774700 h 1663700"/>
                <a:gd name="connsiteX18" fmla="*/ 4222750 w 4514850"/>
                <a:gd name="connsiteY18" fmla="*/ 0 h 1663700"/>
                <a:gd name="connsiteX0" fmla="*/ 2020139 w 2312239"/>
                <a:gd name="connsiteY0" fmla="*/ 0 h 1663700"/>
                <a:gd name="connsiteX1" fmla="*/ 489789 w 2312239"/>
                <a:gd name="connsiteY1" fmla="*/ 450850 h 1663700"/>
                <a:gd name="connsiteX2" fmla="*/ 508839 w 2312239"/>
                <a:gd name="connsiteY2" fmla="*/ 527050 h 1663700"/>
                <a:gd name="connsiteX3" fmla="*/ 839 w 2312239"/>
                <a:gd name="connsiteY3" fmla="*/ 660400 h 1663700"/>
                <a:gd name="connsiteX4" fmla="*/ 631581 w 2312239"/>
                <a:gd name="connsiteY4" fmla="*/ 1196920 h 1663700"/>
                <a:gd name="connsiteX5" fmla="*/ 712039 w 2312239"/>
                <a:gd name="connsiteY5" fmla="*/ 1511300 h 1663700"/>
                <a:gd name="connsiteX6" fmla="*/ 1086689 w 2312239"/>
                <a:gd name="connsiteY6" fmla="*/ 1428750 h 1663700"/>
                <a:gd name="connsiteX7" fmla="*/ 1086689 w 2312239"/>
                <a:gd name="connsiteY7" fmla="*/ 1403350 h 1663700"/>
                <a:gd name="connsiteX8" fmla="*/ 1162889 w 2312239"/>
                <a:gd name="connsiteY8" fmla="*/ 1384300 h 1663700"/>
                <a:gd name="connsiteX9" fmla="*/ 1156539 w 2312239"/>
                <a:gd name="connsiteY9" fmla="*/ 1365250 h 1663700"/>
                <a:gd name="connsiteX10" fmla="*/ 1531189 w 2312239"/>
                <a:gd name="connsiteY10" fmla="*/ 1276350 h 1663700"/>
                <a:gd name="connsiteX11" fmla="*/ 1588339 w 2312239"/>
                <a:gd name="connsiteY11" fmla="*/ 1587500 h 1663700"/>
                <a:gd name="connsiteX12" fmla="*/ 1747089 w 2312239"/>
                <a:gd name="connsiteY12" fmla="*/ 1549400 h 1663700"/>
                <a:gd name="connsiteX13" fmla="*/ 1766139 w 2312239"/>
                <a:gd name="connsiteY13" fmla="*/ 1663700 h 1663700"/>
                <a:gd name="connsiteX14" fmla="*/ 2007439 w 2312239"/>
                <a:gd name="connsiteY14" fmla="*/ 1600200 h 1663700"/>
                <a:gd name="connsiteX15" fmla="*/ 2312239 w 2312239"/>
                <a:gd name="connsiteY15" fmla="*/ 1511300 h 1663700"/>
                <a:gd name="connsiteX16" fmla="*/ 2204289 w 2312239"/>
                <a:gd name="connsiteY16" fmla="*/ 774700 h 1663700"/>
                <a:gd name="connsiteX17" fmla="*/ 2020139 w 2312239"/>
                <a:gd name="connsiteY17" fmla="*/ 0 h 1663700"/>
                <a:gd name="connsiteX0" fmla="*/ 1530350 w 1822450"/>
                <a:gd name="connsiteY0" fmla="*/ 0 h 1663700"/>
                <a:gd name="connsiteX1" fmla="*/ 0 w 1822450"/>
                <a:gd name="connsiteY1" fmla="*/ 450850 h 1663700"/>
                <a:gd name="connsiteX2" fmla="*/ 19050 w 1822450"/>
                <a:gd name="connsiteY2" fmla="*/ 527050 h 1663700"/>
                <a:gd name="connsiteX3" fmla="*/ 141792 w 1822450"/>
                <a:gd name="connsiteY3" fmla="*/ 1196920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9050 w 1822450"/>
                <a:gd name="connsiteY2" fmla="*/ 527050 h 1663700"/>
                <a:gd name="connsiteX3" fmla="*/ 156080 w 1822450"/>
                <a:gd name="connsiteY3" fmla="*/ 1163582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56080 w 1822450"/>
                <a:gd name="connsiteY2" fmla="*/ 1163582 h 1663700"/>
                <a:gd name="connsiteX3" fmla="*/ 222250 w 1822450"/>
                <a:gd name="connsiteY3" fmla="*/ 1511300 h 1663700"/>
                <a:gd name="connsiteX4" fmla="*/ 596900 w 1822450"/>
                <a:gd name="connsiteY4" fmla="*/ 1428750 h 1663700"/>
                <a:gd name="connsiteX5" fmla="*/ 596900 w 1822450"/>
                <a:gd name="connsiteY5" fmla="*/ 1403350 h 1663700"/>
                <a:gd name="connsiteX6" fmla="*/ 673100 w 1822450"/>
                <a:gd name="connsiteY6" fmla="*/ 1384300 h 1663700"/>
                <a:gd name="connsiteX7" fmla="*/ 666750 w 1822450"/>
                <a:gd name="connsiteY7" fmla="*/ 1365250 h 1663700"/>
                <a:gd name="connsiteX8" fmla="*/ 1041400 w 1822450"/>
                <a:gd name="connsiteY8" fmla="*/ 1276350 h 1663700"/>
                <a:gd name="connsiteX9" fmla="*/ 1098550 w 1822450"/>
                <a:gd name="connsiteY9" fmla="*/ 1587500 h 1663700"/>
                <a:gd name="connsiteX10" fmla="*/ 1257300 w 1822450"/>
                <a:gd name="connsiteY10" fmla="*/ 1549400 h 1663700"/>
                <a:gd name="connsiteX11" fmla="*/ 1276350 w 1822450"/>
                <a:gd name="connsiteY11" fmla="*/ 1663700 h 1663700"/>
                <a:gd name="connsiteX12" fmla="*/ 1517650 w 1822450"/>
                <a:gd name="connsiteY12" fmla="*/ 1600200 h 1663700"/>
                <a:gd name="connsiteX13" fmla="*/ 1822450 w 1822450"/>
                <a:gd name="connsiteY13" fmla="*/ 1511300 h 1663700"/>
                <a:gd name="connsiteX14" fmla="*/ 1714500 w 1822450"/>
                <a:gd name="connsiteY14" fmla="*/ 774700 h 1663700"/>
                <a:gd name="connsiteX15" fmla="*/ 1530350 w 1822450"/>
                <a:gd name="connsiteY15" fmla="*/ 0 h 1663700"/>
                <a:gd name="connsiteX0" fmla="*/ 1492250 w 1784350"/>
                <a:gd name="connsiteY0" fmla="*/ 0 h 1663700"/>
                <a:gd name="connsiteX1" fmla="*/ 0 w 1784350"/>
                <a:gd name="connsiteY1" fmla="*/ 441325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784350"/>
                <a:gd name="connsiteY0" fmla="*/ 0 h 1663700"/>
                <a:gd name="connsiteX1" fmla="*/ 0 w 1784350"/>
                <a:gd name="connsiteY1" fmla="*/ 446087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676400"/>
                <a:gd name="connsiteY0" fmla="*/ 0 h 1663700"/>
                <a:gd name="connsiteX1" fmla="*/ 0 w 1676400"/>
                <a:gd name="connsiteY1" fmla="*/ 446087 h 1663700"/>
                <a:gd name="connsiteX2" fmla="*/ 117980 w 1676400"/>
                <a:gd name="connsiteY2" fmla="*/ 1163582 h 1663700"/>
                <a:gd name="connsiteX3" fmla="*/ 184150 w 1676400"/>
                <a:gd name="connsiteY3" fmla="*/ 1511300 h 1663700"/>
                <a:gd name="connsiteX4" fmla="*/ 558800 w 1676400"/>
                <a:gd name="connsiteY4" fmla="*/ 1428750 h 1663700"/>
                <a:gd name="connsiteX5" fmla="*/ 558800 w 1676400"/>
                <a:gd name="connsiteY5" fmla="*/ 1403350 h 1663700"/>
                <a:gd name="connsiteX6" fmla="*/ 635000 w 1676400"/>
                <a:gd name="connsiteY6" fmla="*/ 1384300 h 1663700"/>
                <a:gd name="connsiteX7" fmla="*/ 628650 w 1676400"/>
                <a:gd name="connsiteY7" fmla="*/ 1365250 h 1663700"/>
                <a:gd name="connsiteX8" fmla="*/ 1003300 w 1676400"/>
                <a:gd name="connsiteY8" fmla="*/ 1276350 h 1663700"/>
                <a:gd name="connsiteX9" fmla="*/ 1060450 w 1676400"/>
                <a:gd name="connsiteY9" fmla="*/ 1587500 h 1663700"/>
                <a:gd name="connsiteX10" fmla="*/ 1219200 w 1676400"/>
                <a:gd name="connsiteY10" fmla="*/ 1549400 h 1663700"/>
                <a:gd name="connsiteX11" fmla="*/ 1238250 w 1676400"/>
                <a:gd name="connsiteY11" fmla="*/ 1663700 h 1663700"/>
                <a:gd name="connsiteX12" fmla="*/ 1479550 w 1676400"/>
                <a:gd name="connsiteY12" fmla="*/ 1600200 h 1663700"/>
                <a:gd name="connsiteX13" fmla="*/ 1676400 w 1676400"/>
                <a:gd name="connsiteY13" fmla="*/ 774700 h 1663700"/>
                <a:gd name="connsiteX14" fmla="*/ 1492250 w 1676400"/>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79550 w 1538288"/>
                <a:gd name="connsiteY12" fmla="*/ 1600200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55732 w 1538288"/>
                <a:gd name="connsiteY12" fmla="*/ 214313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38250 w 1538288"/>
                <a:gd name="connsiteY10" fmla="*/ 1663700 h 1663700"/>
                <a:gd name="connsiteX11" fmla="*/ 1455732 w 1538288"/>
                <a:gd name="connsiteY11" fmla="*/ 214313 h 1663700"/>
                <a:gd name="connsiteX12" fmla="*/ 1538288 w 1538288"/>
                <a:gd name="connsiteY12" fmla="*/ 179388 h 1663700"/>
                <a:gd name="connsiteX13" fmla="*/ 1492250 w 1538288"/>
                <a:gd name="connsiteY13" fmla="*/ 0 h 1663700"/>
                <a:gd name="connsiteX0" fmla="*/ 1492250 w 1538288"/>
                <a:gd name="connsiteY0" fmla="*/ 0 h 1587500"/>
                <a:gd name="connsiteX1" fmla="*/ 0 w 1538288"/>
                <a:gd name="connsiteY1" fmla="*/ 446087 h 1587500"/>
                <a:gd name="connsiteX2" fmla="*/ 117980 w 1538288"/>
                <a:gd name="connsiteY2" fmla="*/ 1163582 h 1587500"/>
                <a:gd name="connsiteX3" fmla="*/ 184150 w 1538288"/>
                <a:gd name="connsiteY3" fmla="*/ 1511300 h 1587500"/>
                <a:gd name="connsiteX4" fmla="*/ 558800 w 1538288"/>
                <a:gd name="connsiteY4" fmla="*/ 1428750 h 1587500"/>
                <a:gd name="connsiteX5" fmla="*/ 558800 w 1538288"/>
                <a:gd name="connsiteY5" fmla="*/ 1403350 h 1587500"/>
                <a:gd name="connsiteX6" fmla="*/ 635000 w 1538288"/>
                <a:gd name="connsiteY6" fmla="*/ 1384300 h 1587500"/>
                <a:gd name="connsiteX7" fmla="*/ 628650 w 1538288"/>
                <a:gd name="connsiteY7" fmla="*/ 1365250 h 1587500"/>
                <a:gd name="connsiteX8" fmla="*/ 1003300 w 1538288"/>
                <a:gd name="connsiteY8" fmla="*/ 1276350 h 1587500"/>
                <a:gd name="connsiteX9" fmla="*/ 1060450 w 1538288"/>
                <a:gd name="connsiteY9" fmla="*/ 1587500 h 1587500"/>
                <a:gd name="connsiteX10" fmla="*/ 1455732 w 1538288"/>
                <a:gd name="connsiteY10" fmla="*/ 214313 h 1587500"/>
                <a:gd name="connsiteX11" fmla="*/ 1538288 w 1538288"/>
                <a:gd name="connsiteY11" fmla="*/ 179388 h 1587500"/>
                <a:gd name="connsiteX12" fmla="*/ 1492250 w 1538288"/>
                <a:gd name="connsiteY12" fmla="*/ 0 h 15875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003300 w 1538288"/>
                <a:gd name="connsiteY8" fmla="*/ 1276350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417723 w 1538288"/>
                <a:gd name="connsiteY8" fmla="*/ 185738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35000 w 1538288"/>
                <a:gd name="connsiteY5" fmla="*/ 1384300 h 1511300"/>
                <a:gd name="connsiteX6" fmla="*/ 628650 w 1538288"/>
                <a:gd name="connsiteY6" fmla="*/ 1365250 h 1511300"/>
                <a:gd name="connsiteX7" fmla="*/ 1417723 w 1538288"/>
                <a:gd name="connsiteY7" fmla="*/ 185738 h 1511300"/>
                <a:gd name="connsiteX8" fmla="*/ 1455732 w 1538288"/>
                <a:gd name="connsiteY8" fmla="*/ 214313 h 1511300"/>
                <a:gd name="connsiteX9" fmla="*/ 1538288 w 1538288"/>
                <a:gd name="connsiteY9" fmla="*/ 179388 h 1511300"/>
                <a:gd name="connsiteX10" fmla="*/ 1492250 w 1538288"/>
                <a:gd name="connsiteY10"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28650 w 1538288"/>
                <a:gd name="connsiteY5" fmla="*/ 1365250 h 1511300"/>
                <a:gd name="connsiteX6" fmla="*/ 1417723 w 1538288"/>
                <a:gd name="connsiteY6" fmla="*/ 185738 h 1511300"/>
                <a:gd name="connsiteX7" fmla="*/ 1455732 w 1538288"/>
                <a:gd name="connsiteY7" fmla="*/ 214313 h 1511300"/>
                <a:gd name="connsiteX8" fmla="*/ 1538288 w 1538288"/>
                <a:gd name="connsiteY8" fmla="*/ 179388 h 1511300"/>
                <a:gd name="connsiteX9" fmla="*/ 1492250 w 1538288"/>
                <a:gd name="connsiteY9"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1417723 w 1538288"/>
                <a:gd name="connsiteY5" fmla="*/ 185738 h 1511300"/>
                <a:gd name="connsiteX6" fmla="*/ 1455732 w 1538288"/>
                <a:gd name="connsiteY6" fmla="*/ 214313 h 1511300"/>
                <a:gd name="connsiteX7" fmla="*/ 1538288 w 1538288"/>
                <a:gd name="connsiteY7" fmla="*/ 179388 h 1511300"/>
                <a:gd name="connsiteX8" fmla="*/ 1492250 w 1538288"/>
                <a:gd name="connsiteY8"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1417723 w 1538288"/>
                <a:gd name="connsiteY4" fmla="*/ 185738 h 1511300"/>
                <a:gd name="connsiteX5" fmla="*/ 1455732 w 1538288"/>
                <a:gd name="connsiteY5" fmla="*/ 214313 h 1511300"/>
                <a:gd name="connsiteX6" fmla="*/ 1538288 w 1538288"/>
                <a:gd name="connsiteY6" fmla="*/ 179388 h 1511300"/>
                <a:gd name="connsiteX7" fmla="*/ 1492250 w 1538288"/>
                <a:gd name="connsiteY7" fmla="*/ 0 h 1511300"/>
                <a:gd name="connsiteX0" fmla="*/ 1492250 w 1538288"/>
                <a:gd name="connsiteY0" fmla="*/ 0 h 1163582"/>
                <a:gd name="connsiteX1" fmla="*/ 0 w 1538288"/>
                <a:gd name="connsiteY1" fmla="*/ 446087 h 1163582"/>
                <a:gd name="connsiteX2" fmla="*/ 117980 w 1538288"/>
                <a:gd name="connsiteY2" fmla="*/ 1163582 h 1163582"/>
                <a:gd name="connsiteX3" fmla="*/ 1417723 w 1538288"/>
                <a:gd name="connsiteY3" fmla="*/ 185738 h 1163582"/>
                <a:gd name="connsiteX4" fmla="*/ 1455732 w 1538288"/>
                <a:gd name="connsiteY4" fmla="*/ 214313 h 1163582"/>
                <a:gd name="connsiteX5" fmla="*/ 1538288 w 1538288"/>
                <a:gd name="connsiteY5" fmla="*/ 179388 h 1163582"/>
                <a:gd name="connsiteX6" fmla="*/ 1492250 w 1538288"/>
                <a:gd name="connsiteY6" fmla="*/ 0 h 1163582"/>
                <a:gd name="connsiteX0" fmla="*/ 1492250 w 1538288"/>
                <a:gd name="connsiteY0" fmla="*/ 0 h 446087"/>
                <a:gd name="connsiteX1" fmla="*/ 0 w 1538288"/>
                <a:gd name="connsiteY1" fmla="*/ 446087 h 446087"/>
                <a:gd name="connsiteX2" fmla="*/ 1417723 w 1538288"/>
                <a:gd name="connsiteY2" fmla="*/ 185738 h 446087"/>
                <a:gd name="connsiteX3" fmla="*/ 1455732 w 1538288"/>
                <a:gd name="connsiteY3" fmla="*/ 214313 h 446087"/>
                <a:gd name="connsiteX4" fmla="*/ 1538288 w 1538288"/>
                <a:gd name="connsiteY4" fmla="*/ 179388 h 446087"/>
                <a:gd name="connsiteX5" fmla="*/ 1492250 w 1538288"/>
                <a:gd name="connsiteY5" fmla="*/ 0 h 446087"/>
                <a:gd name="connsiteX0" fmla="*/ 74527 w 120565"/>
                <a:gd name="connsiteY0" fmla="*/ 0 h 214313"/>
                <a:gd name="connsiteX1" fmla="*/ 0 w 120565"/>
                <a:gd name="connsiteY1" fmla="*/ 185738 h 214313"/>
                <a:gd name="connsiteX2" fmla="*/ 38009 w 120565"/>
                <a:gd name="connsiteY2" fmla="*/ 214313 h 214313"/>
                <a:gd name="connsiteX3" fmla="*/ 120565 w 120565"/>
                <a:gd name="connsiteY3" fmla="*/ 179388 h 214313"/>
                <a:gd name="connsiteX4" fmla="*/ 74527 w 120565"/>
                <a:gd name="connsiteY4"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38157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03305 w 149343"/>
                <a:gd name="connsiteY0" fmla="*/ 0 h 214313"/>
                <a:gd name="connsiteX1" fmla="*/ 0 w 149343"/>
                <a:gd name="connsiteY1" fmla="*/ 26710 h 214313"/>
                <a:gd name="connsiteX2" fmla="*/ 28778 w 149343"/>
                <a:gd name="connsiteY2" fmla="*/ 185738 h 214313"/>
                <a:gd name="connsiteX3" fmla="*/ 66787 w 149343"/>
                <a:gd name="connsiteY3" fmla="*/ 214313 h 214313"/>
                <a:gd name="connsiteX4" fmla="*/ 149343 w 149343"/>
                <a:gd name="connsiteY4" fmla="*/ 179388 h 214313"/>
                <a:gd name="connsiteX5" fmla="*/ 103305 w 149343"/>
                <a:gd name="connsiteY5" fmla="*/ 0 h 214313"/>
                <a:gd name="connsiteX0" fmla="*/ 339994 w 339994"/>
                <a:gd name="connsiteY0" fmla="*/ 0 h 424174"/>
                <a:gd name="connsiteX1" fmla="*/ 0 w 339994"/>
                <a:gd name="connsiteY1" fmla="*/ 236571 h 424174"/>
                <a:gd name="connsiteX2" fmla="*/ 28778 w 339994"/>
                <a:gd name="connsiteY2" fmla="*/ 395599 h 424174"/>
                <a:gd name="connsiteX3" fmla="*/ 66787 w 339994"/>
                <a:gd name="connsiteY3" fmla="*/ 424174 h 424174"/>
                <a:gd name="connsiteX4" fmla="*/ 149343 w 339994"/>
                <a:gd name="connsiteY4" fmla="*/ 389249 h 424174"/>
                <a:gd name="connsiteX5" fmla="*/ 339994 w 339994"/>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371769 w 371769"/>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33456 w 403544"/>
                <a:gd name="connsiteY4" fmla="*/ 203502 h 424174"/>
                <a:gd name="connsiteX5" fmla="*/ 403544 w 403544"/>
                <a:gd name="connsiteY5" fmla="*/ 133548 h 424174"/>
                <a:gd name="connsiteX6" fmla="*/ 371769 w 403544"/>
                <a:gd name="connsiteY6" fmla="*/ 0 h 424174"/>
                <a:gd name="connsiteX0" fmla="*/ 371769 w 403544"/>
                <a:gd name="connsiteY0" fmla="*/ 0 h 395599"/>
                <a:gd name="connsiteX1" fmla="*/ 0 w 403544"/>
                <a:gd name="connsiteY1" fmla="*/ 99843 h 395599"/>
                <a:gd name="connsiteX2" fmla="*/ 60553 w 403544"/>
                <a:gd name="connsiteY2" fmla="*/ 395599 h 395599"/>
                <a:gd name="connsiteX3" fmla="*/ 133456 w 403544"/>
                <a:gd name="connsiteY3" fmla="*/ 203502 h 395599"/>
                <a:gd name="connsiteX4" fmla="*/ 403544 w 403544"/>
                <a:gd name="connsiteY4" fmla="*/ 133548 h 395599"/>
                <a:gd name="connsiteX5" fmla="*/ 371769 w 403544"/>
                <a:gd name="connsiteY5" fmla="*/ 0 h 395599"/>
                <a:gd name="connsiteX0" fmla="*/ 371769 w 403544"/>
                <a:gd name="connsiteY0" fmla="*/ 0 h 203502"/>
                <a:gd name="connsiteX1" fmla="*/ 0 w 403544"/>
                <a:gd name="connsiteY1" fmla="*/ 99843 h 203502"/>
                <a:gd name="connsiteX2" fmla="*/ 133456 w 403544"/>
                <a:gd name="connsiteY2" fmla="*/ 203502 h 203502"/>
                <a:gd name="connsiteX3" fmla="*/ 403544 w 403544"/>
                <a:gd name="connsiteY3" fmla="*/ 133548 h 203502"/>
                <a:gd name="connsiteX4" fmla="*/ 371769 w 403544"/>
                <a:gd name="connsiteY4" fmla="*/ 0 h 203502"/>
                <a:gd name="connsiteX0" fmla="*/ 371769 w 403544"/>
                <a:gd name="connsiteY0" fmla="*/ 0 h 314792"/>
                <a:gd name="connsiteX1" fmla="*/ 0 w 403544"/>
                <a:gd name="connsiteY1" fmla="*/ 99843 h 314792"/>
                <a:gd name="connsiteX2" fmla="*/ 47663 w 403544"/>
                <a:gd name="connsiteY2" fmla="*/ 314792 h 314792"/>
                <a:gd name="connsiteX3" fmla="*/ 403544 w 403544"/>
                <a:gd name="connsiteY3" fmla="*/ 133548 h 314792"/>
                <a:gd name="connsiteX4" fmla="*/ 371769 w 403544"/>
                <a:gd name="connsiteY4" fmla="*/ 0 h 314792"/>
                <a:gd name="connsiteX0" fmla="*/ 371769 w 419432"/>
                <a:gd name="connsiteY0" fmla="*/ 0 h 314792"/>
                <a:gd name="connsiteX1" fmla="*/ 0 w 419432"/>
                <a:gd name="connsiteY1" fmla="*/ 99843 h 314792"/>
                <a:gd name="connsiteX2" fmla="*/ 47663 w 419432"/>
                <a:gd name="connsiteY2" fmla="*/ 314792 h 314792"/>
                <a:gd name="connsiteX3" fmla="*/ 419432 w 419432"/>
                <a:gd name="connsiteY3" fmla="*/ 219400 h 314792"/>
                <a:gd name="connsiteX4" fmla="*/ 371769 w 419432"/>
                <a:gd name="connsiteY4" fmla="*/ 0 h 314792"/>
                <a:gd name="connsiteX0" fmla="*/ 390834 w 419432"/>
                <a:gd name="connsiteY0" fmla="*/ 5088 h 214949"/>
                <a:gd name="connsiteX1" fmla="*/ 0 w 419432"/>
                <a:gd name="connsiteY1" fmla="*/ 0 h 214949"/>
                <a:gd name="connsiteX2" fmla="*/ 47663 w 419432"/>
                <a:gd name="connsiteY2" fmla="*/ 214949 h 214949"/>
                <a:gd name="connsiteX3" fmla="*/ 419432 w 419432"/>
                <a:gd name="connsiteY3" fmla="*/ 119557 h 214949"/>
                <a:gd name="connsiteX4" fmla="*/ 390834 w 419432"/>
                <a:gd name="connsiteY4" fmla="*/ 5088 h 214949"/>
                <a:gd name="connsiteX0" fmla="*/ 359059 w 387657"/>
                <a:gd name="connsiteY0" fmla="*/ 0 h 209861"/>
                <a:gd name="connsiteX1" fmla="*/ 0 w 387657"/>
                <a:gd name="connsiteY1" fmla="*/ 99843 h 209861"/>
                <a:gd name="connsiteX2" fmla="*/ 15888 w 387657"/>
                <a:gd name="connsiteY2" fmla="*/ 209861 h 209861"/>
                <a:gd name="connsiteX3" fmla="*/ 387657 w 387657"/>
                <a:gd name="connsiteY3" fmla="*/ 114469 h 209861"/>
                <a:gd name="connsiteX4" fmla="*/ 359059 w 387657"/>
                <a:gd name="connsiteY4" fmla="*/ 0 h 209861"/>
                <a:gd name="connsiteX0" fmla="*/ 463917 w 492515"/>
                <a:gd name="connsiteY0" fmla="*/ 12719 h 222580"/>
                <a:gd name="connsiteX1" fmla="*/ 0 w 492515"/>
                <a:gd name="connsiteY1" fmla="*/ 0 h 222580"/>
                <a:gd name="connsiteX2" fmla="*/ 120746 w 492515"/>
                <a:gd name="connsiteY2" fmla="*/ 222580 h 222580"/>
                <a:gd name="connsiteX3" fmla="*/ 492515 w 492515"/>
                <a:gd name="connsiteY3" fmla="*/ 127188 h 222580"/>
                <a:gd name="connsiteX4" fmla="*/ 463917 w 492515"/>
                <a:gd name="connsiteY4" fmla="*/ 12719 h 222580"/>
                <a:gd name="connsiteX0" fmla="*/ 330462 w 492515"/>
                <a:gd name="connsiteY0" fmla="*/ 0 h 314792"/>
                <a:gd name="connsiteX1" fmla="*/ 0 w 492515"/>
                <a:gd name="connsiteY1" fmla="*/ 92212 h 314792"/>
                <a:gd name="connsiteX2" fmla="*/ 120746 w 492515"/>
                <a:gd name="connsiteY2" fmla="*/ 314792 h 314792"/>
                <a:gd name="connsiteX3" fmla="*/ 492515 w 492515"/>
                <a:gd name="connsiteY3" fmla="*/ 219400 h 314792"/>
                <a:gd name="connsiteX4" fmla="*/ 330462 w 492515"/>
                <a:gd name="connsiteY4" fmla="*/ 0 h 314792"/>
                <a:gd name="connsiteX0" fmla="*/ 330462 w 492515"/>
                <a:gd name="connsiteY0" fmla="*/ 0 h 872514"/>
                <a:gd name="connsiteX1" fmla="*/ 0 w 492515"/>
                <a:gd name="connsiteY1" fmla="*/ 92212 h 872514"/>
                <a:gd name="connsiteX2" fmla="*/ 184296 w 492515"/>
                <a:gd name="connsiteY2" fmla="*/ 872514 h 872514"/>
                <a:gd name="connsiteX3" fmla="*/ 492515 w 492515"/>
                <a:gd name="connsiteY3" fmla="*/ 219400 h 872514"/>
                <a:gd name="connsiteX4" fmla="*/ 330462 w 492515"/>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476627 w 476627"/>
                <a:gd name="connsiteY3" fmla="*/ 648662 h 872514"/>
                <a:gd name="connsiteX4" fmla="*/ 330462 w 476627"/>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76444 w 476627"/>
                <a:gd name="connsiteY4" fmla="*/ 716708 h 872514"/>
                <a:gd name="connsiteX5" fmla="*/ 476627 w 476627"/>
                <a:gd name="connsiteY5" fmla="*/ 648662 h 872514"/>
                <a:gd name="connsiteX6" fmla="*/ 330462 w 476627"/>
                <a:gd name="connsiteY6" fmla="*/ 0 h 872514"/>
                <a:gd name="connsiteX0" fmla="*/ 866860 w 866860"/>
                <a:gd name="connsiteY0" fmla="*/ 0 h 850058"/>
                <a:gd name="connsiteX1" fmla="*/ 0 w 866860"/>
                <a:gd name="connsiteY1" fmla="*/ 69756 h 850058"/>
                <a:gd name="connsiteX2" fmla="*/ 184296 w 866860"/>
                <a:gd name="connsiteY2" fmla="*/ 850058 h 850058"/>
                <a:gd name="connsiteX3" fmla="*/ 301864 w 866860"/>
                <a:gd name="connsiteY3" fmla="*/ 813809 h 850058"/>
                <a:gd name="connsiteX4" fmla="*/ 276444 w 866860"/>
                <a:gd name="connsiteY4" fmla="*/ 694252 h 850058"/>
                <a:gd name="connsiteX5" fmla="*/ 476627 w 866860"/>
                <a:gd name="connsiteY5" fmla="*/ 626206 h 850058"/>
                <a:gd name="connsiteX6" fmla="*/ 866860 w 866860"/>
                <a:gd name="connsiteY6" fmla="*/ 0 h 850058"/>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292331 w 682564"/>
                <a:gd name="connsiteY5" fmla="*/ 62620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682564 w 682564"/>
                <a:gd name="connsiteY5" fmla="*/ 26441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267163 w 682564"/>
                <a:gd name="connsiteY4" fmla="*/ 264417 h 850059"/>
                <a:gd name="connsiteX5" fmla="*/ 682564 w 682564"/>
                <a:gd name="connsiteY5" fmla="*/ 264417 h 850059"/>
                <a:gd name="connsiteX6" fmla="*/ 682564 w 682564"/>
                <a:gd name="connsiteY6" fmla="*/ 1 h 850059"/>
                <a:gd name="connsiteX0" fmla="*/ 564996 w 564996"/>
                <a:gd name="connsiteY0" fmla="*/ 1 h 813810"/>
                <a:gd name="connsiteX1" fmla="*/ 149595 w 564996"/>
                <a:gd name="connsiteY1" fmla="*/ 0 h 813810"/>
                <a:gd name="connsiteX2" fmla="*/ 0 w 564996"/>
                <a:gd name="connsiteY2" fmla="*/ 813810 h 813810"/>
                <a:gd name="connsiteX3" fmla="*/ 149595 w 564996"/>
                <a:gd name="connsiteY3" fmla="*/ 264417 h 813810"/>
                <a:gd name="connsiteX4" fmla="*/ 564996 w 564996"/>
                <a:gd name="connsiteY4" fmla="*/ 264417 h 813810"/>
                <a:gd name="connsiteX5" fmla="*/ 564996 w 564996"/>
                <a:gd name="connsiteY5" fmla="*/ 1 h 813810"/>
                <a:gd name="connsiteX0" fmla="*/ 415401 w 415401"/>
                <a:gd name="connsiteY0" fmla="*/ 1 h 264417"/>
                <a:gd name="connsiteX1" fmla="*/ 0 w 415401"/>
                <a:gd name="connsiteY1" fmla="*/ 0 h 264417"/>
                <a:gd name="connsiteX2" fmla="*/ 0 w 415401"/>
                <a:gd name="connsiteY2" fmla="*/ 264417 h 264417"/>
                <a:gd name="connsiteX3" fmla="*/ 415401 w 415401"/>
                <a:gd name="connsiteY3" fmla="*/ 264417 h 264417"/>
                <a:gd name="connsiteX4" fmla="*/ 415401 w 415401"/>
                <a:gd name="connsiteY4" fmla="*/ 1 h 264417"/>
                <a:gd name="connsiteX0" fmla="*/ 657964 w 657964"/>
                <a:gd name="connsiteY0" fmla="*/ 0 h 264416"/>
                <a:gd name="connsiteX1" fmla="*/ 0 w 657964"/>
                <a:gd name="connsiteY1" fmla="*/ 33052 h 264416"/>
                <a:gd name="connsiteX2" fmla="*/ 242563 w 657964"/>
                <a:gd name="connsiteY2" fmla="*/ 264416 h 264416"/>
                <a:gd name="connsiteX3" fmla="*/ 657964 w 657964"/>
                <a:gd name="connsiteY3" fmla="*/ 264416 h 264416"/>
                <a:gd name="connsiteX4" fmla="*/ 657964 w 657964"/>
                <a:gd name="connsiteY4" fmla="*/ 0 h 264416"/>
                <a:gd name="connsiteX0" fmla="*/ 775157 w 775157"/>
                <a:gd name="connsiteY0" fmla="*/ 0 h 740367"/>
                <a:gd name="connsiteX1" fmla="*/ 0 w 775157"/>
                <a:gd name="connsiteY1" fmla="*/ 509003 h 740367"/>
                <a:gd name="connsiteX2" fmla="*/ 242563 w 775157"/>
                <a:gd name="connsiteY2" fmla="*/ 740367 h 740367"/>
                <a:gd name="connsiteX3" fmla="*/ 657964 w 775157"/>
                <a:gd name="connsiteY3" fmla="*/ 740367 h 740367"/>
                <a:gd name="connsiteX4" fmla="*/ 775157 w 775157"/>
                <a:gd name="connsiteY4" fmla="*/ 0 h 740367"/>
                <a:gd name="connsiteX0" fmla="*/ 775157 w 775157"/>
                <a:gd name="connsiteY0" fmla="*/ 0 h 1077498"/>
                <a:gd name="connsiteX1" fmla="*/ 0 w 775157"/>
                <a:gd name="connsiteY1" fmla="*/ 509003 h 1077498"/>
                <a:gd name="connsiteX2" fmla="*/ 62685 w 775157"/>
                <a:gd name="connsiteY2" fmla="*/ 1077498 h 1077498"/>
                <a:gd name="connsiteX3" fmla="*/ 657964 w 775157"/>
                <a:gd name="connsiteY3" fmla="*/ 740367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07476 w 797415"/>
                <a:gd name="connsiteY5" fmla="*/ 427472 h 1077498"/>
                <a:gd name="connsiteX6" fmla="*/ 797415 w 797415"/>
                <a:gd name="connsiteY6" fmla="*/ 235769 h 1077498"/>
                <a:gd name="connsiteX7" fmla="*/ 775157 w 797415"/>
                <a:gd name="connsiteY7" fmla="*/ 0 h 1077498"/>
                <a:gd name="connsiteX0" fmla="*/ 775157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707476 w 803929"/>
                <a:gd name="connsiteY5" fmla="*/ 427472 h 1077498"/>
                <a:gd name="connsiteX6" fmla="*/ 803929 w 803929"/>
                <a:gd name="connsiteY6" fmla="*/ 214615 h 1077498"/>
                <a:gd name="connsiteX7" fmla="*/ 775157 w 803929"/>
                <a:gd name="connsiteY7" fmla="*/ 0 h 1077498"/>
                <a:gd name="connsiteX0" fmla="*/ 775157 w 804473"/>
                <a:gd name="connsiteY0" fmla="*/ 0 h 1077498"/>
                <a:gd name="connsiteX1" fmla="*/ 0 w 804473"/>
                <a:gd name="connsiteY1" fmla="*/ 509003 h 1077498"/>
                <a:gd name="connsiteX2" fmla="*/ 62685 w 804473"/>
                <a:gd name="connsiteY2" fmla="*/ 1077498 h 1077498"/>
                <a:gd name="connsiteX3" fmla="*/ 265502 w 804473"/>
                <a:gd name="connsiteY3" fmla="*/ 951901 h 1077498"/>
                <a:gd name="connsiteX4" fmla="*/ 533048 w 804473"/>
                <a:gd name="connsiteY4" fmla="*/ 678668 h 1077498"/>
                <a:gd name="connsiteX5" fmla="*/ 707476 w 804473"/>
                <a:gd name="connsiteY5" fmla="*/ 427472 h 1077498"/>
                <a:gd name="connsiteX6" fmla="*/ 804473 w 804473"/>
                <a:gd name="connsiteY6" fmla="*/ 267499 h 1077498"/>
                <a:gd name="connsiteX7" fmla="*/ 803929 w 804473"/>
                <a:gd name="connsiteY7" fmla="*/ 214615 h 1077498"/>
                <a:gd name="connsiteX8" fmla="*/ 775157 w 804473"/>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677076 w 803931"/>
                <a:gd name="connsiteY5" fmla="*/ 453913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0"/>
                <a:gd name="connsiteY0" fmla="*/ 0 h 1077498"/>
                <a:gd name="connsiteX1" fmla="*/ 0 w 803930"/>
                <a:gd name="connsiteY1" fmla="*/ 509003 h 1077498"/>
                <a:gd name="connsiteX2" fmla="*/ 62685 w 803930"/>
                <a:gd name="connsiteY2" fmla="*/ 1077498 h 1077498"/>
                <a:gd name="connsiteX3" fmla="*/ 265502 w 803930"/>
                <a:gd name="connsiteY3" fmla="*/ 951901 h 1077498"/>
                <a:gd name="connsiteX4" fmla="*/ 533048 w 803930"/>
                <a:gd name="connsiteY4" fmla="*/ 678668 h 1077498"/>
                <a:gd name="connsiteX5" fmla="*/ 677076 w 803930"/>
                <a:gd name="connsiteY5" fmla="*/ 453913 h 1077498"/>
                <a:gd name="connsiteX6" fmla="*/ 784930 w 803930"/>
                <a:gd name="connsiteY6" fmla="*/ 283364 h 1077498"/>
                <a:gd name="connsiteX7" fmla="*/ 803929 w 803930"/>
                <a:gd name="connsiteY7" fmla="*/ 214615 h 1077498"/>
                <a:gd name="connsiteX8" fmla="*/ 775157 w 803930"/>
                <a:gd name="connsiteY8" fmla="*/ 0 h 1077498"/>
                <a:gd name="connsiteX0" fmla="*/ 775157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75157 w 801758"/>
                <a:gd name="connsiteY8" fmla="*/ 0 h 1077498"/>
                <a:gd name="connsiteX0" fmla="*/ 766471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66471 w 801758"/>
                <a:gd name="connsiteY8" fmla="*/ 0 h 1077498"/>
                <a:gd name="connsiteX0" fmla="*/ 766471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677076 w 803929"/>
                <a:gd name="connsiteY5" fmla="*/ 453913 h 1077498"/>
                <a:gd name="connsiteX6" fmla="*/ 784930 w 803929"/>
                <a:gd name="connsiteY6" fmla="*/ 283364 h 1077498"/>
                <a:gd name="connsiteX7" fmla="*/ 803928 w 803929"/>
                <a:gd name="connsiteY7" fmla="*/ 230480 h 1077498"/>
                <a:gd name="connsiteX8" fmla="*/ 766471 w 803929"/>
                <a:gd name="connsiteY8" fmla="*/ 0 h 1077498"/>
                <a:gd name="connsiteX0" fmla="*/ 772985 w 803929"/>
                <a:gd name="connsiteY0" fmla="*/ 0 h 1082786"/>
                <a:gd name="connsiteX1" fmla="*/ 0 w 803929"/>
                <a:gd name="connsiteY1" fmla="*/ 514291 h 1082786"/>
                <a:gd name="connsiteX2" fmla="*/ 62685 w 803929"/>
                <a:gd name="connsiteY2" fmla="*/ 1082786 h 1082786"/>
                <a:gd name="connsiteX3" fmla="*/ 265502 w 803929"/>
                <a:gd name="connsiteY3" fmla="*/ 957189 h 1082786"/>
                <a:gd name="connsiteX4" fmla="*/ 533048 w 803929"/>
                <a:gd name="connsiteY4" fmla="*/ 683956 h 1082786"/>
                <a:gd name="connsiteX5" fmla="*/ 677076 w 803929"/>
                <a:gd name="connsiteY5" fmla="*/ 459201 h 1082786"/>
                <a:gd name="connsiteX6" fmla="*/ 784930 w 803929"/>
                <a:gd name="connsiteY6" fmla="*/ 288652 h 1082786"/>
                <a:gd name="connsiteX7" fmla="*/ 803928 w 803929"/>
                <a:gd name="connsiteY7" fmla="*/ 235768 h 1082786"/>
                <a:gd name="connsiteX8" fmla="*/ 772985 w 803929"/>
                <a:gd name="connsiteY8" fmla="*/ 0 h 1082786"/>
                <a:gd name="connsiteX0" fmla="*/ 775156 w 806100"/>
                <a:gd name="connsiteY0" fmla="*/ 0 h 1082786"/>
                <a:gd name="connsiteX1" fmla="*/ 0 w 806100"/>
                <a:gd name="connsiteY1" fmla="*/ 524867 h 1082786"/>
                <a:gd name="connsiteX2" fmla="*/ 64856 w 806100"/>
                <a:gd name="connsiteY2" fmla="*/ 1082786 h 1082786"/>
                <a:gd name="connsiteX3" fmla="*/ 267673 w 806100"/>
                <a:gd name="connsiteY3" fmla="*/ 957189 h 1082786"/>
                <a:gd name="connsiteX4" fmla="*/ 535219 w 806100"/>
                <a:gd name="connsiteY4" fmla="*/ 683956 h 1082786"/>
                <a:gd name="connsiteX5" fmla="*/ 679247 w 806100"/>
                <a:gd name="connsiteY5" fmla="*/ 459201 h 1082786"/>
                <a:gd name="connsiteX6" fmla="*/ 787101 w 806100"/>
                <a:gd name="connsiteY6" fmla="*/ 288652 h 1082786"/>
                <a:gd name="connsiteX7" fmla="*/ 806099 w 806100"/>
                <a:gd name="connsiteY7" fmla="*/ 235768 h 1082786"/>
                <a:gd name="connsiteX8" fmla="*/ 775156 w 806100"/>
                <a:gd name="connsiteY8" fmla="*/ 0 h 108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00" h="1082786">
                  <a:moveTo>
                    <a:pt x="775156" y="0"/>
                  </a:moveTo>
                  <a:lnTo>
                    <a:pt x="0" y="524867"/>
                  </a:lnTo>
                  <a:lnTo>
                    <a:pt x="64856" y="1082786"/>
                  </a:lnTo>
                  <a:lnTo>
                    <a:pt x="267673" y="957189"/>
                  </a:lnTo>
                  <a:lnTo>
                    <a:pt x="535219" y="683956"/>
                  </a:lnTo>
                  <a:cubicBezTo>
                    <a:pt x="577918" y="609038"/>
                    <a:pt x="636548" y="534119"/>
                    <a:pt x="679247" y="459201"/>
                  </a:cubicBezTo>
                  <a:cubicBezTo>
                    <a:pt x="689141" y="437607"/>
                    <a:pt x="777207" y="310246"/>
                    <a:pt x="787101" y="288652"/>
                  </a:cubicBezTo>
                  <a:cubicBezTo>
                    <a:pt x="786920" y="271024"/>
                    <a:pt x="806280" y="253396"/>
                    <a:pt x="806099" y="235768"/>
                  </a:cubicBezTo>
                  <a:lnTo>
                    <a:pt x="775156" y="0"/>
                  </a:lnTo>
                  <a:close/>
                </a:path>
              </a:pathLst>
            </a:custGeom>
            <a:solidFill>
              <a:srgbClr val="0066FF">
                <a:alpha val="49804"/>
              </a:srgbClr>
            </a:solidFill>
            <a:ln w="6350" cap="flat" cmpd="sng" algn="ctr">
              <a:solidFill>
                <a:srgbClr val="000000">
                  <a:alpha val="49804"/>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0" name="フリーフォーム 123">
              <a:extLst>
                <a:ext uri="{FF2B5EF4-FFF2-40B4-BE49-F238E27FC236}">
                  <a16:creationId xmlns:a16="http://schemas.microsoft.com/office/drawing/2014/main" id="{C03809F6-162A-4D5F-B9B6-869E22A47ED9}"/>
                </a:ext>
              </a:extLst>
            </p:cNvPr>
            <p:cNvSpPr/>
            <p:nvPr/>
          </p:nvSpPr>
          <p:spPr>
            <a:xfrm rot="620941">
              <a:off x="4699333" y="641156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1" name="フリーフォーム 124">
              <a:extLst>
                <a:ext uri="{FF2B5EF4-FFF2-40B4-BE49-F238E27FC236}">
                  <a16:creationId xmlns:a16="http://schemas.microsoft.com/office/drawing/2014/main" id="{CDF464A8-662D-495D-AF33-6D0654B7D475}"/>
                </a:ext>
              </a:extLst>
            </p:cNvPr>
            <p:cNvSpPr/>
            <p:nvPr/>
          </p:nvSpPr>
          <p:spPr>
            <a:xfrm rot="16200000">
              <a:off x="3336015" y="415652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2" name="フリーフォーム 125">
              <a:extLst>
                <a:ext uri="{FF2B5EF4-FFF2-40B4-BE49-F238E27FC236}">
                  <a16:creationId xmlns:a16="http://schemas.microsoft.com/office/drawing/2014/main" id="{03B7A44E-E88F-43B7-8890-0D029DF7A228}"/>
                </a:ext>
              </a:extLst>
            </p:cNvPr>
            <p:cNvSpPr/>
            <p:nvPr/>
          </p:nvSpPr>
          <p:spPr>
            <a:xfrm rot="16200000">
              <a:off x="4523259" y="294753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3" name="フリーフォーム 126">
              <a:extLst>
                <a:ext uri="{FF2B5EF4-FFF2-40B4-BE49-F238E27FC236}">
                  <a16:creationId xmlns:a16="http://schemas.microsoft.com/office/drawing/2014/main" id="{4B971F31-13D0-4118-B6FE-41AB54A950E5}"/>
                </a:ext>
              </a:extLst>
            </p:cNvPr>
            <p:cNvSpPr/>
            <p:nvPr/>
          </p:nvSpPr>
          <p:spPr>
            <a:xfrm rot="16200000">
              <a:off x="3177114" y="336671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27">
              <a:extLst>
                <a:ext uri="{FF2B5EF4-FFF2-40B4-BE49-F238E27FC236}">
                  <a16:creationId xmlns:a16="http://schemas.microsoft.com/office/drawing/2014/main" id="{EBE8F35A-0F3A-485F-A596-4A6B4F320835}"/>
                </a:ext>
              </a:extLst>
            </p:cNvPr>
            <p:cNvSpPr/>
            <p:nvPr/>
          </p:nvSpPr>
          <p:spPr>
            <a:xfrm rot="16200000">
              <a:off x="2960667" y="265662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28">
              <a:extLst>
                <a:ext uri="{FF2B5EF4-FFF2-40B4-BE49-F238E27FC236}">
                  <a16:creationId xmlns:a16="http://schemas.microsoft.com/office/drawing/2014/main" id="{83BA42BA-DF57-483A-966D-9C5348644846}"/>
                </a:ext>
              </a:extLst>
            </p:cNvPr>
            <p:cNvSpPr/>
            <p:nvPr/>
          </p:nvSpPr>
          <p:spPr>
            <a:xfrm rot="16200000">
              <a:off x="4217149" y="609021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 name="フリーフォーム 129">
              <a:extLst>
                <a:ext uri="{FF2B5EF4-FFF2-40B4-BE49-F238E27FC236}">
                  <a16:creationId xmlns:a16="http://schemas.microsoft.com/office/drawing/2014/main" id="{64B329E8-05F2-4C7E-B14E-605A7CDCC6DF}"/>
                </a:ext>
              </a:extLst>
            </p:cNvPr>
            <p:cNvSpPr/>
            <p:nvPr/>
          </p:nvSpPr>
          <p:spPr>
            <a:xfrm rot="16200000">
              <a:off x="4584643" y="287812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7" name="フリーフォーム 130">
              <a:extLst>
                <a:ext uri="{FF2B5EF4-FFF2-40B4-BE49-F238E27FC236}">
                  <a16:creationId xmlns:a16="http://schemas.microsoft.com/office/drawing/2014/main" id="{7B6FBE06-C66D-495E-9818-6D6C912C2125}"/>
                </a:ext>
              </a:extLst>
            </p:cNvPr>
            <p:cNvSpPr/>
            <p:nvPr/>
          </p:nvSpPr>
          <p:spPr>
            <a:xfrm rot="16200000">
              <a:off x="1059027" y="450572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8" name="フリーフォーム 131">
              <a:extLst>
                <a:ext uri="{FF2B5EF4-FFF2-40B4-BE49-F238E27FC236}">
                  <a16:creationId xmlns:a16="http://schemas.microsoft.com/office/drawing/2014/main" id="{1B7B6120-B15E-4273-A1B7-0CA7495E08BE}"/>
                </a:ext>
              </a:extLst>
            </p:cNvPr>
            <p:cNvSpPr/>
            <p:nvPr/>
          </p:nvSpPr>
          <p:spPr>
            <a:xfrm rot="16200000">
              <a:off x="1367618" y="335714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9" name="フリーフォーム 132">
              <a:extLst>
                <a:ext uri="{FF2B5EF4-FFF2-40B4-BE49-F238E27FC236}">
                  <a16:creationId xmlns:a16="http://schemas.microsoft.com/office/drawing/2014/main" id="{71535C96-E06E-4C50-91DF-422C3553FB89}"/>
                </a:ext>
              </a:extLst>
            </p:cNvPr>
            <p:cNvSpPr/>
            <p:nvPr/>
          </p:nvSpPr>
          <p:spPr>
            <a:xfrm rot="16200000">
              <a:off x="2027134" y="494621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FF0000"/>
              </a:solidFill>
              <a:prstDash val="sysDash"/>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0" name="フリーフォーム 133">
              <a:extLst>
                <a:ext uri="{FF2B5EF4-FFF2-40B4-BE49-F238E27FC236}">
                  <a16:creationId xmlns:a16="http://schemas.microsoft.com/office/drawing/2014/main" id="{992083F8-6465-4D49-8B7B-DDE48FE89D83}"/>
                </a:ext>
              </a:extLst>
            </p:cNvPr>
            <p:cNvSpPr/>
            <p:nvPr/>
          </p:nvSpPr>
          <p:spPr>
            <a:xfrm rot="16200000">
              <a:off x="1086874" y="4441423"/>
              <a:ext cx="1016712" cy="965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2676036 w 2676036"/>
                <a:gd name="connsiteY0" fmla="*/ 0 h 305733"/>
                <a:gd name="connsiteX1" fmla="*/ 0 w 2676036"/>
                <a:gd name="connsiteY1"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146662 w 2146662"/>
                <a:gd name="connsiteY0" fmla="*/ 0 h 396355"/>
                <a:gd name="connsiteX1" fmla="*/ 0 w 2146662"/>
                <a:gd name="connsiteY1" fmla="*/ 123462 h 396355"/>
                <a:gd name="connsiteX2" fmla="*/ 384056 w 2146662"/>
                <a:gd name="connsiteY2" fmla="*/ 396355 h 396355"/>
              </a:gdLst>
              <a:ahLst/>
              <a:cxnLst>
                <a:cxn ang="0">
                  <a:pos x="connsiteX0" y="connsiteY0"/>
                </a:cxn>
                <a:cxn ang="0">
                  <a:pos x="connsiteX1" y="connsiteY1"/>
                </a:cxn>
                <a:cxn ang="0">
                  <a:pos x="connsiteX2" y="connsiteY2"/>
                </a:cxn>
              </a:cxnLst>
              <a:rect l="l" t="t" r="r" b="b"/>
              <a:pathLst>
                <a:path w="2146662" h="396355">
                  <a:moveTo>
                    <a:pt x="2146662" y="0"/>
                  </a:moveTo>
                  <a:lnTo>
                    <a:pt x="0" y="123462"/>
                  </a:lnTo>
                  <a:lnTo>
                    <a:pt x="384056" y="396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1" name="フリーフォーム 135">
              <a:extLst>
                <a:ext uri="{FF2B5EF4-FFF2-40B4-BE49-F238E27FC236}">
                  <a16:creationId xmlns:a16="http://schemas.microsoft.com/office/drawing/2014/main" id="{3037404C-0FF2-4767-BC0B-E6A7621EA9D7}"/>
                </a:ext>
              </a:extLst>
            </p:cNvPr>
            <p:cNvSpPr/>
            <p:nvPr/>
          </p:nvSpPr>
          <p:spPr>
            <a:xfrm rot="16200000">
              <a:off x="1430972" y="4247241"/>
              <a:ext cx="188297" cy="68351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Lst>
              <a:ahLst/>
              <a:cxnLst>
                <a:cxn ang="0">
                  <a:pos x="connsiteX0" y="connsiteY0"/>
                </a:cxn>
                <a:cxn ang="0">
                  <a:pos x="connsiteX1" y="connsiteY1"/>
                </a:cxn>
              </a:cxnLst>
              <a:rect l="l" t="t" r="r" b="b"/>
              <a:pathLst>
                <a:path w="398488" h="280595">
                  <a:moveTo>
                    <a:pt x="0" y="0"/>
                  </a:moveTo>
                  <a:lnTo>
                    <a:pt x="398488" y="280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 name="フリーフォーム 137">
              <a:extLst>
                <a:ext uri="{FF2B5EF4-FFF2-40B4-BE49-F238E27FC236}">
                  <a16:creationId xmlns:a16="http://schemas.microsoft.com/office/drawing/2014/main" id="{36714DC6-3962-4D1D-83B1-2A6A6B848B29}"/>
                </a:ext>
              </a:extLst>
            </p:cNvPr>
            <p:cNvSpPr/>
            <p:nvPr/>
          </p:nvSpPr>
          <p:spPr>
            <a:xfrm rot="16200000">
              <a:off x="1131239" y="387257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3" name="フリーフォーム 138">
              <a:extLst>
                <a:ext uri="{FF2B5EF4-FFF2-40B4-BE49-F238E27FC236}">
                  <a16:creationId xmlns:a16="http://schemas.microsoft.com/office/drawing/2014/main" id="{7374B6C6-E34B-44A7-AC6F-AAE6FA5FBE65}"/>
                </a:ext>
              </a:extLst>
            </p:cNvPr>
            <p:cNvSpPr/>
            <p:nvPr/>
          </p:nvSpPr>
          <p:spPr>
            <a:xfrm rot="16200000">
              <a:off x="2371688" y="4793040"/>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 name="フリーフォーム 139">
              <a:extLst>
                <a:ext uri="{FF2B5EF4-FFF2-40B4-BE49-F238E27FC236}">
                  <a16:creationId xmlns:a16="http://schemas.microsoft.com/office/drawing/2014/main" id="{39B1EF77-E3EF-47F3-B2E2-E0DDBF52BF15}"/>
                </a:ext>
              </a:extLst>
            </p:cNvPr>
            <p:cNvSpPr/>
            <p:nvPr/>
          </p:nvSpPr>
          <p:spPr>
            <a:xfrm rot="16200000">
              <a:off x="2516485" y="524465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 name="フリーフォーム 141">
              <a:extLst>
                <a:ext uri="{FF2B5EF4-FFF2-40B4-BE49-F238E27FC236}">
                  <a16:creationId xmlns:a16="http://schemas.microsoft.com/office/drawing/2014/main" id="{96B534FC-73C3-4723-B82B-A3FA6A70ACA4}"/>
                </a:ext>
              </a:extLst>
            </p:cNvPr>
            <p:cNvSpPr/>
            <p:nvPr/>
          </p:nvSpPr>
          <p:spPr>
            <a:xfrm rot="16200000">
              <a:off x="2150939" y="4039656"/>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フリーフォーム 143">
              <a:extLst>
                <a:ext uri="{FF2B5EF4-FFF2-40B4-BE49-F238E27FC236}">
                  <a16:creationId xmlns:a16="http://schemas.microsoft.com/office/drawing/2014/main" id="{98717EE8-2A87-4287-9B7B-8EE8905054BB}"/>
                </a:ext>
              </a:extLst>
            </p:cNvPr>
            <p:cNvSpPr/>
            <p:nvPr/>
          </p:nvSpPr>
          <p:spPr>
            <a:xfrm rot="16200000">
              <a:off x="1815658" y="427198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フリーフォーム 144">
              <a:extLst>
                <a:ext uri="{FF2B5EF4-FFF2-40B4-BE49-F238E27FC236}">
                  <a16:creationId xmlns:a16="http://schemas.microsoft.com/office/drawing/2014/main" id="{B9547629-1BDD-4212-977C-C8849184D170}"/>
                </a:ext>
              </a:extLst>
            </p:cNvPr>
            <p:cNvSpPr/>
            <p:nvPr/>
          </p:nvSpPr>
          <p:spPr>
            <a:xfrm rot="16200000">
              <a:off x="2953888" y="547047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フリーフォーム 145">
              <a:extLst>
                <a:ext uri="{FF2B5EF4-FFF2-40B4-BE49-F238E27FC236}">
                  <a16:creationId xmlns:a16="http://schemas.microsoft.com/office/drawing/2014/main" id="{281EFEC2-0A27-4B69-888D-C5814809ECB7}"/>
                </a:ext>
              </a:extLst>
            </p:cNvPr>
            <p:cNvSpPr/>
            <p:nvPr/>
          </p:nvSpPr>
          <p:spPr>
            <a:xfrm rot="16200000">
              <a:off x="3856483" y="437517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フリーフォーム 146">
              <a:extLst>
                <a:ext uri="{FF2B5EF4-FFF2-40B4-BE49-F238E27FC236}">
                  <a16:creationId xmlns:a16="http://schemas.microsoft.com/office/drawing/2014/main" id="{0B79C9A1-0E95-40D0-8B74-5BC860471939}"/>
                </a:ext>
              </a:extLst>
            </p:cNvPr>
            <p:cNvSpPr/>
            <p:nvPr/>
          </p:nvSpPr>
          <p:spPr>
            <a:xfrm rot="16200000">
              <a:off x="3614400" y="514111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フリーフォーム 147">
              <a:extLst>
                <a:ext uri="{FF2B5EF4-FFF2-40B4-BE49-F238E27FC236}">
                  <a16:creationId xmlns:a16="http://schemas.microsoft.com/office/drawing/2014/main" id="{7741EB4B-A949-4875-86D7-6E19295D02FC}"/>
                </a:ext>
              </a:extLst>
            </p:cNvPr>
            <p:cNvSpPr/>
            <p:nvPr/>
          </p:nvSpPr>
          <p:spPr>
            <a:xfrm rot="16200000">
              <a:off x="4199446" y="480315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フリーフォーム 148">
              <a:extLst>
                <a:ext uri="{FF2B5EF4-FFF2-40B4-BE49-F238E27FC236}">
                  <a16:creationId xmlns:a16="http://schemas.microsoft.com/office/drawing/2014/main" id="{71AD2374-BE9B-411F-A8D3-53942165B08B}"/>
                </a:ext>
              </a:extLst>
            </p:cNvPr>
            <p:cNvSpPr/>
            <p:nvPr/>
          </p:nvSpPr>
          <p:spPr>
            <a:xfrm rot="16200000">
              <a:off x="4309812" y="590388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フリーフォーム 149">
              <a:extLst>
                <a:ext uri="{FF2B5EF4-FFF2-40B4-BE49-F238E27FC236}">
                  <a16:creationId xmlns:a16="http://schemas.microsoft.com/office/drawing/2014/main" id="{FEC32E4D-1B54-4C44-A0B6-4560813D97AB}"/>
                </a:ext>
              </a:extLst>
            </p:cNvPr>
            <p:cNvSpPr/>
            <p:nvPr/>
          </p:nvSpPr>
          <p:spPr>
            <a:xfrm rot="16200000">
              <a:off x="4206549" y="612766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フリーフォーム 150">
              <a:extLst>
                <a:ext uri="{FF2B5EF4-FFF2-40B4-BE49-F238E27FC236}">
                  <a16:creationId xmlns:a16="http://schemas.microsoft.com/office/drawing/2014/main" id="{F6690AD3-2BCA-461A-ABB3-BC2DE07B373B}"/>
                </a:ext>
              </a:extLst>
            </p:cNvPr>
            <p:cNvSpPr/>
            <p:nvPr/>
          </p:nvSpPr>
          <p:spPr>
            <a:xfrm rot="16200000">
              <a:off x="4183248" y="558488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フリーフォーム 151">
              <a:extLst>
                <a:ext uri="{FF2B5EF4-FFF2-40B4-BE49-F238E27FC236}">
                  <a16:creationId xmlns:a16="http://schemas.microsoft.com/office/drawing/2014/main" id="{F3870826-BD6B-44A8-B301-DA94B5FAC8BF}"/>
                </a:ext>
              </a:extLst>
            </p:cNvPr>
            <p:cNvSpPr/>
            <p:nvPr/>
          </p:nvSpPr>
          <p:spPr>
            <a:xfrm rot="16200000">
              <a:off x="3592900" y="706027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フリーフォーム 152">
              <a:extLst>
                <a:ext uri="{FF2B5EF4-FFF2-40B4-BE49-F238E27FC236}">
                  <a16:creationId xmlns:a16="http://schemas.microsoft.com/office/drawing/2014/main" id="{2030A21A-0943-4839-BC71-BEB7C4090685}"/>
                </a:ext>
              </a:extLst>
            </p:cNvPr>
            <p:cNvSpPr/>
            <p:nvPr/>
          </p:nvSpPr>
          <p:spPr>
            <a:xfrm rot="16200000">
              <a:off x="3547297" y="683853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フリーフォーム 153">
              <a:extLst>
                <a:ext uri="{FF2B5EF4-FFF2-40B4-BE49-F238E27FC236}">
                  <a16:creationId xmlns:a16="http://schemas.microsoft.com/office/drawing/2014/main" id="{7816204A-D47E-4D56-862F-D2AB2F94008B}"/>
                </a:ext>
              </a:extLst>
            </p:cNvPr>
            <p:cNvSpPr/>
            <p:nvPr/>
          </p:nvSpPr>
          <p:spPr>
            <a:xfrm rot="16200000">
              <a:off x="4178184" y="652358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フリーフォーム 154">
              <a:extLst>
                <a:ext uri="{FF2B5EF4-FFF2-40B4-BE49-F238E27FC236}">
                  <a16:creationId xmlns:a16="http://schemas.microsoft.com/office/drawing/2014/main" id="{7E6B1895-43A2-407B-B8F3-AD7D59FBD15C}"/>
                </a:ext>
              </a:extLst>
            </p:cNvPr>
            <p:cNvSpPr/>
            <p:nvPr/>
          </p:nvSpPr>
          <p:spPr>
            <a:xfrm rot="16200000">
              <a:off x="3740712" y="613983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フリーフォーム 155">
              <a:extLst>
                <a:ext uri="{FF2B5EF4-FFF2-40B4-BE49-F238E27FC236}">
                  <a16:creationId xmlns:a16="http://schemas.microsoft.com/office/drawing/2014/main" id="{2633EBF0-093C-40ED-B4DE-61CA90721541}"/>
                </a:ext>
              </a:extLst>
            </p:cNvPr>
            <p:cNvSpPr/>
            <p:nvPr/>
          </p:nvSpPr>
          <p:spPr>
            <a:xfrm rot="16200000">
              <a:off x="3859226" y="622588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 name="フリーフォーム 156">
              <a:extLst>
                <a:ext uri="{FF2B5EF4-FFF2-40B4-BE49-F238E27FC236}">
                  <a16:creationId xmlns:a16="http://schemas.microsoft.com/office/drawing/2014/main" id="{CCEB17CF-708B-4F34-8E79-51E279969693}"/>
                </a:ext>
              </a:extLst>
            </p:cNvPr>
            <p:cNvSpPr/>
            <p:nvPr/>
          </p:nvSpPr>
          <p:spPr>
            <a:xfrm rot="16200000">
              <a:off x="3251582" y="599500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 name="フリーフォーム 157">
              <a:extLst>
                <a:ext uri="{FF2B5EF4-FFF2-40B4-BE49-F238E27FC236}">
                  <a16:creationId xmlns:a16="http://schemas.microsoft.com/office/drawing/2014/main" id="{A65064DC-345A-433B-9C2B-519330A9510C}"/>
                </a:ext>
              </a:extLst>
            </p:cNvPr>
            <p:cNvSpPr/>
            <p:nvPr/>
          </p:nvSpPr>
          <p:spPr>
            <a:xfrm rot="16200000">
              <a:off x="2954342" y="263154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 name="フリーフォーム 158">
              <a:extLst>
                <a:ext uri="{FF2B5EF4-FFF2-40B4-BE49-F238E27FC236}">
                  <a16:creationId xmlns:a16="http://schemas.microsoft.com/office/drawing/2014/main" id="{5F8E8D58-A5E0-4673-B405-AF2AA11F23B3}"/>
                </a:ext>
              </a:extLst>
            </p:cNvPr>
            <p:cNvSpPr/>
            <p:nvPr/>
          </p:nvSpPr>
          <p:spPr>
            <a:xfrm rot="16200000">
              <a:off x="4148372" y="278879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 name="フリーフォーム 159">
              <a:extLst>
                <a:ext uri="{FF2B5EF4-FFF2-40B4-BE49-F238E27FC236}">
                  <a16:creationId xmlns:a16="http://schemas.microsoft.com/office/drawing/2014/main" id="{83028673-3877-4B55-A8D1-6DA3C58154C1}"/>
                </a:ext>
              </a:extLst>
            </p:cNvPr>
            <p:cNvSpPr/>
            <p:nvPr/>
          </p:nvSpPr>
          <p:spPr>
            <a:xfrm rot="16200000">
              <a:off x="4370788" y="314273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 name="フリーフォーム 160">
              <a:extLst>
                <a:ext uri="{FF2B5EF4-FFF2-40B4-BE49-F238E27FC236}">
                  <a16:creationId xmlns:a16="http://schemas.microsoft.com/office/drawing/2014/main" id="{DA3B95D7-EE34-4D9A-B14A-8EAFF0E38129}"/>
                </a:ext>
              </a:extLst>
            </p:cNvPr>
            <p:cNvSpPr/>
            <p:nvPr/>
          </p:nvSpPr>
          <p:spPr>
            <a:xfrm rot="16200000">
              <a:off x="3942279" y="3071447"/>
              <a:ext cx="817964" cy="7646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29392"/>
                <a:gd name="connsiteY0" fmla="*/ 0 h 149235"/>
                <a:gd name="connsiteX1" fmla="*/ 229392 w 229392"/>
                <a:gd name="connsiteY1" fmla="*/ 149235 h 149235"/>
                <a:gd name="connsiteX0" fmla="*/ 0 w 208529"/>
                <a:gd name="connsiteY0" fmla="*/ 0 h 144039"/>
                <a:gd name="connsiteX1" fmla="*/ 208529 w 208529"/>
                <a:gd name="connsiteY1" fmla="*/ 144039 h 144039"/>
                <a:gd name="connsiteX0" fmla="*/ 0 w 281550"/>
                <a:gd name="connsiteY0" fmla="*/ 0 h 180412"/>
                <a:gd name="connsiteX1" fmla="*/ 281550 w 281550"/>
                <a:gd name="connsiteY1" fmla="*/ 180412 h 180412"/>
                <a:gd name="connsiteX0" fmla="*/ 1455304 w 1455304"/>
                <a:gd name="connsiteY0" fmla="*/ 0 h 70252"/>
                <a:gd name="connsiteX1" fmla="*/ 0 w 1455304"/>
                <a:gd name="connsiteY1" fmla="*/ 70252 h 70252"/>
                <a:gd name="connsiteX0" fmla="*/ 1455304 w 1455304"/>
                <a:gd name="connsiteY0" fmla="*/ 0 h 310318"/>
                <a:gd name="connsiteX1" fmla="*/ 333811 w 1455304"/>
                <a:gd name="connsiteY1" fmla="*/ 310318 h 310318"/>
                <a:gd name="connsiteX2" fmla="*/ 0 w 1455304"/>
                <a:gd name="connsiteY2" fmla="*/ 70252 h 310318"/>
                <a:gd name="connsiteX0" fmla="*/ 1455304 w 1775656"/>
                <a:gd name="connsiteY0" fmla="*/ 0 h 311182"/>
                <a:gd name="connsiteX1" fmla="*/ 1736854 w 1775656"/>
                <a:gd name="connsiteY1" fmla="*/ 180412 h 311182"/>
                <a:gd name="connsiteX2" fmla="*/ 333811 w 1775656"/>
                <a:gd name="connsiteY2" fmla="*/ 310318 h 311182"/>
                <a:gd name="connsiteX3" fmla="*/ 0 w 1775656"/>
                <a:gd name="connsiteY3" fmla="*/ 70252 h 311182"/>
                <a:gd name="connsiteX0" fmla="*/ 1455304 w 1775656"/>
                <a:gd name="connsiteY0" fmla="*/ 0 h 310318"/>
                <a:gd name="connsiteX1" fmla="*/ 1736854 w 1775656"/>
                <a:gd name="connsiteY1" fmla="*/ 180412 h 310318"/>
                <a:gd name="connsiteX2" fmla="*/ 333811 w 1775656"/>
                <a:gd name="connsiteY2" fmla="*/ 310318 h 310318"/>
                <a:gd name="connsiteX3" fmla="*/ 0 w 1775656"/>
                <a:gd name="connsiteY3" fmla="*/ 70252 h 310318"/>
                <a:gd name="connsiteX0" fmla="*/ 1455304 w 1775656"/>
                <a:gd name="connsiteY0" fmla="*/ 0 h 310318"/>
                <a:gd name="connsiteX1" fmla="*/ 1736854 w 1775656"/>
                <a:gd name="connsiteY1" fmla="*/ 180412 h 310318"/>
                <a:gd name="connsiteX2" fmla="*/ 709347 w 1775656"/>
                <a:gd name="connsiteY2" fmla="*/ 290572 h 310318"/>
                <a:gd name="connsiteX3" fmla="*/ 333811 w 1775656"/>
                <a:gd name="connsiteY3" fmla="*/ 310318 h 310318"/>
                <a:gd name="connsiteX4" fmla="*/ 0 w 1775656"/>
                <a:gd name="connsiteY4"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36854"/>
                <a:gd name="connsiteY0" fmla="*/ 0 h 310318"/>
                <a:gd name="connsiteX1" fmla="*/ 1736854 w 1736854"/>
                <a:gd name="connsiteY1" fmla="*/ 180412 h 310318"/>
                <a:gd name="connsiteX2" fmla="*/ 1230924 w 1736854"/>
                <a:gd name="connsiteY2" fmla="*/ 246924 h 310318"/>
                <a:gd name="connsiteX3" fmla="*/ 709347 w 1736854"/>
                <a:gd name="connsiteY3" fmla="*/ 290572 h 310318"/>
                <a:gd name="connsiteX4" fmla="*/ 333811 w 1736854"/>
                <a:gd name="connsiteY4" fmla="*/ 310318 h 310318"/>
                <a:gd name="connsiteX5" fmla="*/ 0 w 1736854"/>
                <a:gd name="connsiteY5" fmla="*/ 70252 h 310318"/>
                <a:gd name="connsiteX0" fmla="*/ 1455304 w 1726422"/>
                <a:gd name="connsiteY0" fmla="*/ 0 h 310318"/>
                <a:gd name="connsiteX1" fmla="*/ 1726422 w 1726422"/>
                <a:gd name="connsiteY1" fmla="*/ 183530 h 310318"/>
                <a:gd name="connsiteX2" fmla="*/ 1230924 w 1726422"/>
                <a:gd name="connsiteY2" fmla="*/ 246924 h 310318"/>
                <a:gd name="connsiteX3" fmla="*/ 709347 w 1726422"/>
                <a:gd name="connsiteY3" fmla="*/ 290572 h 310318"/>
                <a:gd name="connsiteX4" fmla="*/ 333811 w 1726422"/>
                <a:gd name="connsiteY4" fmla="*/ 310318 h 310318"/>
                <a:gd name="connsiteX5" fmla="*/ 0 w 1726422"/>
                <a:gd name="connsiteY5" fmla="*/ 70252 h 310318"/>
                <a:gd name="connsiteX0" fmla="*/ 1451721 w 1722839"/>
                <a:gd name="connsiteY0" fmla="*/ 0 h 310318"/>
                <a:gd name="connsiteX1" fmla="*/ 1722839 w 1722839"/>
                <a:gd name="connsiteY1" fmla="*/ 183530 h 310318"/>
                <a:gd name="connsiteX2" fmla="*/ 1227341 w 1722839"/>
                <a:gd name="connsiteY2" fmla="*/ 246924 h 310318"/>
                <a:gd name="connsiteX3" fmla="*/ 705764 w 1722839"/>
                <a:gd name="connsiteY3" fmla="*/ 290572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27341 w 1722839"/>
                <a:gd name="connsiteY2" fmla="*/ 246924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4271 w 1722839"/>
                <a:gd name="connsiteY3" fmla="*/ 288417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7853 w 1722839"/>
                <a:gd name="connsiteY3" fmla="*/ 289854 h 310318"/>
                <a:gd name="connsiteX4" fmla="*/ 330228 w 1722839"/>
                <a:gd name="connsiteY4" fmla="*/ 310318 h 310318"/>
                <a:gd name="connsiteX5" fmla="*/ 0 w 1722839"/>
                <a:gd name="connsiteY5" fmla="*/ 68815 h 310318"/>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30228 w 1722839"/>
                <a:gd name="connsiteY4" fmla="*/ 313910 h 313910"/>
                <a:gd name="connsiteX5" fmla="*/ 0 w 1722839"/>
                <a:gd name="connsiteY5" fmla="*/ 72407 h 313910"/>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59296 w 1722839"/>
                <a:gd name="connsiteY4" fmla="*/ 313910 h 313910"/>
                <a:gd name="connsiteX5" fmla="*/ 0 w 1722839"/>
                <a:gd name="connsiteY5" fmla="*/ 72407 h 313910"/>
                <a:gd name="connsiteX0" fmla="*/ 1436822 w 1718686"/>
                <a:gd name="connsiteY0" fmla="*/ 0 h 313910"/>
                <a:gd name="connsiteX1" fmla="*/ 1718686 w 1718686"/>
                <a:gd name="connsiteY1" fmla="*/ 187122 h 313910"/>
                <a:gd name="connsiteX2" fmla="*/ 1198114 w 1718686"/>
                <a:gd name="connsiteY2" fmla="*/ 249798 h 313910"/>
                <a:gd name="connsiteX3" fmla="*/ 683700 w 1718686"/>
                <a:gd name="connsiteY3" fmla="*/ 293446 h 313910"/>
                <a:gd name="connsiteX4" fmla="*/ 355143 w 1718686"/>
                <a:gd name="connsiteY4" fmla="*/ 313910 h 313910"/>
                <a:gd name="connsiteX5" fmla="*/ 0 w 1718686"/>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0 w 1726991"/>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25364 h 313910"/>
                <a:gd name="connsiteX6" fmla="*/ 0 w 1726991"/>
                <a:gd name="connsiteY6"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19544 h 313910"/>
                <a:gd name="connsiteX6" fmla="*/ 0 w 1726991"/>
                <a:gd name="connsiteY6" fmla="*/ 71576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991" h="313910">
                  <a:moveTo>
                    <a:pt x="1445127" y="0"/>
                  </a:moveTo>
                  <a:lnTo>
                    <a:pt x="1726991" y="187122"/>
                  </a:lnTo>
                  <a:lnTo>
                    <a:pt x="1206419" y="249798"/>
                  </a:lnTo>
                  <a:lnTo>
                    <a:pt x="692005" y="293446"/>
                  </a:lnTo>
                  <a:lnTo>
                    <a:pt x="363448" y="313910"/>
                  </a:lnTo>
                  <a:lnTo>
                    <a:pt x="215466" y="219544"/>
                  </a:lnTo>
                  <a:lnTo>
                    <a:pt x="0" y="7157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 name="フリーフォーム 162">
              <a:extLst>
                <a:ext uri="{FF2B5EF4-FFF2-40B4-BE49-F238E27FC236}">
                  <a16:creationId xmlns:a16="http://schemas.microsoft.com/office/drawing/2014/main" id="{AF7627FE-B50C-4B91-84DA-3B2C20C38328}"/>
                </a:ext>
              </a:extLst>
            </p:cNvPr>
            <p:cNvSpPr/>
            <p:nvPr/>
          </p:nvSpPr>
          <p:spPr>
            <a:xfrm rot="16200000">
              <a:off x="4240180" y="418422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 name="フリーフォーム 163">
              <a:extLst>
                <a:ext uri="{FF2B5EF4-FFF2-40B4-BE49-F238E27FC236}">
                  <a16:creationId xmlns:a16="http://schemas.microsoft.com/office/drawing/2014/main" id="{1A53D5F9-86C4-4845-970C-2847762CD495}"/>
                </a:ext>
              </a:extLst>
            </p:cNvPr>
            <p:cNvSpPr/>
            <p:nvPr/>
          </p:nvSpPr>
          <p:spPr>
            <a:xfrm rot="16200000">
              <a:off x="4689003" y="422952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 name="フリーフォーム 164">
              <a:extLst>
                <a:ext uri="{FF2B5EF4-FFF2-40B4-BE49-F238E27FC236}">
                  <a16:creationId xmlns:a16="http://schemas.microsoft.com/office/drawing/2014/main" id="{B1027ADB-6890-43A0-8E7D-3853A6A5CADF}"/>
                </a:ext>
              </a:extLst>
            </p:cNvPr>
            <p:cNvSpPr/>
            <p:nvPr/>
          </p:nvSpPr>
          <p:spPr>
            <a:xfrm rot="16200000">
              <a:off x="4770955" y="492301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 name="フリーフォーム 165">
              <a:extLst>
                <a:ext uri="{FF2B5EF4-FFF2-40B4-BE49-F238E27FC236}">
                  <a16:creationId xmlns:a16="http://schemas.microsoft.com/office/drawing/2014/main" id="{02C94CD1-BD3D-4901-8DB6-B3D4281BF1BF}"/>
                </a:ext>
              </a:extLst>
            </p:cNvPr>
            <p:cNvSpPr/>
            <p:nvPr/>
          </p:nvSpPr>
          <p:spPr>
            <a:xfrm rot="16200000">
              <a:off x="4503658" y="377173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 name="フリーフォーム 166">
              <a:extLst>
                <a:ext uri="{FF2B5EF4-FFF2-40B4-BE49-F238E27FC236}">
                  <a16:creationId xmlns:a16="http://schemas.microsoft.com/office/drawing/2014/main" id="{FF312240-7BC9-407D-A1FD-B182C1AC23C7}"/>
                </a:ext>
              </a:extLst>
            </p:cNvPr>
            <p:cNvSpPr/>
            <p:nvPr/>
          </p:nvSpPr>
          <p:spPr>
            <a:xfrm rot="16200000">
              <a:off x="4192203" y="423834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 name="フリーフォーム 168">
              <a:extLst>
                <a:ext uri="{FF2B5EF4-FFF2-40B4-BE49-F238E27FC236}">
                  <a16:creationId xmlns:a16="http://schemas.microsoft.com/office/drawing/2014/main" id="{EC26C4C7-D781-45BB-A159-4E1358E54565}"/>
                </a:ext>
              </a:extLst>
            </p:cNvPr>
            <p:cNvSpPr/>
            <p:nvPr/>
          </p:nvSpPr>
          <p:spPr>
            <a:xfrm rot="16200000">
              <a:off x="3664121" y="3625833"/>
              <a:ext cx="192347" cy="6926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Lst>
              <a:ahLst/>
              <a:cxnLst>
                <a:cxn ang="0">
                  <a:pos x="connsiteX0" y="connsiteY0"/>
                </a:cxn>
                <a:cxn ang="0">
                  <a:pos x="connsiteX1" y="connsiteY1"/>
                </a:cxn>
              </a:cxnLst>
              <a:rect l="l" t="t" r="r" b="b"/>
              <a:pathLst>
                <a:path w="396295" h="284337">
                  <a:moveTo>
                    <a:pt x="0" y="0"/>
                  </a:moveTo>
                  <a:lnTo>
                    <a:pt x="396295" y="28433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 name="フリーフォーム 170">
              <a:extLst>
                <a:ext uri="{FF2B5EF4-FFF2-40B4-BE49-F238E27FC236}">
                  <a16:creationId xmlns:a16="http://schemas.microsoft.com/office/drawing/2014/main" id="{700F9702-B491-429B-BEB7-979C7E7FF04F}"/>
                </a:ext>
              </a:extLst>
            </p:cNvPr>
            <p:cNvSpPr/>
            <p:nvPr/>
          </p:nvSpPr>
          <p:spPr>
            <a:xfrm rot="16200000">
              <a:off x="3535807" y="358364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 name="フリーフォーム 171">
              <a:extLst>
                <a:ext uri="{FF2B5EF4-FFF2-40B4-BE49-F238E27FC236}">
                  <a16:creationId xmlns:a16="http://schemas.microsoft.com/office/drawing/2014/main" id="{4ADED70A-F9BF-4A3F-9150-A5A5603381A7}"/>
                </a:ext>
              </a:extLst>
            </p:cNvPr>
            <p:cNvSpPr/>
            <p:nvPr/>
          </p:nvSpPr>
          <p:spPr>
            <a:xfrm rot="16200000">
              <a:off x="2834149" y="378574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 name="フリーフォーム 173">
              <a:extLst>
                <a:ext uri="{FF2B5EF4-FFF2-40B4-BE49-F238E27FC236}">
                  <a16:creationId xmlns:a16="http://schemas.microsoft.com/office/drawing/2014/main" id="{D396B500-89A6-43F8-8B31-5645E250F0EA}"/>
                </a:ext>
              </a:extLst>
            </p:cNvPr>
            <p:cNvSpPr/>
            <p:nvPr/>
          </p:nvSpPr>
          <p:spPr>
            <a:xfrm rot="16200000">
              <a:off x="2913945" y="3798822"/>
              <a:ext cx="207536" cy="7533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38021"/>
                <a:gd name="connsiteY0" fmla="*/ 0 h 309278"/>
                <a:gd name="connsiteX1" fmla="*/ 438021 w 438021"/>
                <a:gd name="connsiteY1" fmla="*/ 309278 h 309278"/>
              </a:gdLst>
              <a:ahLst/>
              <a:cxnLst>
                <a:cxn ang="0">
                  <a:pos x="connsiteX0" y="connsiteY0"/>
                </a:cxn>
                <a:cxn ang="0">
                  <a:pos x="connsiteX1" y="connsiteY1"/>
                </a:cxn>
              </a:cxnLst>
              <a:rect l="l" t="t" r="r" b="b"/>
              <a:pathLst>
                <a:path w="438021" h="309278">
                  <a:moveTo>
                    <a:pt x="0" y="0"/>
                  </a:moveTo>
                  <a:lnTo>
                    <a:pt x="438021" y="30927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 name="フリーフォーム 175">
              <a:extLst>
                <a:ext uri="{FF2B5EF4-FFF2-40B4-BE49-F238E27FC236}">
                  <a16:creationId xmlns:a16="http://schemas.microsoft.com/office/drawing/2014/main" id="{B9405EB2-C32C-4742-B9A3-69A7A6E3AAB9}"/>
                </a:ext>
              </a:extLst>
            </p:cNvPr>
            <p:cNvSpPr/>
            <p:nvPr/>
          </p:nvSpPr>
          <p:spPr>
            <a:xfrm rot="16200000">
              <a:off x="2716516" y="314897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 name="フリーフォーム 176">
              <a:extLst>
                <a:ext uri="{FF2B5EF4-FFF2-40B4-BE49-F238E27FC236}">
                  <a16:creationId xmlns:a16="http://schemas.microsoft.com/office/drawing/2014/main" id="{859FF623-AD3D-4FF5-B3BC-079C6734F9E1}"/>
                </a:ext>
              </a:extLst>
            </p:cNvPr>
            <p:cNvSpPr/>
            <p:nvPr/>
          </p:nvSpPr>
          <p:spPr>
            <a:xfrm rot="16200000">
              <a:off x="3473414" y="295244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 name="フリーフォーム 177">
              <a:extLst>
                <a:ext uri="{FF2B5EF4-FFF2-40B4-BE49-F238E27FC236}">
                  <a16:creationId xmlns:a16="http://schemas.microsoft.com/office/drawing/2014/main" id="{87B2AFFE-CD96-4200-940D-255D1C05ACB4}"/>
                </a:ext>
              </a:extLst>
            </p:cNvPr>
            <p:cNvSpPr/>
            <p:nvPr/>
          </p:nvSpPr>
          <p:spPr>
            <a:xfrm rot="16200000">
              <a:off x="1951964" y="342246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 name="フリーフォーム 178">
              <a:extLst>
                <a:ext uri="{FF2B5EF4-FFF2-40B4-BE49-F238E27FC236}">
                  <a16:creationId xmlns:a16="http://schemas.microsoft.com/office/drawing/2014/main" id="{060E1C13-B2DE-4985-9848-96A8DC2CB3D4}"/>
                </a:ext>
              </a:extLst>
            </p:cNvPr>
            <p:cNvSpPr/>
            <p:nvPr/>
          </p:nvSpPr>
          <p:spPr>
            <a:xfrm rot="16200000">
              <a:off x="4625680" y="652975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 name="フリーフォーム 179">
              <a:extLst>
                <a:ext uri="{FF2B5EF4-FFF2-40B4-BE49-F238E27FC236}">
                  <a16:creationId xmlns:a16="http://schemas.microsoft.com/office/drawing/2014/main" id="{2D6635B1-7D61-4C71-AC0B-2F271CB9D7DC}"/>
                </a:ext>
              </a:extLst>
            </p:cNvPr>
            <p:cNvSpPr/>
            <p:nvPr/>
          </p:nvSpPr>
          <p:spPr>
            <a:xfrm rot="16200000">
              <a:off x="5667698" y="639093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80">
              <a:extLst>
                <a:ext uri="{FF2B5EF4-FFF2-40B4-BE49-F238E27FC236}">
                  <a16:creationId xmlns:a16="http://schemas.microsoft.com/office/drawing/2014/main" id="{D37F3A4E-0FF1-4E6C-883F-322561E912CF}"/>
                </a:ext>
              </a:extLst>
            </p:cNvPr>
            <p:cNvSpPr/>
            <p:nvPr/>
          </p:nvSpPr>
          <p:spPr>
            <a:xfrm rot="16200000">
              <a:off x="5626197" y="693677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81">
              <a:extLst>
                <a:ext uri="{FF2B5EF4-FFF2-40B4-BE49-F238E27FC236}">
                  <a16:creationId xmlns:a16="http://schemas.microsoft.com/office/drawing/2014/main" id="{21A4A224-D925-4A8C-9A79-B912EE3E7A3B}"/>
                </a:ext>
              </a:extLst>
            </p:cNvPr>
            <p:cNvSpPr/>
            <p:nvPr/>
          </p:nvSpPr>
          <p:spPr>
            <a:xfrm rot="16200000">
              <a:off x="3792377" y="659953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 name="フリーフォーム 182">
              <a:extLst>
                <a:ext uri="{FF2B5EF4-FFF2-40B4-BE49-F238E27FC236}">
                  <a16:creationId xmlns:a16="http://schemas.microsoft.com/office/drawing/2014/main" id="{80F76A7F-AFF5-4343-BB95-693D9E2AAD61}"/>
                </a:ext>
              </a:extLst>
            </p:cNvPr>
            <p:cNvSpPr/>
            <p:nvPr/>
          </p:nvSpPr>
          <p:spPr>
            <a:xfrm rot="16200000">
              <a:off x="5338134" y="499917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 name="フリーフォーム 183">
              <a:extLst>
                <a:ext uri="{FF2B5EF4-FFF2-40B4-BE49-F238E27FC236}">
                  <a16:creationId xmlns:a16="http://schemas.microsoft.com/office/drawing/2014/main" id="{07447C95-4537-4449-B728-1B2B37BF3729}"/>
                </a:ext>
              </a:extLst>
            </p:cNvPr>
            <p:cNvSpPr/>
            <p:nvPr/>
          </p:nvSpPr>
          <p:spPr>
            <a:xfrm rot="16200000">
              <a:off x="4910402" y="531950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84">
              <a:extLst>
                <a:ext uri="{FF2B5EF4-FFF2-40B4-BE49-F238E27FC236}">
                  <a16:creationId xmlns:a16="http://schemas.microsoft.com/office/drawing/2014/main" id="{3E318F8C-87C2-4E29-8CD7-079D4E19D1F0}"/>
                </a:ext>
              </a:extLst>
            </p:cNvPr>
            <p:cNvSpPr/>
            <p:nvPr/>
          </p:nvSpPr>
          <p:spPr>
            <a:xfrm rot="16200000">
              <a:off x="4298170" y="682078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85">
              <a:extLst>
                <a:ext uri="{FF2B5EF4-FFF2-40B4-BE49-F238E27FC236}">
                  <a16:creationId xmlns:a16="http://schemas.microsoft.com/office/drawing/2014/main" id="{3D45D7A2-4550-4DDE-942B-412E48591CA3}"/>
                </a:ext>
              </a:extLst>
            </p:cNvPr>
            <p:cNvSpPr/>
            <p:nvPr/>
          </p:nvSpPr>
          <p:spPr>
            <a:xfrm rot="16200000">
              <a:off x="5673813" y="628765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86">
              <a:extLst>
                <a:ext uri="{FF2B5EF4-FFF2-40B4-BE49-F238E27FC236}">
                  <a16:creationId xmlns:a16="http://schemas.microsoft.com/office/drawing/2014/main" id="{E6466A5C-1A77-4007-9D44-2C9E7E9B87A4}"/>
                </a:ext>
              </a:extLst>
            </p:cNvPr>
            <p:cNvSpPr/>
            <p:nvPr/>
          </p:nvSpPr>
          <p:spPr>
            <a:xfrm rot="16200000">
              <a:off x="5830767" y="634334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87">
              <a:extLst>
                <a:ext uri="{FF2B5EF4-FFF2-40B4-BE49-F238E27FC236}">
                  <a16:creationId xmlns:a16="http://schemas.microsoft.com/office/drawing/2014/main" id="{4CF4029C-ABB5-4F63-A4F6-6E53B45A6E44}"/>
                </a:ext>
              </a:extLst>
            </p:cNvPr>
            <p:cNvSpPr/>
            <p:nvPr/>
          </p:nvSpPr>
          <p:spPr>
            <a:xfrm rot="16200000">
              <a:off x="3681514" y="694737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88">
              <a:extLst>
                <a:ext uri="{FF2B5EF4-FFF2-40B4-BE49-F238E27FC236}">
                  <a16:creationId xmlns:a16="http://schemas.microsoft.com/office/drawing/2014/main" id="{D7C44759-C1EB-42E6-8503-CDE978F58E88}"/>
                </a:ext>
              </a:extLst>
            </p:cNvPr>
            <p:cNvSpPr/>
            <p:nvPr/>
          </p:nvSpPr>
          <p:spPr>
            <a:xfrm rot="16200000">
              <a:off x="3168559" y="658232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89">
              <a:extLst>
                <a:ext uri="{FF2B5EF4-FFF2-40B4-BE49-F238E27FC236}">
                  <a16:creationId xmlns:a16="http://schemas.microsoft.com/office/drawing/2014/main" id="{2C3CCE64-40A6-4C11-801D-6ADC24385944}"/>
                </a:ext>
              </a:extLst>
            </p:cNvPr>
            <p:cNvSpPr/>
            <p:nvPr/>
          </p:nvSpPr>
          <p:spPr>
            <a:xfrm rot="16200000">
              <a:off x="3570568" y="658942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4" name="フリーフォーム 190">
              <a:extLst>
                <a:ext uri="{FF2B5EF4-FFF2-40B4-BE49-F238E27FC236}">
                  <a16:creationId xmlns:a16="http://schemas.microsoft.com/office/drawing/2014/main" id="{D666D6AD-DF79-4614-ACC8-4B3BED228C0D}"/>
                </a:ext>
              </a:extLst>
            </p:cNvPr>
            <p:cNvSpPr/>
            <p:nvPr/>
          </p:nvSpPr>
          <p:spPr>
            <a:xfrm rot="16200000">
              <a:off x="3810548" y="652967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3" name="フリーフォーム 191">
              <a:extLst>
                <a:ext uri="{FF2B5EF4-FFF2-40B4-BE49-F238E27FC236}">
                  <a16:creationId xmlns:a16="http://schemas.microsoft.com/office/drawing/2014/main" id="{75F0CBA1-3EE2-4326-AC19-F4FAF34635DB}"/>
                </a:ext>
              </a:extLst>
            </p:cNvPr>
            <p:cNvSpPr/>
            <p:nvPr/>
          </p:nvSpPr>
          <p:spPr>
            <a:xfrm rot="1646507">
              <a:off x="4306955" y="517720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4" name="フリーフォーム 192">
              <a:extLst>
                <a:ext uri="{FF2B5EF4-FFF2-40B4-BE49-F238E27FC236}">
                  <a16:creationId xmlns:a16="http://schemas.microsoft.com/office/drawing/2014/main" id="{960E1F46-F0A6-4F29-92BB-5D51EE9B213A}"/>
                </a:ext>
              </a:extLst>
            </p:cNvPr>
            <p:cNvSpPr/>
            <p:nvPr/>
          </p:nvSpPr>
          <p:spPr>
            <a:xfrm rot="1646507">
              <a:off x="4012422" y="596332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5" name="フリーフォーム 193">
              <a:extLst>
                <a:ext uri="{FF2B5EF4-FFF2-40B4-BE49-F238E27FC236}">
                  <a16:creationId xmlns:a16="http://schemas.microsoft.com/office/drawing/2014/main" id="{0407E268-CE43-4A0A-8047-EF9F257DA7C0}"/>
                </a:ext>
              </a:extLst>
            </p:cNvPr>
            <p:cNvSpPr/>
            <p:nvPr/>
          </p:nvSpPr>
          <p:spPr>
            <a:xfrm rot="1646507">
              <a:off x="4175546" y="574725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6" name="フリーフォーム 194">
              <a:extLst>
                <a:ext uri="{FF2B5EF4-FFF2-40B4-BE49-F238E27FC236}">
                  <a16:creationId xmlns:a16="http://schemas.microsoft.com/office/drawing/2014/main" id="{3406CDF3-9551-46ED-BBEB-76E90EFFE7EE}"/>
                </a:ext>
              </a:extLst>
            </p:cNvPr>
            <p:cNvSpPr/>
            <p:nvPr/>
          </p:nvSpPr>
          <p:spPr>
            <a:xfrm rot="1646507">
              <a:off x="4224428" y="561224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7" name="フリーフォーム 195">
              <a:extLst>
                <a:ext uri="{FF2B5EF4-FFF2-40B4-BE49-F238E27FC236}">
                  <a16:creationId xmlns:a16="http://schemas.microsoft.com/office/drawing/2014/main" id="{8D389182-4E74-41A5-8380-A5BE174206C9}"/>
                </a:ext>
              </a:extLst>
            </p:cNvPr>
            <p:cNvSpPr/>
            <p:nvPr/>
          </p:nvSpPr>
          <p:spPr>
            <a:xfrm rot="1646507">
              <a:off x="4196808" y="547410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8" name="フリーフォーム 196">
              <a:extLst>
                <a:ext uri="{FF2B5EF4-FFF2-40B4-BE49-F238E27FC236}">
                  <a16:creationId xmlns:a16="http://schemas.microsoft.com/office/drawing/2014/main" id="{2A381739-6089-45F0-97FC-ED29E34840A9}"/>
                </a:ext>
              </a:extLst>
            </p:cNvPr>
            <p:cNvSpPr/>
            <p:nvPr/>
          </p:nvSpPr>
          <p:spPr>
            <a:xfrm rot="1646507">
              <a:off x="4257796" y="537158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9" name="フリーフォーム 197">
              <a:extLst>
                <a:ext uri="{FF2B5EF4-FFF2-40B4-BE49-F238E27FC236}">
                  <a16:creationId xmlns:a16="http://schemas.microsoft.com/office/drawing/2014/main" id="{C1614214-0570-4FED-8295-CBDF804645BA}"/>
                </a:ext>
              </a:extLst>
            </p:cNvPr>
            <p:cNvSpPr/>
            <p:nvPr/>
          </p:nvSpPr>
          <p:spPr>
            <a:xfrm rot="1646507">
              <a:off x="4154825" y="537321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98">
              <a:extLst>
                <a:ext uri="{FF2B5EF4-FFF2-40B4-BE49-F238E27FC236}">
                  <a16:creationId xmlns:a16="http://schemas.microsoft.com/office/drawing/2014/main" id="{740C3E9B-0081-4A12-81CB-1543EC2E27E2}"/>
                </a:ext>
              </a:extLst>
            </p:cNvPr>
            <p:cNvSpPr/>
            <p:nvPr/>
          </p:nvSpPr>
          <p:spPr>
            <a:xfrm rot="1646507">
              <a:off x="4030513" y="522770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99">
              <a:extLst>
                <a:ext uri="{FF2B5EF4-FFF2-40B4-BE49-F238E27FC236}">
                  <a16:creationId xmlns:a16="http://schemas.microsoft.com/office/drawing/2014/main" id="{C6771436-0A0A-4700-99BD-2829325A3D81}"/>
                </a:ext>
              </a:extLst>
            </p:cNvPr>
            <p:cNvSpPr/>
            <p:nvPr/>
          </p:nvSpPr>
          <p:spPr>
            <a:xfrm rot="1646507">
              <a:off x="3958143" y="511340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2" name="フリーフォーム 200">
              <a:extLst>
                <a:ext uri="{FF2B5EF4-FFF2-40B4-BE49-F238E27FC236}">
                  <a16:creationId xmlns:a16="http://schemas.microsoft.com/office/drawing/2014/main" id="{9F6916D7-72D0-4CA7-9F3A-E57F85812AC7}"/>
                </a:ext>
              </a:extLst>
            </p:cNvPr>
            <p:cNvSpPr/>
            <p:nvPr/>
          </p:nvSpPr>
          <p:spPr>
            <a:xfrm rot="1646507">
              <a:off x="3931941" y="503976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3" name="フリーフォーム 201">
              <a:extLst>
                <a:ext uri="{FF2B5EF4-FFF2-40B4-BE49-F238E27FC236}">
                  <a16:creationId xmlns:a16="http://schemas.microsoft.com/office/drawing/2014/main" id="{66865D5B-CD0D-47A5-94FC-2FDF42F76245}"/>
                </a:ext>
              </a:extLst>
            </p:cNvPr>
            <p:cNvSpPr/>
            <p:nvPr/>
          </p:nvSpPr>
          <p:spPr>
            <a:xfrm rot="1646507">
              <a:off x="3557271" y="486114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202">
              <a:extLst>
                <a:ext uri="{FF2B5EF4-FFF2-40B4-BE49-F238E27FC236}">
                  <a16:creationId xmlns:a16="http://schemas.microsoft.com/office/drawing/2014/main" id="{924E7764-37EB-4CC2-93FC-2F6D4C772416}"/>
                </a:ext>
              </a:extLst>
            </p:cNvPr>
            <p:cNvSpPr/>
            <p:nvPr/>
          </p:nvSpPr>
          <p:spPr>
            <a:xfrm rot="1646507">
              <a:off x="3677401" y="491687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203">
              <a:extLst>
                <a:ext uri="{FF2B5EF4-FFF2-40B4-BE49-F238E27FC236}">
                  <a16:creationId xmlns:a16="http://schemas.microsoft.com/office/drawing/2014/main" id="{1321165A-58D3-4D35-8FFD-2BA9F5AD24AF}"/>
                </a:ext>
              </a:extLst>
            </p:cNvPr>
            <p:cNvSpPr/>
            <p:nvPr/>
          </p:nvSpPr>
          <p:spPr>
            <a:xfrm rot="16200000">
              <a:off x="3322968" y="540520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204">
              <a:extLst>
                <a:ext uri="{FF2B5EF4-FFF2-40B4-BE49-F238E27FC236}">
                  <a16:creationId xmlns:a16="http://schemas.microsoft.com/office/drawing/2014/main" id="{66D3981E-FABA-4F6C-8C8B-39C68EBD7E32}"/>
                </a:ext>
              </a:extLst>
            </p:cNvPr>
            <p:cNvSpPr/>
            <p:nvPr/>
          </p:nvSpPr>
          <p:spPr>
            <a:xfrm rot="16200000">
              <a:off x="3371745" y="459803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205">
              <a:extLst>
                <a:ext uri="{FF2B5EF4-FFF2-40B4-BE49-F238E27FC236}">
                  <a16:creationId xmlns:a16="http://schemas.microsoft.com/office/drawing/2014/main" id="{B610FA4F-783B-48F5-9C89-44DB8750B4D5}"/>
                </a:ext>
              </a:extLst>
            </p:cNvPr>
            <p:cNvSpPr/>
            <p:nvPr/>
          </p:nvSpPr>
          <p:spPr>
            <a:xfrm rot="16200000">
              <a:off x="3332316" y="501481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206">
              <a:extLst>
                <a:ext uri="{FF2B5EF4-FFF2-40B4-BE49-F238E27FC236}">
                  <a16:creationId xmlns:a16="http://schemas.microsoft.com/office/drawing/2014/main" id="{14F07FA0-20BF-4183-85CC-9B846FEC23AB}"/>
                </a:ext>
              </a:extLst>
            </p:cNvPr>
            <p:cNvSpPr/>
            <p:nvPr/>
          </p:nvSpPr>
          <p:spPr>
            <a:xfrm rot="16200000">
              <a:off x="1369176" y="337641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9" name="フリーフォーム 207">
              <a:extLst>
                <a:ext uri="{FF2B5EF4-FFF2-40B4-BE49-F238E27FC236}">
                  <a16:creationId xmlns:a16="http://schemas.microsoft.com/office/drawing/2014/main" id="{52D888FB-0BB7-4A2B-B496-BC0AC994B39B}"/>
                </a:ext>
              </a:extLst>
            </p:cNvPr>
            <p:cNvSpPr/>
            <p:nvPr/>
          </p:nvSpPr>
          <p:spPr>
            <a:xfrm rot="16200000">
              <a:off x="1702750" y="379859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0" name="フリーフォーム 208">
              <a:extLst>
                <a:ext uri="{FF2B5EF4-FFF2-40B4-BE49-F238E27FC236}">
                  <a16:creationId xmlns:a16="http://schemas.microsoft.com/office/drawing/2014/main" id="{80BAE2B5-3397-4CA5-B889-21C557426E8B}"/>
                </a:ext>
              </a:extLst>
            </p:cNvPr>
            <p:cNvSpPr/>
            <p:nvPr/>
          </p:nvSpPr>
          <p:spPr>
            <a:xfrm rot="16200000">
              <a:off x="1529178" y="516224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71" name="フリーフォーム 209">
              <a:extLst>
                <a:ext uri="{FF2B5EF4-FFF2-40B4-BE49-F238E27FC236}">
                  <a16:creationId xmlns:a16="http://schemas.microsoft.com/office/drawing/2014/main" id="{CCB4E72A-F8E4-4902-974A-C4D56B3281FC}"/>
                </a:ext>
              </a:extLst>
            </p:cNvPr>
            <p:cNvSpPr/>
            <p:nvPr/>
          </p:nvSpPr>
          <p:spPr>
            <a:xfrm rot="16200000">
              <a:off x="1743423" y="503988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2" name="フリーフォーム 210">
              <a:extLst>
                <a:ext uri="{FF2B5EF4-FFF2-40B4-BE49-F238E27FC236}">
                  <a16:creationId xmlns:a16="http://schemas.microsoft.com/office/drawing/2014/main" id="{4AE8790E-70A6-4697-BD12-53D0CD8F6202}"/>
                </a:ext>
              </a:extLst>
            </p:cNvPr>
            <p:cNvSpPr/>
            <p:nvPr/>
          </p:nvSpPr>
          <p:spPr>
            <a:xfrm rot="16200000">
              <a:off x="1065276" y="449547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3" name="フリーフォーム 211">
              <a:extLst>
                <a:ext uri="{FF2B5EF4-FFF2-40B4-BE49-F238E27FC236}">
                  <a16:creationId xmlns:a16="http://schemas.microsoft.com/office/drawing/2014/main" id="{E7BD5BDC-4244-4032-BA17-91D94EB7CDE5}"/>
                </a:ext>
              </a:extLst>
            </p:cNvPr>
            <p:cNvSpPr/>
            <p:nvPr/>
          </p:nvSpPr>
          <p:spPr>
            <a:xfrm rot="16200000">
              <a:off x="1931600" y="4556534"/>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4" name="フリーフォーム 212">
              <a:extLst>
                <a:ext uri="{FF2B5EF4-FFF2-40B4-BE49-F238E27FC236}">
                  <a16:creationId xmlns:a16="http://schemas.microsoft.com/office/drawing/2014/main" id="{4BDEF75A-B302-4573-A275-17CC98F096C0}"/>
                </a:ext>
              </a:extLst>
            </p:cNvPr>
            <p:cNvSpPr/>
            <p:nvPr/>
          </p:nvSpPr>
          <p:spPr>
            <a:xfrm rot="16200000">
              <a:off x="2849002" y="377106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5" name="フリーフォーム 213">
              <a:extLst>
                <a:ext uri="{FF2B5EF4-FFF2-40B4-BE49-F238E27FC236}">
                  <a16:creationId xmlns:a16="http://schemas.microsoft.com/office/drawing/2014/main" id="{78991AD7-CED2-45FE-9405-029F569038A6}"/>
                </a:ext>
              </a:extLst>
            </p:cNvPr>
            <p:cNvSpPr/>
            <p:nvPr/>
          </p:nvSpPr>
          <p:spPr>
            <a:xfrm rot="16200000">
              <a:off x="4634125" y="417187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214">
              <a:extLst>
                <a:ext uri="{FF2B5EF4-FFF2-40B4-BE49-F238E27FC236}">
                  <a16:creationId xmlns:a16="http://schemas.microsoft.com/office/drawing/2014/main" id="{CA306142-FAED-4BE5-9327-0586D40ABE3D}"/>
                </a:ext>
              </a:extLst>
            </p:cNvPr>
            <p:cNvSpPr/>
            <p:nvPr/>
          </p:nvSpPr>
          <p:spPr>
            <a:xfrm rot="16200000">
              <a:off x="4329919" y="409928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7" name="フリーフォーム 215">
              <a:extLst>
                <a:ext uri="{FF2B5EF4-FFF2-40B4-BE49-F238E27FC236}">
                  <a16:creationId xmlns:a16="http://schemas.microsoft.com/office/drawing/2014/main" id="{5599FC3E-2921-411C-B6E1-61EAD592804B}"/>
                </a:ext>
              </a:extLst>
            </p:cNvPr>
            <p:cNvSpPr/>
            <p:nvPr/>
          </p:nvSpPr>
          <p:spPr>
            <a:xfrm rot="16200000">
              <a:off x="4005093" y="612962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8" name="フリーフォーム 216">
              <a:extLst>
                <a:ext uri="{FF2B5EF4-FFF2-40B4-BE49-F238E27FC236}">
                  <a16:creationId xmlns:a16="http://schemas.microsoft.com/office/drawing/2014/main" id="{66040542-2019-421C-91AC-8451E37C7767}"/>
                </a:ext>
              </a:extLst>
            </p:cNvPr>
            <p:cNvSpPr/>
            <p:nvPr/>
          </p:nvSpPr>
          <p:spPr>
            <a:xfrm rot="16200000">
              <a:off x="5244020" y="581160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9" name="フリーフォーム 217">
              <a:extLst>
                <a:ext uri="{FF2B5EF4-FFF2-40B4-BE49-F238E27FC236}">
                  <a16:creationId xmlns:a16="http://schemas.microsoft.com/office/drawing/2014/main" id="{E4D9269A-414E-41B9-ABD8-36CA660F0B41}"/>
                </a:ext>
              </a:extLst>
            </p:cNvPr>
            <p:cNvSpPr/>
            <p:nvPr/>
          </p:nvSpPr>
          <p:spPr>
            <a:xfrm rot="16200000">
              <a:off x="3474735" y="632497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218">
              <a:extLst>
                <a:ext uri="{FF2B5EF4-FFF2-40B4-BE49-F238E27FC236}">
                  <a16:creationId xmlns:a16="http://schemas.microsoft.com/office/drawing/2014/main" id="{80969D2F-0D04-473B-947A-3FB650C9F4C1}"/>
                </a:ext>
              </a:extLst>
            </p:cNvPr>
            <p:cNvSpPr/>
            <p:nvPr/>
          </p:nvSpPr>
          <p:spPr>
            <a:xfrm rot="16200000">
              <a:off x="4422686" y="675946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1" name="フリーフォーム 219">
              <a:extLst>
                <a:ext uri="{FF2B5EF4-FFF2-40B4-BE49-F238E27FC236}">
                  <a16:creationId xmlns:a16="http://schemas.microsoft.com/office/drawing/2014/main" id="{DB32BBF0-500E-4E07-9648-039F833299ED}"/>
                </a:ext>
              </a:extLst>
            </p:cNvPr>
            <p:cNvSpPr/>
            <p:nvPr/>
          </p:nvSpPr>
          <p:spPr>
            <a:xfrm rot="16200000">
              <a:off x="3713368" y="650284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2" name="フリーフォーム 220">
              <a:extLst>
                <a:ext uri="{FF2B5EF4-FFF2-40B4-BE49-F238E27FC236}">
                  <a16:creationId xmlns:a16="http://schemas.microsoft.com/office/drawing/2014/main" id="{BA4528BA-8FD2-454B-8A3B-2F9828736195}"/>
                </a:ext>
              </a:extLst>
            </p:cNvPr>
            <p:cNvSpPr/>
            <p:nvPr/>
          </p:nvSpPr>
          <p:spPr>
            <a:xfrm rot="16200000">
              <a:off x="3582438" y="657950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3" name="フリーフォーム 221">
              <a:extLst>
                <a:ext uri="{FF2B5EF4-FFF2-40B4-BE49-F238E27FC236}">
                  <a16:creationId xmlns:a16="http://schemas.microsoft.com/office/drawing/2014/main" id="{3E6AD773-9735-41AF-BF66-26CEB910BA76}"/>
                </a:ext>
              </a:extLst>
            </p:cNvPr>
            <p:cNvSpPr/>
            <p:nvPr/>
          </p:nvSpPr>
          <p:spPr>
            <a:xfrm rot="16200000">
              <a:off x="3499039" y="347683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4" name="フリーフォーム 222">
              <a:extLst>
                <a:ext uri="{FF2B5EF4-FFF2-40B4-BE49-F238E27FC236}">
                  <a16:creationId xmlns:a16="http://schemas.microsoft.com/office/drawing/2014/main" id="{233BDB33-31BA-424B-A25A-C6C19EE97284}"/>
                </a:ext>
              </a:extLst>
            </p:cNvPr>
            <p:cNvSpPr/>
            <p:nvPr/>
          </p:nvSpPr>
          <p:spPr>
            <a:xfrm rot="16200000">
              <a:off x="3960428" y="619754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5" name="円/楕円 124">
              <a:extLst>
                <a:ext uri="{FF2B5EF4-FFF2-40B4-BE49-F238E27FC236}">
                  <a16:creationId xmlns:a16="http://schemas.microsoft.com/office/drawing/2014/main" id="{76199497-69D4-46DA-9153-9B52F83239EF}"/>
                </a:ext>
              </a:extLst>
            </p:cNvPr>
            <p:cNvSpPr/>
            <p:nvPr/>
          </p:nvSpPr>
          <p:spPr>
            <a:xfrm rot="16200000">
              <a:off x="894021" y="307041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86" name="Rectangle 108">
              <a:extLst>
                <a:ext uri="{FF2B5EF4-FFF2-40B4-BE49-F238E27FC236}">
                  <a16:creationId xmlns:a16="http://schemas.microsoft.com/office/drawing/2014/main" id="{1B42B4BC-9685-4D6B-8C04-A1C6A319E86E}"/>
                </a:ext>
              </a:extLst>
            </p:cNvPr>
            <p:cNvSpPr>
              <a:spLocks noChangeArrowheads="1"/>
            </p:cNvSpPr>
            <p:nvPr/>
          </p:nvSpPr>
          <p:spPr bwMode="auto">
            <a:xfrm rot="16200000">
              <a:off x="1757131" y="7049619"/>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487" name="Rectangle 109">
              <a:extLst>
                <a:ext uri="{FF2B5EF4-FFF2-40B4-BE49-F238E27FC236}">
                  <a16:creationId xmlns:a16="http://schemas.microsoft.com/office/drawing/2014/main" id="{3BA5C621-C340-4408-B5F1-5917689504A7}"/>
                </a:ext>
              </a:extLst>
            </p:cNvPr>
            <p:cNvSpPr>
              <a:spLocks noChangeArrowheads="1"/>
            </p:cNvSpPr>
            <p:nvPr/>
          </p:nvSpPr>
          <p:spPr bwMode="auto">
            <a:xfrm rot="16200000">
              <a:off x="968420"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8" name="Rectangle 110">
              <a:extLst>
                <a:ext uri="{FF2B5EF4-FFF2-40B4-BE49-F238E27FC236}">
                  <a16:creationId xmlns:a16="http://schemas.microsoft.com/office/drawing/2014/main" id="{CC410A9B-AB18-405B-B6AD-941B398D07D1}"/>
                </a:ext>
              </a:extLst>
            </p:cNvPr>
            <p:cNvSpPr>
              <a:spLocks noChangeArrowheads="1"/>
            </p:cNvSpPr>
            <p:nvPr/>
          </p:nvSpPr>
          <p:spPr bwMode="auto">
            <a:xfrm rot="16200000">
              <a:off x="149324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9" name="Rectangle 111">
              <a:extLst>
                <a:ext uri="{FF2B5EF4-FFF2-40B4-BE49-F238E27FC236}">
                  <a16:creationId xmlns:a16="http://schemas.microsoft.com/office/drawing/2014/main" id="{1379F935-EF6D-4074-8723-AA7C14FE408F}"/>
                </a:ext>
              </a:extLst>
            </p:cNvPr>
            <p:cNvSpPr>
              <a:spLocks noChangeArrowheads="1"/>
            </p:cNvSpPr>
            <p:nvPr/>
          </p:nvSpPr>
          <p:spPr bwMode="auto">
            <a:xfrm rot="16200000">
              <a:off x="2018072"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0" name="Rectangle 112">
              <a:extLst>
                <a:ext uri="{FF2B5EF4-FFF2-40B4-BE49-F238E27FC236}">
                  <a16:creationId xmlns:a16="http://schemas.microsoft.com/office/drawing/2014/main" id="{039BE560-A6F1-4F33-B76B-26B670073885}"/>
                </a:ext>
              </a:extLst>
            </p:cNvPr>
            <p:cNvSpPr>
              <a:spLocks noChangeArrowheads="1"/>
            </p:cNvSpPr>
            <p:nvPr/>
          </p:nvSpPr>
          <p:spPr bwMode="auto">
            <a:xfrm rot="16200000">
              <a:off x="254289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1" name="Line 113">
              <a:extLst>
                <a:ext uri="{FF2B5EF4-FFF2-40B4-BE49-F238E27FC236}">
                  <a16:creationId xmlns:a16="http://schemas.microsoft.com/office/drawing/2014/main" id="{4EC84E65-7D01-40D1-AF99-93837249125D}"/>
                </a:ext>
              </a:extLst>
            </p:cNvPr>
            <p:cNvSpPr>
              <a:spLocks noChangeShapeType="1"/>
            </p:cNvSpPr>
            <p:nvPr/>
          </p:nvSpPr>
          <p:spPr bwMode="auto">
            <a:xfrm rot="16200000">
              <a:off x="2781339" y="7329658"/>
              <a:ext cx="0" cy="2102248"/>
            </a:xfrm>
            <a:prstGeom prst="line">
              <a:avLst/>
            </a:prstGeom>
            <a:noFill/>
            <a:ln w="12700">
              <a:solidFill>
                <a:srgbClr val="000000"/>
              </a:solidFill>
              <a:round/>
              <a:headEnd/>
              <a:tailEnd/>
            </a:ln>
          </p:spPr>
          <p:txBody>
            <a:bodyPr/>
            <a:lstStyle/>
            <a:p>
              <a:endParaRPr lang="ja-JP" altLang="en-US"/>
            </a:p>
          </p:txBody>
        </p:sp>
        <p:sp>
          <p:nvSpPr>
            <p:cNvPr id="492" name="AutoShape 114">
              <a:extLst>
                <a:ext uri="{FF2B5EF4-FFF2-40B4-BE49-F238E27FC236}">
                  <a16:creationId xmlns:a16="http://schemas.microsoft.com/office/drawing/2014/main" id="{D12680AB-49A0-437E-BDC2-C7B4B66DFBD5}"/>
                </a:ext>
              </a:extLst>
            </p:cNvPr>
            <p:cNvSpPr>
              <a:spLocks noChangeArrowheads="1"/>
            </p:cNvSpPr>
            <p:nvPr/>
          </p:nvSpPr>
          <p:spPr bwMode="auto">
            <a:xfrm rot="16200000">
              <a:off x="1563754" y="8690805"/>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93" name="AutoShape 115">
              <a:extLst>
                <a:ext uri="{FF2B5EF4-FFF2-40B4-BE49-F238E27FC236}">
                  <a16:creationId xmlns:a16="http://schemas.microsoft.com/office/drawing/2014/main" id="{A3723F83-15FB-43C5-83D4-375B1D54B400}"/>
                </a:ext>
              </a:extLst>
            </p:cNvPr>
            <p:cNvSpPr>
              <a:spLocks noChangeArrowheads="1"/>
            </p:cNvSpPr>
            <p:nvPr/>
          </p:nvSpPr>
          <p:spPr bwMode="auto">
            <a:xfrm rot="16200000">
              <a:off x="2613404" y="8690805"/>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94" name="AutoShape 116" descr="ひし形 (枠のみ)">
              <a:extLst>
                <a:ext uri="{FF2B5EF4-FFF2-40B4-BE49-F238E27FC236}">
                  <a16:creationId xmlns:a16="http://schemas.microsoft.com/office/drawing/2014/main" id="{E891C244-A641-411B-BAE2-8DD7D4B97720}"/>
                </a:ext>
              </a:extLst>
            </p:cNvPr>
            <p:cNvSpPr>
              <a:spLocks noChangeArrowheads="1"/>
            </p:cNvSpPr>
            <p:nvPr/>
          </p:nvSpPr>
          <p:spPr bwMode="auto">
            <a:xfrm rot="16200000">
              <a:off x="2875818" y="8690805"/>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95" name="AutoShape 117" descr="ひし形 (枠のみ)">
              <a:extLst>
                <a:ext uri="{FF2B5EF4-FFF2-40B4-BE49-F238E27FC236}">
                  <a16:creationId xmlns:a16="http://schemas.microsoft.com/office/drawing/2014/main" id="{81454D58-0360-464B-ACF8-B173C7F5854C}"/>
                </a:ext>
              </a:extLst>
            </p:cNvPr>
            <p:cNvSpPr>
              <a:spLocks noChangeArrowheads="1"/>
            </p:cNvSpPr>
            <p:nvPr/>
          </p:nvSpPr>
          <p:spPr bwMode="auto">
            <a:xfrm rot="16200000">
              <a:off x="3138230" y="8690805"/>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96" name="Line 119">
              <a:extLst>
                <a:ext uri="{FF2B5EF4-FFF2-40B4-BE49-F238E27FC236}">
                  <a16:creationId xmlns:a16="http://schemas.microsoft.com/office/drawing/2014/main" id="{F6FFBFD0-6374-4A41-9EB5-52855C42BAA4}"/>
                </a:ext>
              </a:extLst>
            </p:cNvPr>
            <p:cNvSpPr>
              <a:spLocks noChangeShapeType="1"/>
            </p:cNvSpPr>
            <p:nvPr/>
          </p:nvSpPr>
          <p:spPr bwMode="auto">
            <a:xfrm rot="16200000">
              <a:off x="1826167" y="8749322"/>
              <a:ext cx="595333" cy="0"/>
            </a:xfrm>
            <a:prstGeom prst="line">
              <a:avLst/>
            </a:prstGeom>
            <a:noFill/>
            <a:ln w="31750">
              <a:solidFill>
                <a:srgbClr val="0000FF"/>
              </a:solidFill>
              <a:round/>
              <a:headEnd/>
              <a:tailEnd/>
            </a:ln>
          </p:spPr>
          <p:txBody>
            <a:bodyPr/>
            <a:lstStyle/>
            <a:p>
              <a:endParaRPr lang="ja-JP" altLang="en-US"/>
            </a:p>
          </p:txBody>
        </p:sp>
        <p:sp>
          <p:nvSpPr>
            <p:cNvPr id="497" name="Line 120">
              <a:extLst>
                <a:ext uri="{FF2B5EF4-FFF2-40B4-BE49-F238E27FC236}">
                  <a16:creationId xmlns:a16="http://schemas.microsoft.com/office/drawing/2014/main" id="{CE60E1C2-BA20-4931-A89E-0EAB8A348454}"/>
                </a:ext>
              </a:extLst>
            </p:cNvPr>
            <p:cNvSpPr>
              <a:spLocks noChangeShapeType="1"/>
            </p:cNvSpPr>
            <p:nvPr/>
          </p:nvSpPr>
          <p:spPr bwMode="auto">
            <a:xfrm rot="16200000">
              <a:off x="2088579" y="8749322"/>
              <a:ext cx="595333" cy="0"/>
            </a:xfrm>
            <a:prstGeom prst="line">
              <a:avLst/>
            </a:prstGeom>
            <a:noFill/>
            <a:ln w="25400">
              <a:solidFill>
                <a:srgbClr val="FF0000"/>
              </a:solidFill>
              <a:prstDash val="sysDot"/>
              <a:round/>
              <a:headEnd/>
              <a:tailEnd/>
            </a:ln>
          </p:spPr>
          <p:txBody>
            <a:bodyPr/>
            <a:lstStyle/>
            <a:p>
              <a:endParaRPr lang="ja-JP" altLang="en-US"/>
            </a:p>
          </p:txBody>
        </p:sp>
        <p:sp>
          <p:nvSpPr>
            <p:cNvPr id="498" name="Line 121">
              <a:extLst>
                <a:ext uri="{FF2B5EF4-FFF2-40B4-BE49-F238E27FC236}">
                  <a16:creationId xmlns:a16="http://schemas.microsoft.com/office/drawing/2014/main" id="{0B4C8212-9CE4-4E62-888A-58F9986A6D4D}"/>
                </a:ext>
              </a:extLst>
            </p:cNvPr>
            <p:cNvSpPr>
              <a:spLocks noChangeShapeType="1"/>
            </p:cNvSpPr>
            <p:nvPr/>
          </p:nvSpPr>
          <p:spPr bwMode="auto">
            <a:xfrm rot="16200000">
              <a:off x="2350993" y="8749322"/>
              <a:ext cx="595333" cy="0"/>
            </a:xfrm>
            <a:prstGeom prst="line">
              <a:avLst/>
            </a:prstGeom>
            <a:noFill/>
            <a:ln w="25400">
              <a:solidFill>
                <a:srgbClr val="993300"/>
              </a:solidFill>
              <a:round/>
              <a:headEnd/>
              <a:tailEnd/>
            </a:ln>
          </p:spPr>
          <p:txBody>
            <a:bodyPr/>
            <a:lstStyle/>
            <a:p>
              <a:endParaRPr lang="ja-JP" altLang="en-US"/>
            </a:p>
          </p:txBody>
        </p:sp>
        <p:sp>
          <p:nvSpPr>
            <p:cNvPr id="499" name="AutoShape 122">
              <a:extLst>
                <a:ext uri="{FF2B5EF4-FFF2-40B4-BE49-F238E27FC236}">
                  <a16:creationId xmlns:a16="http://schemas.microsoft.com/office/drawing/2014/main" id="{B432023B-2694-475A-8D9F-088A97E0CD08}"/>
                </a:ext>
              </a:extLst>
            </p:cNvPr>
            <p:cNvSpPr>
              <a:spLocks noChangeArrowheads="1"/>
            </p:cNvSpPr>
            <p:nvPr/>
          </p:nvSpPr>
          <p:spPr bwMode="auto">
            <a:xfrm rot="16200000">
              <a:off x="713358" y="8114126"/>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500" name="AutoShape 123">
              <a:extLst>
                <a:ext uri="{FF2B5EF4-FFF2-40B4-BE49-F238E27FC236}">
                  <a16:creationId xmlns:a16="http://schemas.microsoft.com/office/drawing/2014/main" id="{7E2C3DB1-DA0D-4379-BF08-5AF7DC55AC07}"/>
                </a:ext>
              </a:extLst>
            </p:cNvPr>
            <p:cNvSpPr>
              <a:spLocks noChangeArrowheads="1"/>
            </p:cNvSpPr>
            <p:nvPr/>
          </p:nvSpPr>
          <p:spPr bwMode="auto">
            <a:xfrm rot="16200000">
              <a:off x="1360975"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501" name="AutoShape 124">
              <a:extLst>
                <a:ext uri="{FF2B5EF4-FFF2-40B4-BE49-F238E27FC236}">
                  <a16:creationId xmlns:a16="http://schemas.microsoft.com/office/drawing/2014/main" id="{2A3D145A-88B1-4739-8759-FD9B839D8325}"/>
                </a:ext>
              </a:extLst>
            </p:cNvPr>
            <p:cNvSpPr>
              <a:spLocks noChangeArrowheads="1"/>
            </p:cNvSpPr>
            <p:nvPr/>
          </p:nvSpPr>
          <p:spPr bwMode="auto">
            <a:xfrm rot="16200000">
              <a:off x="1623388"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502" name="AutoShape 125">
              <a:extLst>
                <a:ext uri="{FF2B5EF4-FFF2-40B4-BE49-F238E27FC236}">
                  <a16:creationId xmlns:a16="http://schemas.microsoft.com/office/drawing/2014/main" id="{970E0B9F-70A3-4A6A-8C83-99D01DFB0AE9}"/>
                </a:ext>
              </a:extLst>
            </p:cNvPr>
            <p:cNvSpPr>
              <a:spLocks noChangeArrowheads="1"/>
            </p:cNvSpPr>
            <p:nvPr/>
          </p:nvSpPr>
          <p:spPr bwMode="auto">
            <a:xfrm rot="16200000">
              <a:off x="1875960"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503" name="AutoShape 126">
              <a:extLst>
                <a:ext uri="{FF2B5EF4-FFF2-40B4-BE49-F238E27FC236}">
                  <a16:creationId xmlns:a16="http://schemas.microsoft.com/office/drawing/2014/main" id="{97A8F18F-98D7-41FA-87E7-D3E3330DA2AC}"/>
                </a:ext>
              </a:extLst>
            </p:cNvPr>
            <p:cNvSpPr>
              <a:spLocks noChangeArrowheads="1"/>
            </p:cNvSpPr>
            <p:nvPr/>
          </p:nvSpPr>
          <p:spPr bwMode="auto">
            <a:xfrm rot="16200000">
              <a:off x="2138373"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504" name="AutoShape 127">
              <a:extLst>
                <a:ext uri="{FF2B5EF4-FFF2-40B4-BE49-F238E27FC236}">
                  <a16:creationId xmlns:a16="http://schemas.microsoft.com/office/drawing/2014/main" id="{CF55978E-B4A9-41AD-99DF-62C13253F0E2}"/>
                </a:ext>
              </a:extLst>
            </p:cNvPr>
            <p:cNvSpPr>
              <a:spLocks noChangeArrowheads="1"/>
            </p:cNvSpPr>
            <p:nvPr/>
          </p:nvSpPr>
          <p:spPr bwMode="auto">
            <a:xfrm rot="16200000">
              <a:off x="2400786"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505" name="AutoShape 128">
              <a:extLst>
                <a:ext uri="{FF2B5EF4-FFF2-40B4-BE49-F238E27FC236}">
                  <a16:creationId xmlns:a16="http://schemas.microsoft.com/office/drawing/2014/main" id="{539CB66F-B82B-4B32-B0D6-B50E58C1284A}"/>
                </a:ext>
              </a:extLst>
            </p:cNvPr>
            <p:cNvSpPr>
              <a:spLocks noChangeArrowheads="1"/>
            </p:cNvSpPr>
            <p:nvPr/>
          </p:nvSpPr>
          <p:spPr bwMode="auto">
            <a:xfrm rot="16200000">
              <a:off x="2663199"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506" name="AutoShape 129">
              <a:extLst>
                <a:ext uri="{FF2B5EF4-FFF2-40B4-BE49-F238E27FC236}">
                  <a16:creationId xmlns:a16="http://schemas.microsoft.com/office/drawing/2014/main" id="{12FFC7DE-F122-4D5B-B1DF-6F63F40B5E7E}"/>
                </a:ext>
              </a:extLst>
            </p:cNvPr>
            <p:cNvSpPr>
              <a:spLocks noChangeArrowheads="1"/>
            </p:cNvSpPr>
            <p:nvPr/>
          </p:nvSpPr>
          <p:spPr bwMode="auto">
            <a:xfrm rot="16200000">
              <a:off x="2925611"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507" name="Rectangle 112">
              <a:extLst>
                <a:ext uri="{FF2B5EF4-FFF2-40B4-BE49-F238E27FC236}">
                  <a16:creationId xmlns:a16="http://schemas.microsoft.com/office/drawing/2014/main" id="{59C949C1-0D96-4ACB-96F2-1E9CD0738061}"/>
                </a:ext>
              </a:extLst>
            </p:cNvPr>
            <p:cNvSpPr>
              <a:spLocks noChangeArrowheads="1"/>
            </p:cNvSpPr>
            <p:nvPr/>
          </p:nvSpPr>
          <p:spPr bwMode="auto">
            <a:xfrm rot="16200000">
              <a:off x="2808255" y="8100740"/>
              <a:ext cx="1786000" cy="262412"/>
            </a:xfrm>
            <a:prstGeom prst="rect">
              <a:avLst/>
            </a:prstGeom>
            <a:noFill/>
            <a:ln w="12700">
              <a:solidFill>
                <a:srgbClr val="000000"/>
              </a:solidFill>
              <a:miter lim="800000"/>
              <a:headEnd/>
              <a:tailEnd/>
            </a:ln>
          </p:spPr>
          <p:txBody>
            <a:bodyPr/>
            <a:lstStyle/>
            <a:p>
              <a:endParaRPr lang="ja-JP" altLang="en-US"/>
            </a:p>
          </p:txBody>
        </p:sp>
        <p:sp>
          <p:nvSpPr>
            <p:cNvPr id="508" name="AutoShape 129">
              <a:extLst>
                <a:ext uri="{FF2B5EF4-FFF2-40B4-BE49-F238E27FC236}">
                  <a16:creationId xmlns:a16="http://schemas.microsoft.com/office/drawing/2014/main" id="{1A14A436-BE0A-421A-B10F-938377CF7F40}"/>
                </a:ext>
              </a:extLst>
            </p:cNvPr>
            <p:cNvSpPr>
              <a:spLocks noChangeArrowheads="1"/>
            </p:cNvSpPr>
            <p:nvPr/>
          </p:nvSpPr>
          <p:spPr bwMode="auto">
            <a:xfrm rot="16200000">
              <a:off x="3186770" y="7745322"/>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509" name="正方形/長方形 508">
              <a:extLst>
                <a:ext uri="{FF2B5EF4-FFF2-40B4-BE49-F238E27FC236}">
                  <a16:creationId xmlns:a16="http://schemas.microsoft.com/office/drawing/2014/main" id="{2DB9CF53-6E2A-41E4-B7C1-D435AF5E6156}"/>
                </a:ext>
              </a:extLst>
            </p:cNvPr>
            <p:cNvSpPr/>
            <p:nvPr/>
          </p:nvSpPr>
          <p:spPr>
            <a:xfrm>
              <a:off x="3626597" y="8451655"/>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Rectangle 53">
              <a:extLst>
                <a:ext uri="{FF2B5EF4-FFF2-40B4-BE49-F238E27FC236}">
                  <a16:creationId xmlns:a16="http://schemas.microsoft.com/office/drawing/2014/main" id="{766561F5-5234-47F4-9DA7-340FD4D69735}"/>
                </a:ext>
              </a:extLst>
            </p:cNvPr>
            <p:cNvSpPr>
              <a:spLocks noChangeArrowheads="1"/>
            </p:cNvSpPr>
            <p:nvPr/>
          </p:nvSpPr>
          <p:spPr bwMode="auto">
            <a:xfrm rot="16200000">
              <a:off x="4882259" y="254411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25a</a:t>
              </a:r>
              <a:r>
                <a:rPr lang="ja-JP" altLang="en-US" sz="800" dirty="0">
                  <a:solidFill>
                    <a:srgbClr val="000000"/>
                  </a:solidFill>
                  <a:latin typeface="+mj-ea"/>
                  <a:ea typeface="+mj-ea"/>
                </a:rPr>
                <a:t>）</a:t>
              </a:r>
            </a:p>
          </p:txBody>
        </p:sp>
        <p:cxnSp>
          <p:nvCxnSpPr>
            <p:cNvPr id="511" name="直線コネクタ 510">
              <a:extLst>
                <a:ext uri="{FF2B5EF4-FFF2-40B4-BE49-F238E27FC236}">
                  <a16:creationId xmlns:a16="http://schemas.microsoft.com/office/drawing/2014/main" id="{F595C4FF-F2E2-47AB-8967-B31E06C31528}"/>
                </a:ext>
              </a:extLst>
            </p:cNvPr>
            <p:cNvCxnSpPr>
              <a:cxnSpLocks/>
              <a:endCxn id="510" idx="1"/>
            </p:cNvCxnSpPr>
            <p:nvPr/>
          </p:nvCxnSpPr>
          <p:spPr>
            <a:xfrm flipV="1">
              <a:off x="4920720" y="301211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a16="http://schemas.microsoft.com/office/drawing/2014/main" id="{9B278FB0-FDE9-4584-B74D-A4349DD811ED}"/>
                </a:ext>
              </a:extLst>
            </p:cNvPr>
            <p:cNvCxnSpPr>
              <a:cxnSpLocks/>
              <a:endCxn id="510" idx="1"/>
            </p:cNvCxnSpPr>
            <p:nvPr/>
          </p:nvCxnSpPr>
          <p:spPr>
            <a:xfrm flipV="1">
              <a:off x="4731923" y="301211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角丸四角形 81">
              <a:extLst>
                <a:ext uri="{FF2B5EF4-FFF2-40B4-BE49-F238E27FC236}">
                  <a16:creationId xmlns:a16="http://schemas.microsoft.com/office/drawing/2014/main" id="{AA32575A-8D0B-4411-8988-6D76F6A97E0B}"/>
                </a:ext>
              </a:extLst>
            </p:cNvPr>
            <p:cNvSpPr/>
            <p:nvPr/>
          </p:nvSpPr>
          <p:spPr>
            <a:xfrm rot="4411055">
              <a:off x="2571957" y="2727398"/>
              <a:ext cx="201014" cy="311335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角丸四角形 85">
              <a:extLst>
                <a:ext uri="{FF2B5EF4-FFF2-40B4-BE49-F238E27FC236}">
                  <a16:creationId xmlns:a16="http://schemas.microsoft.com/office/drawing/2014/main" id="{031A9EE1-1AF6-4140-8F1E-953C130EE1E0}"/>
                </a:ext>
              </a:extLst>
            </p:cNvPr>
            <p:cNvSpPr/>
            <p:nvPr/>
          </p:nvSpPr>
          <p:spPr>
            <a:xfrm rot="17741047">
              <a:off x="4596627" y="7821606"/>
              <a:ext cx="257142" cy="521663"/>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Rectangle 53">
              <a:extLst>
                <a:ext uri="{FF2B5EF4-FFF2-40B4-BE49-F238E27FC236}">
                  <a16:creationId xmlns:a16="http://schemas.microsoft.com/office/drawing/2014/main" id="{BAA926C7-3EBA-4A9F-9AE6-6E98D8431FD6}"/>
                </a:ext>
              </a:extLst>
            </p:cNvPr>
            <p:cNvSpPr>
              <a:spLocks noChangeArrowheads="1"/>
            </p:cNvSpPr>
            <p:nvPr/>
          </p:nvSpPr>
          <p:spPr bwMode="auto">
            <a:xfrm rot="16200000">
              <a:off x="263759" y="5388159"/>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516" name="直線コネクタ 515">
              <a:extLst>
                <a:ext uri="{FF2B5EF4-FFF2-40B4-BE49-F238E27FC236}">
                  <a16:creationId xmlns:a16="http://schemas.microsoft.com/office/drawing/2014/main" id="{7E8624DC-3EA7-4DAE-8B78-E8FEA79B225A}"/>
                </a:ext>
              </a:extLst>
            </p:cNvPr>
            <p:cNvCxnSpPr>
              <a:cxnSpLocks/>
              <a:stCxn id="515" idx="2"/>
              <a:endCxn id="513" idx="3"/>
            </p:cNvCxnSpPr>
            <p:nvPr/>
          </p:nvCxnSpPr>
          <p:spPr>
            <a:xfrm flipV="1">
              <a:off x="1124744" y="4380450"/>
              <a:ext cx="1576236" cy="1169709"/>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a16="http://schemas.microsoft.com/office/drawing/2014/main" id="{1921381E-480D-4DF7-A941-6FD2FF41FFC4}"/>
                </a:ext>
              </a:extLst>
            </p:cNvPr>
            <p:cNvCxnSpPr>
              <a:cxnSpLocks/>
              <a:stCxn id="525" idx="2"/>
              <a:endCxn id="526" idx="0"/>
            </p:cNvCxnSpPr>
            <p:nvPr/>
          </p:nvCxnSpPr>
          <p:spPr>
            <a:xfrm>
              <a:off x="5652403" y="8147373"/>
              <a:ext cx="472024" cy="37152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id="{C54BC460-8762-465A-974C-70714DD3A934}"/>
                </a:ext>
              </a:extLst>
            </p:cNvPr>
            <p:cNvCxnSpPr>
              <a:cxnSpLocks/>
              <a:stCxn id="514" idx="2"/>
              <a:endCxn id="527" idx="0"/>
            </p:cNvCxnSpPr>
            <p:nvPr/>
          </p:nvCxnSpPr>
          <p:spPr>
            <a:xfrm flipH="1">
              <a:off x="4788136" y="8195484"/>
              <a:ext cx="172123" cy="71767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
          <p:nvSpPr>
            <p:cNvPr id="519" name="Rectangle 53">
              <a:extLst>
                <a:ext uri="{FF2B5EF4-FFF2-40B4-BE49-F238E27FC236}">
                  <a16:creationId xmlns:a16="http://schemas.microsoft.com/office/drawing/2014/main" id="{E8B403CB-CE34-46AD-AA8B-C17AC25D900E}"/>
                </a:ext>
              </a:extLst>
            </p:cNvPr>
            <p:cNvSpPr>
              <a:spLocks noChangeArrowheads="1"/>
            </p:cNvSpPr>
            <p:nvPr/>
          </p:nvSpPr>
          <p:spPr bwMode="auto">
            <a:xfrm rot="16200000">
              <a:off x="3582957" y="253238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520" name="直線コネクタ 519">
              <a:extLst>
                <a:ext uri="{FF2B5EF4-FFF2-40B4-BE49-F238E27FC236}">
                  <a16:creationId xmlns:a16="http://schemas.microsoft.com/office/drawing/2014/main" id="{811DFFE2-2CC9-40A1-9D8C-8C2218CB7D2D}"/>
                </a:ext>
              </a:extLst>
            </p:cNvPr>
            <p:cNvCxnSpPr>
              <a:cxnSpLocks/>
              <a:stCxn id="521" idx="2"/>
              <a:endCxn id="519" idx="2"/>
            </p:cNvCxnSpPr>
            <p:nvPr/>
          </p:nvCxnSpPr>
          <p:spPr>
            <a:xfrm flipH="1" flipV="1">
              <a:off x="4183293" y="2630294"/>
              <a:ext cx="95763" cy="744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円/楕円 100">
              <a:extLst>
                <a:ext uri="{FF2B5EF4-FFF2-40B4-BE49-F238E27FC236}">
                  <a16:creationId xmlns:a16="http://schemas.microsoft.com/office/drawing/2014/main" id="{23D484E0-5069-4642-8FB5-40FC9DA6F18A}"/>
                </a:ext>
              </a:extLst>
            </p:cNvPr>
            <p:cNvSpPr/>
            <p:nvPr/>
          </p:nvSpPr>
          <p:spPr>
            <a:xfrm>
              <a:off x="4279056" y="2934078"/>
              <a:ext cx="582871" cy="882353"/>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2" name="直線コネクタ 521">
              <a:extLst>
                <a:ext uri="{FF2B5EF4-FFF2-40B4-BE49-F238E27FC236}">
                  <a16:creationId xmlns:a16="http://schemas.microsoft.com/office/drawing/2014/main" id="{B520D657-9DC3-4377-8587-E47C8EFF5E8D}"/>
                </a:ext>
              </a:extLst>
            </p:cNvPr>
            <p:cNvCxnSpPr/>
            <p:nvPr/>
          </p:nvCxnSpPr>
          <p:spPr>
            <a:xfrm flipV="1">
              <a:off x="1249773" y="4152587"/>
              <a:ext cx="510729" cy="14875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a16="http://schemas.microsoft.com/office/drawing/2014/main" id="{115FB40C-D247-4238-B5C0-7041B7DD0F1A}"/>
                </a:ext>
              </a:extLst>
            </p:cNvPr>
            <p:cNvCxnSpPr/>
            <p:nvPr/>
          </p:nvCxnSpPr>
          <p:spPr>
            <a:xfrm flipV="1">
              <a:off x="1819863" y="3422944"/>
              <a:ext cx="2601580" cy="739599"/>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F6D26C6E-75D9-48E7-95D9-590C390A6C8A}"/>
                </a:ext>
              </a:extLst>
            </p:cNvPr>
            <p:cNvCxnSpPr>
              <a:cxnSpLocks/>
              <a:endCxn id="202" idx="3"/>
            </p:cNvCxnSpPr>
            <p:nvPr/>
          </p:nvCxnSpPr>
          <p:spPr>
            <a:xfrm flipV="1">
              <a:off x="1326611" y="4251855"/>
              <a:ext cx="2886637" cy="813833"/>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25" name="角丸四角形 256">
              <a:extLst>
                <a:ext uri="{FF2B5EF4-FFF2-40B4-BE49-F238E27FC236}">
                  <a16:creationId xmlns:a16="http://schemas.microsoft.com/office/drawing/2014/main" id="{2FA81A89-D931-4342-B4C7-5C695CC4668E}"/>
                </a:ext>
              </a:extLst>
            </p:cNvPr>
            <p:cNvSpPr/>
            <p:nvPr/>
          </p:nvSpPr>
          <p:spPr>
            <a:xfrm rot="21281244">
              <a:off x="5482485" y="6370170"/>
              <a:ext cx="174932" cy="178102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Rectangle 53">
              <a:extLst>
                <a:ext uri="{FF2B5EF4-FFF2-40B4-BE49-F238E27FC236}">
                  <a16:creationId xmlns:a16="http://schemas.microsoft.com/office/drawing/2014/main" id="{1CA3AE2F-BA60-4259-8B18-FAD5682942A6}"/>
                </a:ext>
              </a:extLst>
            </p:cNvPr>
            <p:cNvSpPr>
              <a:spLocks noChangeArrowheads="1"/>
            </p:cNvSpPr>
            <p:nvPr/>
          </p:nvSpPr>
          <p:spPr bwMode="auto">
            <a:xfrm rot="16200000">
              <a:off x="5587442" y="835689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L=0.85km</a:t>
              </a:r>
              <a:endParaRPr lang="ja-JP" altLang="en-US" sz="800" dirty="0">
                <a:solidFill>
                  <a:srgbClr val="000000"/>
                </a:solidFill>
                <a:latin typeface="+mj-ea"/>
                <a:ea typeface="+mj-ea"/>
              </a:endParaRPr>
            </a:p>
          </p:txBody>
        </p:sp>
        <p:sp>
          <p:nvSpPr>
            <p:cNvPr id="527" name="Rectangle 53">
              <a:extLst>
                <a:ext uri="{FF2B5EF4-FFF2-40B4-BE49-F238E27FC236}">
                  <a16:creationId xmlns:a16="http://schemas.microsoft.com/office/drawing/2014/main" id="{E6C608E8-8261-4D57-8FCC-B3E79ECF0BF1}"/>
                </a:ext>
              </a:extLst>
            </p:cNvPr>
            <p:cNvSpPr>
              <a:spLocks noChangeArrowheads="1"/>
            </p:cNvSpPr>
            <p:nvPr/>
          </p:nvSpPr>
          <p:spPr bwMode="auto">
            <a:xfrm rot="16200000">
              <a:off x="4466784" y="8692140"/>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素掘水路からコンクリート水路への更新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L=0.15km</a:t>
              </a:r>
              <a:endParaRPr lang="ja-JP" altLang="en-US" sz="800" dirty="0">
                <a:solidFill>
                  <a:srgbClr val="000000"/>
                </a:solidFill>
                <a:latin typeface="+mj-ea"/>
                <a:ea typeface="+mj-ea"/>
              </a:endParaRPr>
            </a:p>
          </p:txBody>
        </p:sp>
      </p:grpSp>
      <p:sp>
        <p:nvSpPr>
          <p:cNvPr id="450" name="Rectangle 53"/>
          <p:cNvSpPr>
            <a:spLocks noChangeArrowheads="1"/>
          </p:cNvSpPr>
          <p:nvPr/>
        </p:nvSpPr>
        <p:spPr bwMode="auto">
          <a:xfrm rot="16200000">
            <a:off x="2072804" y="2983837"/>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393" name="直線コネクタ 392"/>
          <p:cNvCxnSpPr>
            <a:cxnSpLocks/>
          </p:cNvCxnSpPr>
          <p:nvPr/>
        </p:nvCxnSpPr>
        <p:spPr>
          <a:xfrm flipV="1">
            <a:off x="3645024" y="2538841"/>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 name="Rectangle 53"/>
          <p:cNvSpPr>
            <a:spLocks noChangeArrowheads="1"/>
          </p:cNvSpPr>
          <p:nvPr/>
        </p:nvSpPr>
        <p:spPr bwMode="auto">
          <a:xfrm rot="16200000">
            <a:off x="5167466" y="3163074"/>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cxnSpLocks/>
            <a:stCxn id="442" idx="0"/>
          </p:cNvCxnSpPr>
          <p:nvPr/>
        </p:nvCxnSpPr>
        <p:spPr>
          <a:xfrm flipH="1" flipV="1">
            <a:off x="5663085" y="2810387"/>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9" name="Rectangle 53"/>
          <p:cNvSpPr>
            <a:spLocks noChangeArrowheads="1"/>
          </p:cNvSpPr>
          <p:nvPr/>
        </p:nvSpPr>
        <p:spPr bwMode="auto">
          <a:xfrm rot="16200000">
            <a:off x="-1086900" y="4878052"/>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Tree>
    <p:extLst>
      <p:ext uri="{BB962C8B-B14F-4D97-AF65-F5344CB8AC3E}">
        <p14:creationId xmlns:p14="http://schemas.microsoft.com/office/powerpoint/2010/main" val="375970886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155" y="1424608"/>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60DE5371-A84A-483F-AE48-DD73CDCAD7FB}"/>
              </a:ext>
            </a:extLst>
          </p:cNvPr>
          <p:cNvPicPr>
            <a:picLocks noChangeAspect="1"/>
          </p:cNvPicPr>
          <p:nvPr/>
        </p:nvPicPr>
        <p:blipFill>
          <a:blip r:embed="rId3"/>
          <a:stretch>
            <a:fillRect/>
          </a:stretch>
        </p:blipFill>
        <p:spPr>
          <a:xfrm>
            <a:off x="914119" y="1458769"/>
            <a:ext cx="5227762" cy="4966874"/>
          </a:xfrm>
          <a:prstGeom prst="rect">
            <a:avLst/>
          </a:prstGeom>
        </p:spPr>
      </p:pic>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1" y="693066"/>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多面的機能支払のみに取り組む場合は、活動組織規約の別紙「構成員一覧」に代えることができます。</a:t>
            </a: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id="{A655F811-16C6-4C3F-A2B5-743E6B6F9189}"/>
              </a:ext>
            </a:extLst>
          </p:cNvPr>
          <p:cNvPicPr>
            <a:picLocks noChangeAspect="1"/>
          </p:cNvPicPr>
          <p:nvPr/>
        </p:nvPicPr>
        <p:blipFill>
          <a:blip r:embed="rId4"/>
          <a:stretch>
            <a:fillRect/>
          </a:stretch>
        </p:blipFill>
        <p:spPr>
          <a:xfrm>
            <a:off x="691139" y="7738490"/>
            <a:ext cx="5673722" cy="1885432"/>
          </a:xfrm>
          <a:prstGeom prst="rect">
            <a:avLst/>
          </a:prstGeom>
        </p:spPr>
      </p:pic>
      <p:sp>
        <p:nvSpPr>
          <p:cNvPr id="22" name="Rectangle 65"/>
          <p:cNvSpPr>
            <a:spLocks noChangeArrowheads="1"/>
          </p:cNvSpPr>
          <p:nvPr/>
        </p:nvSpPr>
        <p:spPr bwMode="auto">
          <a:xfrm>
            <a:off x="2672916" y="8028886"/>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sp>
        <p:nvSpPr>
          <p:cNvPr id="27" name="Rectangle 65"/>
          <p:cNvSpPr>
            <a:spLocks noChangeArrowheads="1"/>
          </p:cNvSpPr>
          <p:nvPr/>
        </p:nvSpPr>
        <p:spPr bwMode="auto">
          <a:xfrm>
            <a:off x="3833519" y="1449151"/>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1944018" y="1549024"/>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4962599" y="3133750"/>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3717032" y="2576736"/>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Rectangle 65"/>
          <p:cNvSpPr>
            <a:spLocks noChangeArrowheads="1"/>
          </p:cNvSpPr>
          <p:nvPr/>
        </p:nvSpPr>
        <p:spPr bwMode="auto">
          <a:xfrm>
            <a:off x="117194" y="162019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909023" y="1834452"/>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645878" y="7905547"/>
            <a:ext cx="1630994" cy="72152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24823" y="9027708"/>
            <a:ext cx="5661311" cy="43776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
        <p:nvSpPr>
          <p:cNvPr id="2" name="正方形/長方形 1"/>
          <p:cNvSpPr/>
          <p:nvPr/>
        </p:nvSpPr>
        <p:spPr>
          <a:xfrm>
            <a:off x="3970020" y="1879358"/>
            <a:ext cx="937260" cy="1417458"/>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5031685" y="2330400"/>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4293096" y="2180767"/>
            <a:ext cx="1188132" cy="158589"/>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7581825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2578633"/>
            <a:ext cx="5986477" cy="7026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a:extLst>
              <a:ext uri="{FF2B5EF4-FFF2-40B4-BE49-F238E27FC236}">
                <a16:creationId xmlns:a16="http://schemas.microsoft.com/office/drawing/2014/main" id="{51535115-DF2D-43A9-B3DB-C0E162442347}"/>
              </a:ext>
            </a:extLst>
          </p:cNvPr>
          <p:cNvPicPr>
            <a:picLocks noChangeAspect="1"/>
          </p:cNvPicPr>
          <p:nvPr/>
        </p:nvPicPr>
        <p:blipFill>
          <a:blip r:embed="rId3"/>
          <a:stretch>
            <a:fillRect/>
          </a:stretch>
        </p:blipFill>
        <p:spPr>
          <a:xfrm>
            <a:off x="558099" y="2606166"/>
            <a:ext cx="5653522" cy="964722"/>
          </a:xfrm>
          <a:prstGeom prst="rect">
            <a:avLst/>
          </a:prstGeom>
        </p:spPr>
      </p:pic>
      <p:pic>
        <p:nvPicPr>
          <p:cNvPr id="22" name="図 21">
            <a:extLst>
              <a:ext uri="{FF2B5EF4-FFF2-40B4-BE49-F238E27FC236}">
                <a16:creationId xmlns:a16="http://schemas.microsoft.com/office/drawing/2014/main" id="{E58042A0-390D-4AD4-9CF8-DF48738B93D3}"/>
              </a:ext>
            </a:extLst>
          </p:cNvPr>
          <p:cNvPicPr>
            <a:picLocks noChangeAspect="1"/>
          </p:cNvPicPr>
          <p:nvPr/>
        </p:nvPicPr>
        <p:blipFill>
          <a:blip r:embed="rId4"/>
          <a:stretch>
            <a:fillRect/>
          </a:stretch>
        </p:blipFill>
        <p:spPr>
          <a:xfrm>
            <a:off x="500102" y="3569490"/>
            <a:ext cx="3094677" cy="5754968"/>
          </a:xfrm>
          <a:prstGeom prst="rect">
            <a:avLst/>
          </a:prstGeom>
        </p:spPr>
      </p:pic>
      <p:pic>
        <p:nvPicPr>
          <p:cNvPr id="17" name="図 16">
            <a:extLst>
              <a:ext uri="{FF2B5EF4-FFF2-40B4-BE49-F238E27FC236}">
                <a16:creationId xmlns:a16="http://schemas.microsoft.com/office/drawing/2014/main" id="{E0A18A90-AC95-4305-ACF0-F201A8F8134F}"/>
              </a:ext>
            </a:extLst>
          </p:cNvPr>
          <p:cNvPicPr>
            <a:picLocks noChangeAspect="1"/>
          </p:cNvPicPr>
          <p:nvPr/>
        </p:nvPicPr>
        <p:blipFill>
          <a:blip r:embed="rId5"/>
          <a:stretch>
            <a:fillRect/>
          </a:stretch>
        </p:blipFill>
        <p:spPr>
          <a:xfrm>
            <a:off x="3966193" y="3569490"/>
            <a:ext cx="1980249" cy="5556535"/>
          </a:xfrm>
          <a:prstGeom prst="rect">
            <a:avLst/>
          </a:prstGeom>
        </p:spPr>
      </p:pic>
      <p:sp>
        <p:nvSpPr>
          <p:cNvPr id="5" name="角丸四角形 4"/>
          <p:cNvSpPr/>
          <p:nvPr/>
        </p:nvSpPr>
        <p:spPr>
          <a:xfrm>
            <a:off x="481732" y="1148879"/>
            <a:ext cx="6120000" cy="142218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720780" y="142154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平成３０年度・令和元年度・令和</a:t>
            </a:r>
            <a:r>
              <a:rPr lang="en-US" altLang="ja-JP" dirty="0">
                <a:latin typeface="HG丸ｺﾞｼｯｸM-PRO" panose="020F0600000000000000" pitchFamily="50" charset="-128"/>
                <a:ea typeface="HG丸ｺﾞｼｯｸM-PRO" panose="020F0600000000000000" pitchFamily="50" charset="-128"/>
              </a:rPr>
              <a:t>3</a:t>
            </a:r>
            <a:r>
              <a:rPr lang="ja-JP" altLang="en-US" dirty="0">
                <a:latin typeface="HG丸ｺﾞｼｯｸM-PRO" panose="020F0600000000000000" pitchFamily="50" charset="-128"/>
                <a:ea typeface="HG丸ｺﾞｼｯｸM-PRO" panose="020F0600000000000000" pitchFamily="50" charset="-128"/>
              </a:rPr>
              <a:t>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27</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29</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テキスト ボックス 7"/>
          <p:cNvSpPr txBox="1"/>
          <p:nvPr/>
        </p:nvSpPr>
        <p:spPr>
          <a:xfrm>
            <a:off x="63240" y="9250201"/>
            <a:ext cx="3242556"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資源向上支払（長寿命化）は、交付上限額を記入します。</a:t>
            </a:r>
            <a:endParaRPr lang="en-US" altLang="ja-JP" sz="1000" dirty="0">
              <a:solidFill>
                <a:srgbClr val="000000"/>
              </a:solidFill>
            </a:endParaRPr>
          </a:p>
          <a:p>
            <a:r>
              <a:rPr lang="ja-JP" altLang="en-US" sz="1000" dirty="0">
                <a:solidFill>
                  <a:srgbClr val="000000"/>
                </a:solidFill>
              </a:rPr>
              <a:t>この交付上限額以内で施設の長寿命化のための活動に必要な金額により交付申請を行うものとします。</a:t>
            </a:r>
            <a:endParaRPr lang="en-US" altLang="ja-JP" sz="1000" dirty="0">
              <a:solidFill>
                <a:srgbClr val="000000"/>
              </a:solidFill>
            </a:endParaRPr>
          </a:p>
        </p:txBody>
      </p:sp>
      <p:sp>
        <p:nvSpPr>
          <p:cNvPr id="9" name="角丸四角形 8"/>
          <p:cNvSpPr/>
          <p:nvPr/>
        </p:nvSpPr>
        <p:spPr>
          <a:xfrm>
            <a:off x="497364" y="1156453"/>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（１</a:t>
            </a:r>
            <a:r>
              <a:rPr lang="zh-TW" altLang="en-US" dirty="0">
                <a:solidFill>
                  <a:schemeClr val="tx1"/>
                </a:solidFill>
                <a:latin typeface="+mn-ea"/>
              </a:rPr>
              <a:t>）交付金額</a:t>
            </a:r>
          </a:p>
        </p:txBody>
      </p:sp>
      <p:sp>
        <p:nvSpPr>
          <p:cNvPr id="10" name="フリーフォーム 9"/>
          <p:cNvSpPr/>
          <p:nvPr/>
        </p:nvSpPr>
        <p:spPr>
          <a:xfrm rot="16536467" flipH="1">
            <a:off x="2529797" y="8961289"/>
            <a:ext cx="220935" cy="38911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5097016"/>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9" name="角丸四角形 37">
            <a:extLst>
              <a:ext uri="{FF2B5EF4-FFF2-40B4-BE49-F238E27FC236}">
                <a16:creationId xmlns:a16="http://schemas.microsoft.com/office/drawing/2014/main" id="{D649AA1D-776D-4CB5-B1B1-97229783344A}"/>
              </a:ext>
            </a:extLst>
          </p:cNvPr>
          <p:cNvSpPr/>
          <p:nvPr/>
        </p:nvSpPr>
        <p:spPr>
          <a:xfrm>
            <a:off x="5661248" y="8545485"/>
            <a:ext cx="360040" cy="29168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4D2649B3-2925-46AA-9E16-B653271C32E0}"/>
              </a:ext>
            </a:extLst>
          </p:cNvPr>
          <p:cNvSpPr txBox="1"/>
          <p:nvPr/>
        </p:nvSpPr>
        <p:spPr>
          <a:xfrm>
            <a:off x="3570820" y="7865144"/>
            <a:ext cx="324255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広域活動組織の規模を満たさない場合、長寿命化の交付上限は、保全管理する区域内に存在する集落数に</a:t>
            </a:r>
            <a:r>
              <a:rPr lang="en-US" altLang="ja-JP" sz="1000" dirty="0">
                <a:solidFill>
                  <a:srgbClr val="FF0000"/>
                </a:solidFill>
              </a:rPr>
              <a:t>200</a:t>
            </a:r>
            <a:r>
              <a:rPr lang="ja-JP" altLang="en-US" sz="1000" dirty="0">
                <a:solidFill>
                  <a:srgbClr val="FF0000"/>
                </a:solidFill>
              </a:rPr>
              <a:t>万円を乗じた額と交付単価に対象農用地面積を乗じた額の小さい額となります。</a:t>
            </a:r>
            <a:endParaRPr lang="en-US" altLang="ja-JP" sz="1000" dirty="0">
              <a:solidFill>
                <a:srgbClr val="FF0000"/>
              </a:solidFill>
            </a:endParaRPr>
          </a:p>
        </p:txBody>
      </p:sp>
      <p:sp>
        <p:nvSpPr>
          <p:cNvPr id="20" name="角丸四角形 37">
            <a:extLst>
              <a:ext uri="{FF2B5EF4-FFF2-40B4-BE49-F238E27FC236}">
                <a16:creationId xmlns:a16="http://schemas.microsoft.com/office/drawing/2014/main" id="{5FA19A0D-516E-4DA0-9F34-561A0F56D579}"/>
              </a:ext>
            </a:extLst>
          </p:cNvPr>
          <p:cNvSpPr/>
          <p:nvPr/>
        </p:nvSpPr>
        <p:spPr>
          <a:xfrm>
            <a:off x="2770400" y="9019014"/>
            <a:ext cx="829770" cy="2806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37">
            <a:extLst>
              <a:ext uri="{FF2B5EF4-FFF2-40B4-BE49-F238E27FC236}">
                <a16:creationId xmlns:a16="http://schemas.microsoft.com/office/drawing/2014/main" id="{F86B3312-07A3-4B60-84D7-CA60BA256660}"/>
              </a:ext>
            </a:extLst>
          </p:cNvPr>
          <p:cNvSpPr/>
          <p:nvPr/>
        </p:nvSpPr>
        <p:spPr>
          <a:xfrm>
            <a:off x="4966824" y="8892783"/>
            <a:ext cx="1001124" cy="279998"/>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9">
            <a:extLst>
              <a:ext uri="{FF2B5EF4-FFF2-40B4-BE49-F238E27FC236}">
                <a16:creationId xmlns:a16="http://schemas.microsoft.com/office/drawing/2014/main" id="{796B30F1-E2CA-415F-AB00-ED4C26FD9A5F}"/>
              </a:ext>
            </a:extLst>
          </p:cNvPr>
          <p:cNvSpPr/>
          <p:nvPr/>
        </p:nvSpPr>
        <p:spPr>
          <a:xfrm rot="19954377" flipH="1">
            <a:off x="4481050" y="8417636"/>
            <a:ext cx="369825" cy="59368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id="{7D63F730-1296-4728-8191-42E7541ADC31}"/>
              </a:ext>
            </a:extLst>
          </p:cNvPr>
          <p:cNvSpPr/>
          <p:nvPr/>
        </p:nvSpPr>
        <p:spPr>
          <a:xfrm rot="3754377" flipH="1">
            <a:off x="3956413" y="8328473"/>
            <a:ext cx="51576" cy="889541"/>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852912" y="3080792"/>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Tree>
    <p:extLst>
      <p:ext uri="{BB962C8B-B14F-4D97-AF65-F5344CB8AC3E}">
        <p14:creationId xmlns:p14="http://schemas.microsoft.com/office/powerpoint/2010/main" val="278411913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extLst>
              <p:ext uri="{D42A27DB-BD31-4B8C-83A1-F6EECF244321}">
                <p14:modId xmlns:p14="http://schemas.microsoft.com/office/powerpoint/2010/main" val="4167796594"/>
              </p:ext>
            </p:extLst>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sp>
        <p:nvSpPr>
          <p:cNvPr id="17" name="四角形吹き出し 16"/>
          <p:cNvSpPr/>
          <p:nvPr/>
        </p:nvSpPr>
        <p:spPr>
          <a:xfrm>
            <a:off x="2708920" y="232899"/>
            <a:ext cx="2508180"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a:solidFill>
                  <a:srgbClr val="FF0000"/>
                </a:solidFill>
              </a:rPr>
              <a:t>・下表</a:t>
            </a:r>
            <a:r>
              <a:rPr lang="ja-JP" altLang="en-US" sz="1050" dirty="0" smtClean="0">
                <a:solidFill>
                  <a:srgbClr val="FF0000"/>
                </a:solidFill>
              </a:rPr>
              <a:t>は県</a:t>
            </a:r>
            <a:r>
              <a:rPr lang="ja-JP" altLang="en-US" sz="1050" dirty="0">
                <a:solidFill>
                  <a:srgbClr val="FF0000"/>
                </a:solidFill>
              </a:rPr>
              <a:t>の交付単価です。</a:t>
            </a:r>
            <a:endParaRPr lang="en-US" altLang="ja-JP" sz="1050" dirty="0">
              <a:solidFill>
                <a:srgbClr val="FF0000"/>
              </a:solidFill>
            </a:endParaRPr>
          </a:p>
          <a:p>
            <a:pPr>
              <a:defRPr/>
            </a:pPr>
            <a:r>
              <a:rPr lang="ja-JP" altLang="en-US" sz="1050" dirty="0" smtClean="0">
                <a:solidFill>
                  <a:srgbClr val="FF0000"/>
                </a:solidFill>
              </a:rPr>
              <a:t>・市町村において</a:t>
            </a:r>
            <a:r>
              <a:rPr lang="ja-JP" altLang="en-US" sz="1050" dirty="0">
                <a:solidFill>
                  <a:srgbClr val="FF0000"/>
                </a:solidFill>
              </a:rPr>
              <a:t>別途交付単価を設定している場合には適宜追加・修正してください。</a:t>
            </a:r>
            <a:endParaRPr lang="en-US" altLang="ja-JP" sz="1050" dirty="0">
              <a:solidFill>
                <a:srgbClr val="FF0000"/>
              </a:solidFill>
            </a:endParaRPr>
          </a:p>
        </p:txBody>
      </p:sp>
      <p:graphicFrame>
        <p:nvGraphicFramePr>
          <p:cNvPr id="18" name="表 17"/>
          <p:cNvGraphicFramePr>
            <a:graphicFrameLocks noGrp="1"/>
          </p:cNvGraphicFramePr>
          <p:nvPr>
            <p:extLst>
              <p:ext uri="{D42A27DB-BD31-4B8C-83A1-F6EECF244321}">
                <p14:modId xmlns:p14="http://schemas.microsoft.com/office/powerpoint/2010/main" val="1592241317"/>
              </p:ext>
            </p:extLst>
          </p:nvPr>
        </p:nvGraphicFramePr>
        <p:xfrm>
          <a:off x="7029400" y="971563"/>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2,300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1,920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1,600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2,833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480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600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500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130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75</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19" name="四角形吹き出し 18"/>
          <p:cNvSpPr/>
          <p:nvPr/>
        </p:nvSpPr>
        <p:spPr>
          <a:xfrm>
            <a:off x="7029400" y="460747"/>
            <a:ext cx="288032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（北海道及び道内市町村向け記述）</a:t>
            </a:r>
            <a:endParaRPr lang="en-US" altLang="ja-JP" sz="1050" dirty="0">
              <a:solidFill>
                <a:srgbClr val="FF0000"/>
              </a:solidFill>
            </a:endParaRPr>
          </a:p>
          <a:p>
            <a:pPr>
              <a:defRPr/>
            </a:pPr>
            <a:r>
              <a:rPr lang="ja-JP" altLang="en-US" sz="1050" dirty="0">
                <a:solidFill>
                  <a:srgbClr val="FF0000"/>
                </a:solidFill>
              </a:rPr>
              <a:t>北海道は下表を使用してください。</a:t>
            </a:r>
            <a:endParaRPr lang="en-US" altLang="ja-JP" sz="1050" dirty="0">
              <a:solidFill>
                <a:srgbClr val="FF0000"/>
              </a:solidFill>
            </a:endParaRPr>
          </a:p>
        </p:txBody>
      </p:sp>
      <p:sp>
        <p:nvSpPr>
          <p:cNvPr id="20" name="テキスト ボックス 39"/>
          <p:cNvSpPr txBox="1">
            <a:spLocks noChangeArrowheads="1"/>
          </p:cNvSpPr>
          <p:nvPr/>
        </p:nvSpPr>
        <p:spPr bwMode="auto">
          <a:xfrm>
            <a:off x="576000" y="6821647"/>
            <a:ext cx="5760000"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16000" indent="-216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（２）資源向上支払交付金（長寿命化）について、広域活動組織となるための規模要件を満たさない活動組織にあっては、以下</a:t>
            </a: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又は</a:t>
            </a: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のいずれか小さい額を年交付金額の上限とします。</a:t>
            </a:r>
            <a:endParaRPr lang="en-US" altLang="ja-JP" sz="1200" dirty="0">
              <a:latin typeface="ＭＳ Ｐゴシック" panose="020B0600070205080204" pitchFamily="50" charset="-128"/>
              <a:ea typeface="ＭＳ Ｐゴシック" panose="020B0600070205080204" pitchFamily="50" charset="-128"/>
            </a:endParaRP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上表⑥又は⑦の交付単価に対象農用地面積を乗じて得た額</a:t>
            </a: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保全管理する区域内に存在する集落数に</a:t>
            </a:r>
            <a:r>
              <a:rPr lang="en-US" altLang="ja-JP" sz="1200" dirty="0">
                <a:latin typeface="ＭＳ Ｐゴシック" panose="020B0600070205080204" pitchFamily="50" charset="-128"/>
                <a:ea typeface="ＭＳ Ｐゴシック" panose="020B0600070205080204" pitchFamily="50" charset="-128"/>
              </a:rPr>
              <a:t>200 </a:t>
            </a:r>
            <a:r>
              <a:rPr lang="ja-JP" altLang="en-US" sz="1200" dirty="0">
                <a:latin typeface="ＭＳ Ｐゴシック" panose="020B0600070205080204" pitchFamily="50" charset="-128"/>
                <a:ea typeface="ＭＳ Ｐゴシック" panose="020B0600070205080204" pitchFamily="50" charset="-128"/>
              </a:rPr>
              <a:t>万円を乗じて得た額</a:t>
            </a: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288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a:t>
            </a:r>
            <a:r>
              <a:rPr lang="en-US" altLang="ja-JP" sz="1200" dirty="0">
                <a:latin typeface="ＭＳ Ｐゴシック" panose="020B0600070205080204" pitchFamily="50" charset="-128"/>
                <a:ea typeface="ＭＳ Ｐゴシック" panose="020B0600070205080204" pitchFamily="50" charset="-128"/>
              </a:rPr>
              <a:t>15,000a </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=150ha</a:t>
            </a:r>
            <a:r>
              <a:rPr lang="ja-JP" altLang="en-US" sz="1200" dirty="0">
                <a:latin typeface="ＭＳ Ｐゴシック" panose="020B0600070205080204" pitchFamily="50" charset="-128"/>
                <a:ea typeface="ＭＳ Ｐゴシック" panose="020B0600070205080204" pitchFamily="50" charset="-128"/>
              </a:rPr>
              <a:t>）（畑）で、直営施工を実施しない１集落で構成される活動組織</a:t>
            </a:r>
            <a:endParaRPr lang="en-US" altLang="ja-JP" sz="1200" dirty="0">
              <a:latin typeface="ＭＳ Ｐゴシック" panose="020B0600070205080204" pitchFamily="50" charset="-128"/>
              <a:ea typeface="ＭＳ Ｐゴシック" panose="020B0600070205080204" pitchFamily="50" charset="-128"/>
            </a:endParaRPr>
          </a:p>
          <a:p>
            <a:pPr marL="432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資源向上支払交付金（長寿命化）の交付上限額の算出</a:t>
            </a: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15,000a×1,666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2,499,000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１集落</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の小さい額である</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円を年交付金額の上限とする。</a:t>
            </a:r>
            <a:endParaRPr lang="en-US" altLang="ja-JP" sz="1200" dirty="0">
              <a:latin typeface="ＭＳ Ｐゴシック" panose="020B0600070205080204" pitchFamily="50" charset="-128"/>
              <a:ea typeface="ＭＳ Ｐゴシック" panose="020B0600070205080204" pitchFamily="50" charset="-128"/>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latin typeface="+mj-ea"/>
                <a:ea typeface="+mj-ea"/>
              </a:rPr>
              <a:t>P27</a:t>
            </a:r>
            <a:r>
              <a:rPr lang="ja-JP" altLang="en-US" sz="1000" dirty="0">
                <a:latin typeface="+mj-ea"/>
                <a:ea typeface="+mj-ea"/>
              </a:rPr>
              <a:t>～</a:t>
            </a:r>
            <a:r>
              <a:rPr lang="en-US" altLang="ja-JP" sz="1000" dirty="0">
                <a:latin typeface="+mj-ea"/>
                <a:ea typeface="+mj-ea"/>
              </a:rPr>
              <a:t>29</a:t>
            </a:r>
            <a:r>
              <a:rPr lang="ja-JP" altLang="en-US" sz="1000" dirty="0"/>
              <a:t>を参照してください。</a:t>
            </a:r>
            <a:endParaRPr kumimoji="1" lang="ja-JP" altLang="en-US" sz="1000" dirty="0"/>
          </a:p>
        </p:txBody>
      </p:sp>
    </p:spTree>
    <p:extLst>
      <p:ext uri="{BB962C8B-B14F-4D97-AF65-F5344CB8AC3E}">
        <p14:creationId xmlns:p14="http://schemas.microsoft.com/office/powerpoint/2010/main" val="204011034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469885" y="742635"/>
            <a:ext cx="6120000" cy="79629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3528000" y="2481372"/>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組織の広域化・体制強化に対する支援を受ける場合は、「４．加算措置」の様式を記入して下さい。</a:t>
            </a:r>
            <a:endParaRPr lang="en-US" altLang="ja-JP" sz="900" dirty="0"/>
          </a:p>
        </p:txBody>
      </p:sp>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152800"/>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424551" y="5201429"/>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489902"/>
            <a:ext cx="5832000" cy="738664"/>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a:t>
            </a:r>
            <a:r>
              <a:rPr lang="ja-JP" altLang="en-US" dirty="0" smtClean="0">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smtClean="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県</a:t>
            </a: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272919"/>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293810"/>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75238" y="6716942"/>
            <a:ext cx="5760000" cy="84638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a:t>
            </a:r>
            <a:r>
              <a:rPr lang="ja-JP" altLang="en-US" dirty="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solidFill>
                  <a:srgbClr val="FF0000"/>
                </a:solidFill>
                <a:latin typeface="HG丸ｺﾞｼｯｸM-PRO" panose="020F0600000000000000" pitchFamily="50" charset="-128"/>
                <a:ea typeface="HG丸ｺﾞｼｯｸM-PRO" panose="020F0600000000000000" pitchFamily="50" charset="-128"/>
              </a:rPr>
              <a:t>・農業生産の継続性及び多面的機能の維持の観点から、農振農用地区域内農地と一体的な取組が必要と認められる農振白地及び市街化区域内の農用地等</a:t>
            </a:r>
          </a:p>
        </p:txBody>
      </p:sp>
      <p:sp>
        <p:nvSpPr>
          <p:cNvPr id="23" name="正方形/長方形 22"/>
          <p:cNvSpPr/>
          <p:nvPr/>
        </p:nvSpPr>
        <p:spPr>
          <a:xfrm>
            <a:off x="436883" y="5201429"/>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742131"/>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013605"/>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この欄は、市町村担当者と相談及び確認の上、組織の情報を記入して下さい。</a:t>
            </a:r>
            <a:endParaRPr lang="en-US" altLang="ja-JP" sz="900" dirty="0"/>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
        <p:nvSpPr>
          <p:cNvPr id="27" name="フリーフォーム 26"/>
          <p:cNvSpPr/>
          <p:nvPr/>
        </p:nvSpPr>
        <p:spPr>
          <a:xfrm rot="16200000" flipH="1" flipV="1">
            <a:off x="315913" y="3327390"/>
            <a:ext cx="485419" cy="26814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 name="図 9">
            <a:extLst>
              <a:ext uri="{FF2B5EF4-FFF2-40B4-BE49-F238E27FC236}">
                <a16:creationId xmlns:a16="http://schemas.microsoft.com/office/drawing/2014/main" id="{9B85A362-82EE-40D4-9D98-78230931D893}"/>
              </a:ext>
            </a:extLst>
          </p:cNvPr>
          <p:cNvPicPr>
            <a:picLocks noChangeAspect="1"/>
          </p:cNvPicPr>
          <p:nvPr/>
        </p:nvPicPr>
        <p:blipFill>
          <a:blip r:embed="rId3"/>
          <a:stretch>
            <a:fillRect/>
          </a:stretch>
        </p:blipFill>
        <p:spPr>
          <a:xfrm>
            <a:off x="692696" y="3335681"/>
            <a:ext cx="5054401" cy="1620400"/>
          </a:xfrm>
          <a:prstGeom prst="rect">
            <a:avLst/>
          </a:prstGeom>
        </p:spPr>
      </p:pic>
      <p:pic>
        <p:nvPicPr>
          <p:cNvPr id="4" name="図 3">
            <a:extLst>
              <a:ext uri="{FF2B5EF4-FFF2-40B4-BE49-F238E27FC236}">
                <a16:creationId xmlns:a16="http://schemas.microsoft.com/office/drawing/2014/main" id="{24CD8E09-8F8F-44A0-9E82-2874B3C06EB0}"/>
              </a:ext>
            </a:extLst>
          </p:cNvPr>
          <p:cNvPicPr>
            <a:picLocks noChangeAspect="1"/>
          </p:cNvPicPr>
          <p:nvPr/>
        </p:nvPicPr>
        <p:blipFill>
          <a:blip r:embed="rId4"/>
          <a:stretch>
            <a:fillRect/>
          </a:stretch>
        </p:blipFill>
        <p:spPr>
          <a:xfrm>
            <a:off x="7173416" y="1613615"/>
            <a:ext cx="5993085" cy="791384"/>
          </a:xfrm>
          <a:prstGeom prst="rect">
            <a:avLst/>
          </a:prstGeom>
        </p:spPr>
      </p:pic>
      <p:pic>
        <p:nvPicPr>
          <p:cNvPr id="2" name="図 1">
            <a:extLst>
              <a:ext uri="{FF2B5EF4-FFF2-40B4-BE49-F238E27FC236}">
                <a16:creationId xmlns:a16="http://schemas.microsoft.com/office/drawing/2014/main" id="{49A08CC6-F118-5E52-4839-41FBBA29D8DC}"/>
              </a:ext>
            </a:extLst>
          </p:cNvPr>
          <p:cNvPicPr>
            <a:picLocks noChangeAspect="1"/>
          </p:cNvPicPr>
          <p:nvPr/>
        </p:nvPicPr>
        <p:blipFill>
          <a:blip r:embed="rId5"/>
          <a:stretch>
            <a:fillRect/>
          </a:stretch>
        </p:blipFill>
        <p:spPr>
          <a:xfrm>
            <a:off x="454360" y="1583400"/>
            <a:ext cx="5949280" cy="785600"/>
          </a:xfrm>
          <a:prstGeom prst="rect">
            <a:avLst/>
          </a:prstGeom>
        </p:spPr>
      </p:pic>
    </p:spTree>
    <p:extLst>
      <p:ext uri="{BB962C8B-B14F-4D97-AF65-F5344CB8AC3E}">
        <p14:creationId xmlns:p14="http://schemas.microsoft.com/office/powerpoint/2010/main" val="268185015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ED4BD17B-FF25-D9BE-0260-5D0A16B4E9D3}"/>
              </a:ext>
            </a:extLst>
          </p:cNvPr>
          <p:cNvPicPr>
            <a:picLocks noChangeAspect="1"/>
          </p:cNvPicPr>
          <p:nvPr/>
        </p:nvPicPr>
        <p:blipFill>
          <a:blip r:embed="rId3"/>
          <a:stretch>
            <a:fillRect/>
          </a:stretch>
        </p:blipFill>
        <p:spPr>
          <a:xfrm>
            <a:off x="278436" y="2267538"/>
            <a:ext cx="6054579" cy="5571545"/>
          </a:xfrm>
          <a:prstGeom prst="rect">
            <a:avLst/>
          </a:prstGeom>
        </p:spPr>
      </p:pic>
      <p:pic>
        <p:nvPicPr>
          <p:cNvPr id="6" name="図 5">
            <a:extLst>
              <a:ext uri="{FF2B5EF4-FFF2-40B4-BE49-F238E27FC236}">
                <a16:creationId xmlns:a16="http://schemas.microsoft.com/office/drawing/2014/main" id="{B6A9FBFD-888B-4095-97EF-B95C36DBCC38}"/>
              </a:ext>
            </a:extLst>
          </p:cNvPr>
          <p:cNvPicPr>
            <a:picLocks noChangeAspect="1"/>
          </p:cNvPicPr>
          <p:nvPr/>
        </p:nvPicPr>
        <p:blipFill>
          <a:blip r:embed="rId4"/>
          <a:stretch>
            <a:fillRect/>
          </a:stretch>
        </p:blipFill>
        <p:spPr>
          <a:xfrm>
            <a:off x="7401083" y="2265005"/>
            <a:ext cx="6157513" cy="5666267"/>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sp>
        <p:nvSpPr>
          <p:cNvPr id="13" name="テキスト ボックス 12"/>
          <p:cNvSpPr txBox="1"/>
          <p:nvPr/>
        </p:nvSpPr>
        <p:spPr>
          <a:xfrm>
            <a:off x="1871792" y="226500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437452" y="2404846"/>
            <a:ext cx="434340" cy="266700"/>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601608" y="7865144"/>
            <a:ext cx="2147598"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latin typeface="+mj-ea"/>
                <a:ea typeface="+mj-ea"/>
              </a:rPr>
              <a:t>（</a:t>
            </a:r>
            <a:r>
              <a:rPr lang="en-US" altLang="ja-JP" sz="1000" dirty="0">
                <a:latin typeface="+mj-ea"/>
                <a:ea typeface="+mj-ea"/>
              </a:rPr>
              <a:t>P.23</a:t>
            </a:r>
            <a:r>
              <a:rPr lang="ja-JP" altLang="en-US" sz="1000" dirty="0">
                <a:latin typeface="+mj-ea"/>
                <a:ea typeface="+mj-ea"/>
              </a:rPr>
              <a:t>を参照）５年間で実施する予定の「地域資源の</a:t>
            </a:r>
            <a:r>
              <a:rPr lang="ja-JP" altLang="en-US" sz="1000" dirty="0"/>
              <a:t>適切な保全管理のための推進活動」の項目を複数選択する場合などは、実施時期に「○」を記入してください。</a:t>
            </a:r>
            <a:endParaRPr lang="en-US" altLang="ja-JP" sz="1000" dirty="0"/>
          </a:p>
        </p:txBody>
      </p:sp>
      <p:sp>
        <p:nvSpPr>
          <p:cNvPr id="21" name="フリーフォーム 20"/>
          <p:cNvSpPr/>
          <p:nvPr/>
        </p:nvSpPr>
        <p:spPr>
          <a:xfrm flipV="1">
            <a:off x="764704" y="7712240"/>
            <a:ext cx="836904" cy="34725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4112773" y="2444955"/>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5" name="フリーフォーム 20">
            <a:extLst>
              <a:ext uri="{FF2B5EF4-FFF2-40B4-BE49-F238E27FC236}">
                <a16:creationId xmlns:a16="http://schemas.microsoft.com/office/drawing/2014/main" id="{2E2903C5-11B4-4B48-812C-EC058DB27C6F}"/>
              </a:ext>
            </a:extLst>
          </p:cNvPr>
          <p:cNvSpPr/>
          <p:nvPr/>
        </p:nvSpPr>
        <p:spPr>
          <a:xfrm rot="333408" flipV="1">
            <a:off x="2847702" y="3992282"/>
            <a:ext cx="916048" cy="255929"/>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8">
            <a:extLst>
              <a:ext uri="{FF2B5EF4-FFF2-40B4-BE49-F238E27FC236}">
                <a16:creationId xmlns:a16="http://schemas.microsoft.com/office/drawing/2014/main" id="{56505F4B-8885-40D1-A59F-C1033B1A8856}"/>
              </a:ext>
            </a:extLst>
          </p:cNvPr>
          <p:cNvSpPr/>
          <p:nvPr/>
        </p:nvSpPr>
        <p:spPr>
          <a:xfrm>
            <a:off x="899684" y="3726054"/>
            <a:ext cx="1944216" cy="4181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a:extLst>
              <a:ext uri="{FF2B5EF4-FFF2-40B4-BE49-F238E27FC236}">
                <a16:creationId xmlns:a16="http://schemas.microsoft.com/office/drawing/2014/main" id="{98305760-7643-4C5C-A063-C8A5E41D7089}"/>
              </a:ext>
            </a:extLst>
          </p:cNvPr>
          <p:cNvSpPr txBox="1"/>
          <p:nvPr/>
        </p:nvSpPr>
        <p:spPr>
          <a:xfrm>
            <a:off x="3719478" y="4154118"/>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7" name="テキスト ボックス 26">
            <a:extLst>
              <a:ext uri="{FF2B5EF4-FFF2-40B4-BE49-F238E27FC236}">
                <a16:creationId xmlns:a16="http://schemas.microsoft.com/office/drawing/2014/main" id="{622A43DF-1876-4AB1-9C0C-17D80E7ADC7A}"/>
              </a:ext>
            </a:extLst>
          </p:cNvPr>
          <p:cNvSpPr txBox="1"/>
          <p:nvPr/>
        </p:nvSpPr>
        <p:spPr>
          <a:xfrm>
            <a:off x="3009180" y="8939448"/>
            <a:ext cx="324255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Tree>
    <p:extLst>
      <p:ext uri="{BB962C8B-B14F-4D97-AF65-F5344CB8AC3E}">
        <p14:creationId xmlns:p14="http://schemas.microsoft.com/office/powerpoint/2010/main" val="356734017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AECF5182-DE6F-4071-ABDC-F878F9C6385D}"/>
              </a:ext>
            </a:extLst>
          </p:cNvPr>
          <p:cNvPicPr>
            <a:picLocks noChangeAspect="1"/>
          </p:cNvPicPr>
          <p:nvPr/>
        </p:nvPicPr>
        <p:blipFill rotWithShape="1">
          <a:blip r:embed="rId3"/>
          <a:srcRect l="-1" t="1544" r="390"/>
          <a:stretch/>
        </p:blipFill>
        <p:spPr>
          <a:xfrm>
            <a:off x="429921" y="4744895"/>
            <a:ext cx="5807392" cy="4732468"/>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角丸四角形 6"/>
          <p:cNvSpPr/>
          <p:nvPr/>
        </p:nvSpPr>
        <p:spPr>
          <a:xfrm>
            <a:off x="468000" y="611312"/>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1007210"/>
            <a:ext cx="5832000" cy="2354491"/>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sz="1100" baseline="300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」をとりまとめる必要があります。</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ja-JP" sz="1100" dirty="0">
                <a:latin typeface="HG丸ｺﾞｼｯｸM-PRO" panose="020F0600000000000000" pitchFamily="50" charset="-128"/>
                <a:ea typeface="HG丸ｺﾞｼｯｸM-PRO" panose="020F0600000000000000" pitchFamily="50" charset="-128"/>
              </a:rPr>
              <a:t>農業経営基盤強化促進法第</a:t>
            </a:r>
            <a:r>
              <a:rPr lang="en-US" altLang="ja-JP" sz="1100" dirty="0">
                <a:latin typeface="HG丸ｺﾞｼｯｸM-PRO" panose="020F0600000000000000" pitchFamily="50" charset="-128"/>
                <a:ea typeface="HG丸ｺﾞｼｯｸM-PRO" panose="020F0600000000000000" pitchFamily="50" charset="-128"/>
              </a:rPr>
              <a:t>19</a:t>
            </a:r>
            <a:r>
              <a:rPr lang="ja-JP" altLang="ja-JP" sz="1100" dirty="0">
                <a:latin typeface="HG丸ｺﾞｼｯｸM-PRO" panose="020F0600000000000000" pitchFamily="50" charset="-128"/>
                <a:ea typeface="HG丸ｺﾞｼｯｸM-PRO" panose="020F0600000000000000" pitchFamily="50" charset="-128"/>
              </a:rPr>
              <a:t>条第１項に定める地域計画において、別記１－４の第４の２に定める地域資源保全管理構想に準ずる内容が含まれる場合は、地域資源保全管理構想を作成したとみなすことができ</a:t>
            </a:r>
            <a:r>
              <a:rPr lang="ja-JP" altLang="en-US" sz="1100" dirty="0">
                <a:latin typeface="HG丸ｺﾞｼｯｸM-PRO" panose="020F0600000000000000" pitchFamily="50" charset="-128"/>
                <a:ea typeface="HG丸ｺﾞｼｯｸM-PRO" panose="020F0600000000000000" pitchFamily="50" charset="-128"/>
              </a:rPr>
              <a:t>ます</a:t>
            </a:r>
            <a:r>
              <a:rPr lang="ja-JP" altLang="ja-JP" sz="11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（令和５年度改正）</a:t>
            </a:r>
            <a:endParaRPr lang="ja-JP" altLang="ja-JP" sz="1100" dirty="0">
              <a:latin typeface="HG丸ｺﾞｼｯｸM-PRO" panose="020F0600000000000000" pitchFamily="50" charset="-128"/>
              <a:ea typeface="HG丸ｺﾞｼｯｸM-PRO" panose="020F0600000000000000" pitchFamily="50" charset="-128"/>
            </a:endParaRPr>
          </a:p>
          <a:p>
            <a:pPr indent="144000"/>
            <a:endParaRPr lang="ja-JP" altLang="en-US" dirty="0">
              <a:latin typeface="HG丸ｺﾞｼｯｸM-PRO" panose="020F0600000000000000" pitchFamily="50" charset="-128"/>
              <a:ea typeface="HG丸ｺﾞｼｯｸM-PRO" panose="020F0600000000000000" pitchFamily="50" charset="-128"/>
            </a:endParaRPr>
          </a:p>
        </p:txBody>
      </p:sp>
      <p:sp>
        <p:nvSpPr>
          <p:cNvPr id="10" name="テキスト ボックス 9"/>
          <p:cNvSpPr txBox="1"/>
          <p:nvPr/>
        </p:nvSpPr>
        <p:spPr>
          <a:xfrm>
            <a:off x="404664" y="4364414"/>
            <a:ext cx="399010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地域資源の適切な保全活動のための推進活動について、様式中の各項目についてあてはまるものを選択して「○」を記入します（複数選択可）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14" name="テキスト ボックス 13"/>
          <p:cNvSpPr txBox="1"/>
          <p:nvPr/>
        </p:nvSpPr>
        <p:spPr>
          <a:xfrm>
            <a:off x="4038771" y="9267853"/>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557702" y="3161352"/>
            <a:ext cx="4032448" cy="1174427"/>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pic>
        <p:nvPicPr>
          <p:cNvPr id="16" name="Picture 96" descr="3200110ホタル観察会役員会議"/>
          <p:cNvPicPr>
            <a:picLocks noChangeAspect="1" noChangeArrowheads="1"/>
          </p:cNvPicPr>
          <p:nvPr/>
        </p:nvPicPr>
        <p:blipFill>
          <a:blip r:embed="rId4" cstate="print"/>
          <a:srcRect/>
          <a:stretch>
            <a:fillRect/>
          </a:stretch>
        </p:blipFill>
        <p:spPr bwMode="auto">
          <a:xfrm>
            <a:off x="7717181" y="2869601"/>
            <a:ext cx="1840687" cy="1388059"/>
          </a:xfrm>
          <a:prstGeom prst="rect">
            <a:avLst/>
          </a:prstGeom>
          <a:ln>
            <a:noFill/>
          </a:ln>
          <a:effectLst>
            <a:softEdge rad="112500"/>
          </a:effectLst>
        </p:spPr>
      </p:pic>
      <p:sp>
        <p:nvSpPr>
          <p:cNvPr id="17" name="テキスト ボックス 4"/>
          <p:cNvSpPr txBox="1">
            <a:spLocks noChangeArrowheads="1"/>
          </p:cNvSpPr>
          <p:nvPr/>
        </p:nvSpPr>
        <p:spPr bwMode="auto">
          <a:xfrm>
            <a:off x="687282" y="3409279"/>
            <a:ext cx="3707491" cy="84638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sz="1100"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sz="1100" dirty="0">
                <a:latin typeface="+mn-ea"/>
                <a:ea typeface="+mn-ea"/>
              </a:rPr>
              <a:t>P.58</a:t>
            </a:r>
            <a:r>
              <a:rPr lang="ja-JP" altLang="en-US" sz="1100" dirty="0">
                <a:latin typeface="+mn-ea"/>
                <a:ea typeface="+mn-ea"/>
              </a:rPr>
              <a:t>～</a:t>
            </a:r>
            <a:r>
              <a:rPr lang="en-US" altLang="ja-JP" sz="1100" dirty="0">
                <a:latin typeface="+mn-ea"/>
                <a:ea typeface="+mn-ea"/>
              </a:rPr>
              <a:t>65</a:t>
            </a:r>
            <a:r>
              <a:rPr lang="ja-JP" altLang="en-US" sz="1100" dirty="0">
                <a:latin typeface="+mn-ea"/>
                <a:ea typeface="+mn-ea"/>
              </a:rPr>
              <a:t>参照）</a:t>
            </a:r>
            <a:endParaRPr lang="en-US" altLang="ja-JP" sz="1100" dirty="0">
              <a:latin typeface="+mn-ea"/>
              <a:ea typeface="+mn-ea"/>
            </a:endParaRPr>
          </a:p>
        </p:txBody>
      </p:sp>
      <p:sp>
        <p:nvSpPr>
          <p:cNvPr id="19" name="角丸四角形 18"/>
          <p:cNvSpPr/>
          <p:nvPr/>
        </p:nvSpPr>
        <p:spPr>
          <a:xfrm>
            <a:off x="687282" y="3186314"/>
            <a:ext cx="2799292" cy="16927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sz="1100" u="sng" dirty="0">
                <a:solidFill>
                  <a:schemeClr val="tx1"/>
                </a:solidFill>
                <a:latin typeface="+mn-ea"/>
              </a:rPr>
              <a:t>※</a:t>
            </a:r>
            <a:r>
              <a:rPr lang="ja-JP" altLang="en-US" sz="1100"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n-ea"/>
                <a:ea typeface="+mn-ea"/>
              </a:rPr>
              <a:t>P.66</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6" name="図 5">
            <a:extLst>
              <a:ext uri="{FF2B5EF4-FFF2-40B4-BE49-F238E27FC236}">
                <a16:creationId xmlns:a16="http://schemas.microsoft.com/office/drawing/2014/main" id="{349951EB-D3A0-403C-951D-653C4E0F3748}"/>
              </a:ext>
            </a:extLst>
          </p:cNvPr>
          <p:cNvPicPr>
            <a:picLocks noChangeAspect="1"/>
          </p:cNvPicPr>
          <p:nvPr/>
        </p:nvPicPr>
        <p:blipFill>
          <a:blip r:embed="rId5"/>
          <a:stretch>
            <a:fillRect/>
          </a:stretch>
        </p:blipFill>
        <p:spPr>
          <a:xfrm>
            <a:off x="4581128" y="3161926"/>
            <a:ext cx="1808872" cy="1219022"/>
          </a:xfrm>
          <a:prstGeom prst="rect">
            <a:avLst/>
          </a:prstGeom>
        </p:spPr>
      </p:pic>
    </p:spTree>
    <p:extLst>
      <p:ext uri="{BB962C8B-B14F-4D97-AF65-F5344CB8AC3E}">
        <p14:creationId xmlns:p14="http://schemas.microsoft.com/office/powerpoint/2010/main" val="56906376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657408ED-0C0A-BD47-1CA8-90CCD72D8E4F}"/>
              </a:ext>
            </a:extLst>
          </p:cNvPr>
          <p:cNvPicPr>
            <a:picLocks noChangeAspect="1"/>
          </p:cNvPicPr>
          <p:nvPr/>
        </p:nvPicPr>
        <p:blipFill>
          <a:blip r:embed="rId3"/>
          <a:stretch>
            <a:fillRect/>
          </a:stretch>
        </p:blipFill>
        <p:spPr>
          <a:xfrm>
            <a:off x="882234" y="3300510"/>
            <a:ext cx="4938313" cy="6366344"/>
          </a:xfrm>
          <a:prstGeom prst="rect">
            <a:avLst/>
          </a:prstGeom>
        </p:spPr>
      </p:pic>
      <p:pic>
        <p:nvPicPr>
          <p:cNvPr id="6" name="図 5">
            <a:extLst>
              <a:ext uri="{FF2B5EF4-FFF2-40B4-BE49-F238E27FC236}">
                <a16:creationId xmlns:a16="http://schemas.microsoft.com/office/drawing/2014/main" id="{EA30CB22-5AA3-48D5-B989-BB950A3A6652}"/>
              </a:ext>
            </a:extLst>
          </p:cNvPr>
          <p:cNvPicPr>
            <a:picLocks noChangeAspect="1"/>
          </p:cNvPicPr>
          <p:nvPr/>
        </p:nvPicPr>
        <p:blipFill>
          <a:blip r:embed="rId4"/>
          <a:stretch>
            <a:fillRect/>
          </a:stretch>
        </p:blipFill>
        <p:spPr>
          <a:xfrm>
            <a:off x="7677472" y="3339185"/>
            <a:ext cx="4938313" cy="6366343"/>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07749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地域資源の質的向上を図る共同活動は、「１）施設の軽微な補修」、「２）農村環境保全活動」、「３）多面的機能の増進を図る活動」の３つで構成されます。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１）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・「２）農村環境保全活動」の活動は</a:t>
            </a:r>
            <a:r>
              <a:rPr lang="ja-JP" altLang="en-US" dirty="0" smtClean="0">
                <a:latin typeface="HG丸ｺﾞｼｯｸM-PRO" panose="020F0600000000000000" pitchFamily="50" charset="-128"/>
                <a:ea typeface="HG丸ｺﾞｼｯｸM-PRO" panose="020F0600000000000000" pitchFamily="50" charset="-128"/>
              </a:rPr>
              <a:t>、</a:t>
            </a:r>
            <a:r>
              <a:rPr lang="ja-JP" altLang="en-US" dirty="0" smtClean="0">
                <a:solidFill>
                  <a:srgbClr val="FF0000"/>
                </a:solidFill>
                <a:latin typeface="HG丸ｺﾞｼｯｸM-PRO" panose="020F0600000000000000" pitchFamily="50" charset="-128"/>
                <a:ea typeface="HG丸ｺﾞｼｯｸM-PRO" panose="020F0600000000000000" pitchFamily="50" charset="-128"/>
              </a:rPr>
              <a:t>県</a:t>
            </a:r>
            <a:r>
              <a:rPr lang="ja-JP" altLang="en-US" dirty="0">
                <a:latin typeface="HG丸ｺﾞｼｯｸM-PRO" panose="020F0600000000000000" pitchFamily="50" charset="-128"/>
                <a:ea typeface="HG丸ｺﾞｼｯｸM-PRO" panose="020F0600000000000000" pitchFamily="50" charset="-128"/>
              </a:rPr>
              <a:t>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P.68</a:t>
            </a:r>
            <a:r>
              <a:rPr lang="ja-JP" altLang="en-US" dirty="0">
                <a:latin typeface="HG丸ｺﾞｼｯｸM-PRO" panose="020F0600000000000000" pitchFamily="50" charset="-128"/>
                <a:ea typeface="HG丸ｺﾞｼｯｸM-PRO" panose="020F0600000000000000" pitchFamily="50" charset="-128"/>
              </a:rPr>
              <a:t>の取組番号表に５つのテーマが活動項目の内訳として示されています）。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・「３）多面的機能の増進を図る活動」への取組は任意とし、取り組まない場合の交付単価は、基本単価に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
        <p:nvSpPr>
          <p:cNvPr id="13" name="テキスト ボックス 12"/>
          <p:cNvSpPr txBox="1"/>
          <p:nvPr/>
        </p:nvSpPr>
        <p:spPr>
          <a:xfrm>
            <a:off x="3645024" y="4572520"/>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
        <p:nvSpPr>
          <p:cNvPr id="33" name="フリーフォーム 32"/>
          <p:cNvSpPr/>
          <p:nvPr/>
        </p:nvSpPr>
        <p:spPr>
          <a:xfrm>
            <a:off x="980729" y="4792241"/>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739314" y="6854825"/>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433225" y="8097171"/>
            <a:ext cx="1783437" cy="124831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37404" y="804934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P.68</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14474" y="9108543"/>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91832" y="9087366"/>
            <a:ext cx="119119"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105150" y="3419409"/>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1075019" y="6991304"/>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6615669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a16="http://schemas.microsoft.com/office/drawing/2014/main" id="{A3F21C33-0687-42DB-A830-C98AA84B7CA1}"/>
              </a:ext>
            </a:extLst>
          </p:cNvPr>
          <p:cNvPicPr>
            <a:picLocks noChangeAspect="1"/>
          </p:cNvPicPr>
          <p:nvPr/>
        </p:nvPicPr>
        <p:blipFill>
          <a:blip r:embed="rId3"/>
          <a:stretch>
            <a:fillRect/>
          </a:stretch>
        </p:blipFill>
        <p:spPr>
          <a:xfrm>
            <a:off x="807106" y="353979"/>
            <a:ext cx="4303929" cy="3871760"/>
          </a:xfrm>
          <a:prstGeom prst="rect">
            <a:avLst/>
          </a:prstGeom>
        </p:spPr>
      </p:pic>
      <p:pic>
        <p:nvPicPr>
          <p:cNvPr id="51" name="図 50">
            <a:extLst>
              <a:ext uri="{FF2B5EF4-FFF2-40B4-BE49-F238E27FC236}">
                <a16:creationId xmlns:a16="http://schemas.microsoft.com/office/drawing/2014/main" id="{B71D17BC-E571-417F-8DFE-B685A113931D}"/>
              </a:ext>
            </a:extLst>
          </p:cNvPr>
          <p:cNvPicPr>
            <a:picLocks noChangeAspect="1"/>
          </p:cNvPicPr>
          <p:nvPr/>
        </p:nvPicPr>
        <p:blipFill rotWithShape="1">
          <a:blip r:embed="rId4"/>
          <a:srcRect t="944" b="93264"/>
          <a:stretch/>
        </p:blipFill>
        <p:spPr>
          <a:xfrm>
            <a:off x="7787312" y="34235"/>
            <a:ext cx="4746353" cy="214068"/>
          </a:xfrm>
          <a:prstGeom prst="rect">
            <a:avLst/>
          </a:prstGeom>
        </p:spPr>
      </p:pic>
      <p:pic>
        <p:nvPicPr>
          <p:cNvPr id="6" name="図 5">
            <a:extLst>
              <a:ext uri="{FF2B5EF4-FFF2-40B4-BE49-F238E27FC236}">
                <a16:creationId xmlns:a16="http://schemas.microsoft.com/office/drawing/2014/main" id="{10928C0B-AE66-4640-A496-F91EC659A3C2}"/>
              </a:ext>
            </a:extLst>
          </p:cNvPr>
          <p:cNvPicPr>
            <a:picLocks noChangeAspect="1"/>
          </p:cNvPicPr>
          <p:nvPr/>
        </p:nvPicPr>
        <p:blipFill>
          <a:blip r:embed="rId5"/>
          <a:stretch>
            <a:fillRect/>
          </a:stretch>
        </p:blipFill>
        <p:spPr>
          <a:xfrm>
            <a:off x="7786951" y="273050"/>
            <a:ext cx="4543137" cy="3563030"/>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4401" y="6806158"/>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a16="http://schemas.microsoft.com/office/drawing/2014/main" id="{48CD8D0C-E20A-4728-8B4E-1D18DB3AD7A9}"/>
              </a:ext>
            </a:extLst>
          </p:cNvPr>
          <p:cNvPicPr>
            <a:picLocks noChangeAspect="1"/>
          </p:cNvPicPr>
          <p:nvPr/>
        </p:nvPicPr>
        <p:blipFill rotWithShape="1">
          <a:blip r:embed="rId6"/>
          <a:srcRect t="21495"/>
          <a:stretch/>
        </p:blipFill>
        <p:spPr>
          <a:xfrm>
            <a:off x="665197" y="7305608"/>
            <a:ext cx="4943780" cy="2375724"/>
          </a:xfrm>
          <a:prstGeom prst="rect">
            <a:avLst/>
          </a:prstGeom>
        </p:spPr>
      </p:pic>
      <p:pic>
        <p:nvPicPr>
          <p:cNvPr id="61" name="図 60">
            <a:extLst>
              <a:ext uri="{FF2B5EF4-FFF2-40B4-BE49-F238E27FC236}">
                <a16:creationId xmlns:a16="http://schemas.microsoft.com/office/drawing/2014/main" id="{6B54A441-218B-403A-A2F2-3A8ADE2E97D8}"/>
              </a:ext>
            </a:extLst>
          </p:cNvPr>
          <p:cNvPicPr>
            <a:picLocks noChangeAspect="1"/>
          </p:cNvPicPr>
          <p:nvPr/>
        </p:nvPicPr>
        <p:blipFill rotWithShape="1">
          <a:blip r:embed="rId7"/>
          <a:srcRect b="77386"/>
          <a:stretch/>
        </p:blipFill>
        <p:spPr>
          <a:xfrm>
            <a:off x="576000" y="6788122"/>
            <a:ext cx="4924977" cy="621983"/>
          </a:xfrm>
          <a:prstGeom prst="rect">
            <a:avLst/>
          </a:prstGeom>
        </p:spPr>
      </p:pic>
      <p:sp>
        <p:nvSpPr>
          <p:cNvPr id="33" name="角丸四角形 32"/>
          <p:cNvSpPr/>
          <p:nvPr/>
        </p:nvSpPr>
        <p:spPr>
          <a:xfrm>
            <a:off x="468000" y="4223668"/>
            <a:ext cx="6120000" cy="258249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a:t>
            </a:r>
            <a:r>
              <a:rPr lang="ja-JP" altLang="en-US" u="sng" dirty="0" smtClean="0">
                <a:latin typeface="HG丸ｺﾞｼｯｸM-PRO" pitchFamily="50" charset="-128"/>
                <a:ea typeface="HG丸ｺﾞｼｯｸM-PRO" pitchFamily="50" charset="-128"/>
              </a:rPr>
              <a:t>、</a:t>
            </a:r>
            <a:r>
              <a:rPr lang="ja-JP" altLang="en-US" u="sng" dirty="0" smtClean="0">
                <a:solidFill>
                  <a:srgbClr val="FF0000"/>
                </a:solidFill>
                <a:latin typeface="HG丸ｺﾞｼｯｸM-PRO" pitchFamily="50" charset="-128"/>
                <a:ea typeface="HG丸ｺﾞｼｯｸM-PRO" pitchFamily="50" charset="-128"/>
              </a:rPr>
              <a:t>県</a:t>
            </a:r>
            <a:r>
              <a:rPr lang="ja-JP" altLang="en-US" u="sng" dirty="0">
                <a:latin typeface="HG丸ｺﾞｼｯｸM-PRO" pitchFamily="50" charset="-128"/>
                <a:ea typeface="HG丸ｺﾞｼｯｸM-PRO" pitchFamily="50" charset="-128"/>
              </a:rPr>
              <a:t>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pic>
        <p:nvPicPr>
          <p:cNvPr id="9" name="図 8">
            <a:extLst>
              <a:ext uri="{FF2B5EF4-FFF2-40B4-BE49-F238E27FC236}">
                <a16:creationId xmlns:a16="http://schemas.microsoft.com/office/drawing/2014/main" id="{D0E967CB-D1A4-4346-AB30-CBBD486A4A08}"/>
              </a:ext>
            </a:extLst>
          </p:cNvPr>
          <p:cNvPicPr>
            <a:picLocks noChangeAspect="1"/>
          </p:cNvPicPr>
          <p:nvPr/>
        </p:nvPicPr>
        <p:blipFill>
          <a:blip r:embed="rId7"/>
          <a:stretch>
            <a:fillRect/>
          </a:stretch>
        </p:blipFill>
        <p:spPr>
          <a:xfrm>
            <a:off x="7596030" y="4744782"/>
            <a:ext cx="4924977" cy="2750400"/>
          </a:xfrm>
          <a:prstGeom prst="rect">
            <a:avLst/>
          </a:prstGeom>
        </p:spPr>
      </p:pic>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694747" y="9325048"/>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082472" y="9181032"/>
            <a:ext cx="618336" cy="281441"/>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6"/>
            <a:ext cx="537153" cy="48313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P.69</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131833" y="988917"/>
            <a:ext cx="1477513" cy="105382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2700387" y="1306881"/>
            <a:ext cx="660932"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427260" y="255468"/>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700386" y="344487"/>
            <a:ext cx="720183" cy="1239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3813694" y="6906376"/>
            <a:ext cx="2990902"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P.16</a:t>
            </a:r>
            <a:r>
              <a:rPr lang="ja-JP" altLang="en-US" sz="1000" dirty="0">
                <a:solidFill>
                  <a:srgbClr val="000000"/>
                </a:solidFill>
                <a:latin typeface="ＭＳ Ｐゴシック"/>
                <a:ea typeface="ＭＳ Ｐゴシック"/>
              </a:rPr>
              <a:t>の</a:t>
            </a:r>
            <a:r>
              <a:rPr lang="en-US" altLang="ja-JP" sz="1000" dirty="0">
                <a:solidFill>
                  <a:srgbClr val="000000"/>
                </a:solidFill>
                <a:latin typeface="ＭＳ Ｐゴシック"/>
                <a:ea typeface="ＭＳ Ｐゴシック"/>
              </a:rPr>
              <a:t>Ⅰ</a:t>
            </a:r>
            <a:r>
              <a:rPr lang="ja-JP" altLang="en-US" sz="1000" dirty="0">
                <a:solidFill>
                  <a:srgbClr val="000000"/>
                </a:solidFill>
                <a:latin typeface="ＭＳ Ｐゴシック"/>
                <a:ea typeface="ＭＳ Ｐゴシック"/>
              </a:rPr>
              <a:t>の２　「実施区域内の農用地、施設」の値の内数です。数字は小数点以下２桁まで記入します。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4268713" y="8667799"/>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4175369" y="8654407"/>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356992" y="920552"/>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P.68</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149702" y="2284864"/>
            <a:ext cx="1488730" cy="20160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7" name="カギ線コネクタ 6"/>
          <p:cNvCxnSpPr>
            <a:cxnSpLocks/>
            <a:stCxn id="34" idx="1"/>
          </p:cNvCxnSpPr>
          <p:nvPr/>
        </p:nvCxnSpPr>
        <p:spPr>
          <a:xfrm rot="10800000" flipV="1">
            <a:off x="729773" y="1515832"/>
            <a:ext cx="402060" cy="1379504"/>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556792" y="3780432"/>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0" name="テキスト ボックス 49"/>
          <p:cNvSpPr txBox="1"/>
          <p:nvPr/>
        </p:nvSpPr>
        <p:spPr>
          <a:xfrm>
            <a:off x="4175369" y="3151630"/>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
        <p:nvSpPr>
          <p:cNvPr id="53" name="フリーフォーム 52"/>
          <p:cNvSpPr/>
          <p:nvPr/>
        </p:nvSpPr>
        <p:spPr>
          <a:xfrm flipH="1">
            <a:off x="1678550" y="3362257"/>
            <a:ext cx="152959" cy="31759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678550" y="3197543"/>
            <a:ext cx="125321" cy="590160"/>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2743704" y="204274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2631069" y="198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テキスト ボックス 45"/>
          <p:cNvSpPr txBox="1"/>
          <p:nvPr/>
        </p:nvSpPr>
        <p:spPr>
          <a:xfrm>
            <a:off x="3090705" y="2342295"/>
            <a:ext cx="3713891"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農的関係人口の拡大を毎年度実施してください。ただし、農業地域類型区分の「中間農業地域」または、「山間農業地域」、地域振興立法８法地域に該当する場合は、実施を必ずしも求めるものではありません。</a:t>
            </a:r>
            <a:endParaRPr lang="en-US" altLang="ja-JP" sz="900" dirty="0">
              <a:solidFill>
                <a:srgbClr val="000000"/>
              </a:solidFill>
              <a:latin typeface="+mj-ea"/>
              <a:ea typeface="+mj-ea"/>
            </a:endParaRPr>
          </a:p>
        </p:txBody>
      </p:sp>
      <p:sp>
        <p:nvSpPr>
          <p:cNvPr id="58" name="フリーフォーム 57"/>
          <p:cNvSpPr/>
          <p:nvPr/>
        </p:nvSpPr>
        <p:spPr>
          <a:xfrm>
            <a:off x="2631069" y="2363703"/>
            <a:ext cx="459636" cy="6756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34">
            <a:extLst>
              <a:ext uri="{FF2B5EF4-FFF2-40B4-BE49-F238E27FC236}">
                <a16:creationId xmlns:a16="http://schemas.microsoft.com/office/drawing/2014/main" id="{BE2096F8-BACC-48D1-845C-BD0E87E1A2FD}"/>
              </a:ext>
            </a:extLst>
          </p:cNvPr>
          <p:cNvSpPr/>
          <p:nvPr/>
        </p:nvSpPr>
        <p:spPr>
          <a:xfrm>
            <a:off x="2739538" y="3368824"/>
            <a:ext cx="1435831" cy="1174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35">
            <a:extLst>
              <a:ext uri="{FF2B5EF4-FFF2-40B4-BE49-F238E27FC236}">
                <a16:creationId xmlns:a16="http://schemas.microsoft.com/office/drawing/2014/main" id="{847D2549-22B7-45A1-80A5-BD42F05E72D3}"/>
              </a:ext>
            </a:extLst>
          </p:cNvPr>
          <p:cNvSpPr/>
          <p:nvPr/>
        </p:nvSpPr>
        <p:spPr>
          <a:xfrm rot="19913003" flipV="1">
            <a:off x="3894724" y="7419050"/>
            <a:ext cx="659993" cy="303002"/>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4371633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2056" name="テキスト ボックス 4"/>
          <p:cNvSpPr txBox="1">
            <a:spLocks noChangeArrowheads="1"/>
          </p:cNvSpPr>
          <p:nvPr/>
        </p:nvSpPr>
        <p:spPr bwMode="auto">
          <a:xfrm>
            <a:off x="404813" y="992188"/>
            <a:ext cx="5924699" cy="8351838"/>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対象地域の設定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構成員の取りまとめ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規約（案）の作成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総会の開催　・・・・・・・・・・・・・・・・・・・・・・・</a:t>
            </a:r>
            <a:endParaRPr lang="en-US" altLang="ja-JP" sz="1400" dirty="0">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Ⅳ</a:t>
            </a:r>
            <a:r>
              <a:rPr lang="ja-JP" altLang="en-US" sz="1400" b="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Ⅴ</a:t>
            </a:r>
            <a:r>
              <a:rPr lang="ja-JP" altLang="en-US" sz="1400" b="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Ⅵ</a:t>
            </a:r>
            <a:r>
              <a:rPr lang="ja-JP" altLang="en-US" sz="1400" b="1" dirty="0">
                <a:latin typeface="ＭＳ ゴシック" panose="020B0609070205080204" pitchFamily="49" charset="-128"/>
                <a:ea typeface="ＭＳ ゴシック" panose="020B0609070205080204" pitchFamily="49" charset="-128"/>
              </a:rPr>
              <a:t>　</a:t>
            </a:r>
            <a:r>
              <a:rPr lang="zh-TW" altLang="en-US" sz="1400" b="1" dirty="0">
                <a:latin typeface="ＭＳ ゴシック" panose="020B0609070205080204" pitchFamily="49" charset="-128"/>
                <a:ea typeface="ＭＳ ゴシック" panose="020B0609070205080204" pitchFamily="49" charset="-128"/>
              </a:rPr>
              <a:t>地域資源</a:t>
            </a:r>
            <a:r>
              <a:rPr lang="ja-JP" altLang="en-US" sz="1400" b="1" dirty="0">
                <a:latin typeface="ＭＳ ゴシック" panose="020B0609070205080204" pitchFamily="49" charset="-128"/>
                <a:ea typeface="ＭＳ ゴシック" panose="020B0609070205080204" pitchFamily="49" charset="-128"/>
              </a:rPr>
              <a:t>保全</a:t>
            </a:r>
            <a:r>
              <a:rPr lang="zh-TW" altLang="en-US" sz="1400" b="1" dirty="0">
                <a:latin typeface="ＭＳ ゴシック" panose="020B0609070205080204" pitchFamily="49" charset="-128"/>
                <a:ea typeface="ＭＳ ゴシック" panose="020B0609070205080204" pitchFamily="49" charset="-128"/>
              </a:rPr>
              <a:t>管理構想</a:t>
            </a:r>
            <a:r>
              <a:rPr lang="ja-JP" altLang="en-US" sz="1400" b="1" dirty="0">
                <a:latin typeface="ＭＳ ゴシック" panose="020B0609070205080204" pitchFamily="49" charset="-128"/>
                <a:ea typeface="ＭＳ ゴシック" panose="020B0609070205080204" pitchFamily="49" charset="-128"/>
              </a:rPr>
              <a:t>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Ⅶ</a:t>
            </a:r>
            <a:r>
              <a:rPr lang="ja-JP" altLang="en-US" sz="1400" b="1" dirty="0">
                <a:latin typeface="ＭＳ ゴシック" panose="020B0609070205080204" pitchFamily="49" charset="-128"/>
                <a:ea typeface="ＭＳ ゴシック" panose="020B0609070205080204" pitchFamily="49" charset="-128"/>
              </a:rPr>
              <a:t>　活動番号表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793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3076" name="テキスト ボックス 4"/>
          <p:cNvSpPr txBox="1">
            <a:spLocks noChangeArrowheads="1"/>
          </p:cNvSpPr>
          <p:nvPr/>
        </p:nvSpPr>
        <p:spPr bwMode="auto">
          <a:xfrm>
            <a:off x="6309319" y="992188"/>
            <a:ext cx="179601" cy="8351838"/>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６</a:t>
            </a:r>
            <a:endParaRPr lang="en-US" altLang="ja-JP" sz="1400" dirty="0">
              <a:latin typeface="+mn-ea"/>
              <a:ea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ja-JP" altLang="en-US" sz="1400" dirty="0">
                <a:latin typeface="+mn-ea"/>
              </a:rPr>
              <a:t>８</a:t>
            </a:r>
            <a:endParaRPr lang="en-US" altLang="ja-JP" sz="1400" dirty="0">
              <a:latin typeface="+mn-ea"/>
            </a:endParaRPr>
          </a:p>
          <a:p>
            <a:pPr algn="r" eaLnBrk="1" hangingPunct="1">
              <a:lnSpc>
                <a:spcPct val="150000"/>
              </a:lnSpc>
              <a:defRPr/>
            </a:pPr>
            <a:r>
              <a:rPr lang="en-US" altLang="ja-JP" sz="1400" dirty="0">
                <a:latin typeface="+mn-ea"/>
              </a:rPr>
              <a:t>12</a:t>
            </a:r>
          </a:p>
          <a:p>
            <a:pPr algn="r" eaLnBrk="1" hangingPunct="1">
              <a:lnSpc>
                <a:spcPct val="150000"/>
              </a:lnSpc>
              <a:defRPr/>
            </a:pPr>
            <a:r>
              <a:rPr lang="en-US" altLang="ja-JP" sz="1400" dirty="0">
                <a:latin typeface="+mn-ea"/>
              </a:rPr>
              <a:t>15</a:t>
            </a:r>
          </a:p>
          <a:p>
            <a:pPr algn="r" eaLnBrk="1" hangingPunct="1">
              <a:lnSpc>
                <a:spcPct val="150000"/>
              </a:lnSpc>
              <a:defRPr/>
            </a:pPr>
            <a:r>
              <a:rPr lang="en-US" altLang="ja-JP" sz="1400" dirty="0">
                <a:latin typeface="+mn-ea"/>
              </a:rPr>
              <a:t>30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31</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70</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4D8D700B-97EB-4DA0-B304-6015FC4919BE}"/>
              </a:ext>
            </a:extLst>
          </p:cNvPr>
          <p:cNvPicPr>
            <a:picLocks noChangeAspect="1"/>
          </p:cNvPicPr>
          <p:nvPr/>
        </p:nvPicPr>
        <p:blipFill>
          <a:blip r:embed="rId3"/>
          <a:stretch>
            <a:fillRect/>
          </a:stretch>
        </p:blipFill>
        <p:spPr>
          <a:xfrm>
            <a:off x="602668" y="392572"/>
            <a:ext cx="4797152" cy="2738621"/>
          </a:xfrm>
          <a:prstGeom prst="rect">
            <a:avLst/>
          </a:prstGeom>
        </p:spPr>
      </p:pic>
      <p:pic>
        <p:nvPicPr>
          <p:cNvPr id="3" name="図 2">
            <a:extLst>
              <a:ext uri="{FF2B5EF4-FFF2-40B4-BE49-F238E27FC236}">
                <a16:creationId xmlns:a16="http://schemas.microsoft.com/office/drawing/2014/main" id="{88F9C29F-75B0-458D-B390-DBB6847A40B9}"/>
              </a:ext>
            </a:extLst>
          </p:cNvPr>
          <p:cNvPicPr>
            <a:picLocks noChangeAspect="1"/>
          </p:cNvPicPr>
          <p:nvPr/>
        </p:nvPicPr>
        <p:blipFill rotWithShape="1">
          <a:blip r:embed="rId4"/>
          <a:srcRect t="44874"/>
          <a:stretch/>
        </p:blipFill>
        <p:spPr>
          <a:xfrm>
            <a:off x="577331" y="3184623"/>
            <a:ext cx="5846713" cy="3443139"/>
          </a:xfrm>
          <a:prstGeom prst="rect">
            <a:avLst/>
          </a:prstGeom>
        </p:spPr>
      </p:pic>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26</a:t>
            </a:r>
          </a:p>
        </p:txBody>
      </p:sp>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4545360" y="1044128"/>
            <a:ext cx="212400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4608559" y="1653774"/>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4180508" y="242168"/>
            <a:ext cx="234483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工事１件あたり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万円以上の工事がある場合、該当する工事については「長寿命化整備計画」の作成が必要です。</a:t>
            </a:r>
            <a:endParaRPr lang="en-US" altLang="ja-JP" sz="1000" u="sng" dirty="0">
              <a:solidFill>
                <a:srgbClr val="FF0000"/>
              </a:solidFill>
              <a:latin typeface="ＭＳ Ｐゴシック"/>
              <a:ea typeface="ＭＳ Ｐゴシック"/>
            </a:endParaRPr>
          </a:p>
        </p:txBody>
      </p:sp>
      <p:pic>
        <p:nvPicPr>
          <p:cNvPr id="16"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316687" y="6816823"/>
            <a:ext cx="6012000" cy="2816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1932" y="6884227"/>
            <a:ext cx="5760000" cy="2435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4180508" y="7623417"/>
            <a:ext cx="2340232" cy="122413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 name="フリーフォーム 19"/>
          <p:cNvSpPr/>
          <p:nvPr/>
        </p:nvSpPr>
        <p:spPr>
          <a:xfrm rot="10800000" flipV="1">
            <a:off x="4317626" y="8850322"/>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4" name="図 23">
            <a:extLst>
              <a:ext uri="{FF2B5EF4-FFF2-40B4-BE49-F238E27FC236}">
                <a16:creationId xmlns:a16="http://schemas.microsoft.com/office/drawing/2014/main" id="{714B8F6F-10B6-4084-E922-069111E1C1D9}"/>
              </a:ext>
            </a:extLst>
          </p:cNvPr>
          <p:cNvPicPr>
            <a:picLocks noChangeAspect="1"/>
          </p:cNvPicPr>
          <p:nvPr/>
        </p:nvPicPr>
        <p:blipFill>
          <a:blip r:embed="rId6"/>
          <a:stretch>
            <a:fillRect/>
          </a:stretch>
        </p:blipFill>
        <p:spPr>
          <a:xfrm>
            <a:off x="566907" y="6861904"/>
            <a:ext cx="6012000" cy="2876480"/>
          </a:xfrm>
          <a:prstGeom prst="rect">
            <a:avLst/>
          </a:prstGeom>
        </p:spPr>
      </p:pic>
      <p:sp>
        <p:nvSpPr>
          <p:cNvPr id="17" name="テキスト ボックス 16"/>
          <p:cNvSpPr txBox="1"/>
          <p:nvPr/>
        </p:nvSpPr>
        <p:spPr>
          <a:xfrm>
            <a:off x="3481562" y="6816823"/>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・これは加算措置の「多面的機能の増進に向けた活動への支援」に取り組む場合の記入例です。取り組む加算措置に応じて様式を記入して活動計画書に添付してください。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
        <p:nvSpPr>
          <p:cNvPr id="19" name="テキスト ボックス 18"/>
          <p:cNvSpPr txBox="1"/>
          <p:nvPr/>
        </p:nvSpPr>
        <p:spPr>
          <a:xfrm>
            <a:off x="3610447" y="9274802"/>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Tree>
    <p:extLst>
      <p:ext uri="{BB962C8B-B14F-4D97-AF65-F5344CB8AC3E}">
        <p14:creationId xmlns:p14="http://schemas.microsoft.com/office/powerpoint/2010/main" val="82663016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 Box 5">
            <a:extLst>
              <a:ext uri="{FF2B5EF4-FFF2-40B4-BE49-F238E27FC236}">
                <a16:creationId xmlns:a16="http://schemas.microsoft.com/office/drawing/2014/main" id="{168BFC13-DD35-4D9C-B079-E735DC7A7AA9}"/>
              </a:ext>
            </a:extLst>
          </p:cNvPr>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22" name="角丸四角形 21"/>
          <p:cNvSpPr/>
          <p:nvPr/>
        </p:nvSpPr>
        <p:spPr>
          <a:xfrm>
            <a:off x="455249" y="638334"/>
            <a:ext cx="6012001" cy="8851170"/>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5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3905" y="3188907"/>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id="{E1DB13B9-9E40-47FD-A131-972782FD4177}"/>
              </a:ext>
            </a:extLst>
          </p:cNvPr>
          <p:cNvPicPr>
            <a:picLocks noChangeAspect="1"/>
          </p:cNvPicPr>
          <p:nvPr/>
        </p:nvPicPr>
        <p:blipFill>
          <a:blip r:embed="rId3"/>
          <a:stretch>
            <a:fillRect/>
          </a:stretch>
        </p:blipFill>
        <p:spPr>
          <a:xfrm>
            <a:off x="876225" y="3299189"/>
            <a:ext cx="4445383" cy="1940556"/>
          </a:xfrm>
          <a:prstGeom prst="rect">
            <a:avLst/>
          </a:prstGeom>
        </p:spPr>
      </p:pic>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5" name="AutoShape 10"/>
          <p:cNvSpPr>
            <a:spLocks noChangeArrowheads="1"/>
          </p:cNvSpPr>
          <p:nvPr/>
        </p:nvSpPr>
        <p:spPr bwMode="auto">
          <a:xfrm>
            <a:off x="411023" y="324491"/>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27</a:t>
            </a:r>
          </a:p>
        </p:txBody>
      </p:sp>
      <p:sp>
        <p:nvSpPr>
          <p:cNvPr id="23" name="テキスト ボックス 4"/>
          <p:cNvSpPr txBox="1">
            <a:spLocks noChangeArrowheads="1"/>
          </p:cNvSpPr>
          <p:nvPr/>
        </p:nvSpPr>
        <p:spPr bwMode="auto">
          <a:xfrm>
            <a:off x="7030592" y="1269927"/>
            <a:ext cx="6008608" cy="1609095"/>
          </a:xfrm>
          <a:prstGeom prst="rect">
            <a:avLst/>
          </a:prstGeom>
          <a:noFill/>
          <a:ln>
            <a:solidFill>
              <a:schemeClr val="tx1"/>
            </a:solid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（１）農地維持支払の小規模集落支援（平成</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事業計画の認定（変更や再認定も含む）を受け、令和元年度以降に計画変更されていない活動組織が、小規模集落を取り込み、集落間で連携して保全管理を行う場合、農地維持支払交付金に、新たに取り込んだ農用地面積に応じた加算を行います。</a:t>
            </a:r>
            <a:endPar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なお、１小規模集落当たりの加算上限額は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万円、活動組織当たりの合計加算上限額は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万円となります。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lang="en-US" altLang="ja-JP" dirty="0">
              <a:solidFill>
                <a:prstClr val="black"/>
              </a:solidFill>
              <a:latin typeface="ＭＳ Ｐゴシック" panose="020B0600070205080204"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年度版で削除</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四角形吹き出し 16"/>
          <p:cNvSpPr/>
          <p:nvPr/>
        </p:nvSpPr>
        <p:spPr>
          <a:xfrm>
            <a:off x="4078956" y="30915"/>
            <a:ext cx="250818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（市町村向け</a:t>
            </a: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記述）</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・市町村に</a:t>
            </a: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おいて別途加算単価を設定している場合には適宜追加・修正してください。</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443075" y="589792"/>
            <a:ext cx="5493093" cy="190240"/>
          </a:xfrm>
          <a:prstGeom prst="rect">
            <a:avLst/>
          </a:prstGeom>
          <a:solidFill>
            <a:schemeClr val="bg1"/>
          </a:solidFill>
          <a:ln w="12700">
            <a:solidFill>
              <a:srgbClr val="FF0000"/>
            </a:solidFill>
          </a:ln>
        </p:spPr>
        <p:txBody>
          <a:bodyPr wrap="squar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加算措置を受ける場合は、活動計画書に「４．加算措置」の様式を添付して下さい。</a:t>
            </a:r>
            <a:endParaRPr kumimoji="1" lang="en-US" altLang="ja-JP"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54" name="テキスト ボックス 4"/>
          <p:cNvSpPr txBox="1">
            <a:spLocks noChangeArrowheads="1"/>
          </p:cNvSpPr>
          <p:nvPr/>
        </p:nvSpPr>
        <p:spPr bwMode="auto">
          <a:xfrm>
            <a:off x="486336" y="873640"/>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（１）資源向上支払（共同）の多面的機能の更なる増進に向けた活動への支援（令和元年度拡充）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新たに本活動に取り組む場合は、２つ以上の活動項目が必要です。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テキスト ボックス 4"/>
          <p:cNvSpPr txBox="1">
            <a:spLocks noChangeArrowheads="1"/>
          </p:cNvSpPr>
          <p:nvPr/>
        </p:nvSpPr>
        <p:spPr bwMode="auto">
          <a:xfrm>
            <a:off x="369645" y="5447634"/>
            <a:ext cx="6146673" cy="237853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（２）資源向上支払（共同）の農村協働力の深化に向けた活動への支援（令和元年度拡充）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組織が下記の要件を満たした場合、資源向上支払交付金において単価の加算を行います。</a:t>
            </a:r>
            <a:endParaRPr kumimoji="1" lang="en-US" altLang="ja-JP"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役員に女性が２名以上選任されていない場合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①、②、</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役員に女性が２名以上選任されてる場合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①、②、</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①多面的機能の更なる増進に向けた活動への支援を受けること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②農業者以外の参画割合が４割以上であること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③構成員の総人数の８割以上が参加する実践活動を実施すること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④構成員の総人数の６割以上が参加する実践活動を毎年度２種以上それぞれ別の日に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graphicFrame>
        <p:nvGraphicFramePr>
          <p:cNvPr id="24" name="表 23"/>
          <p:cNvGraphicFramePr>
            <a:graphicFrameLocks noGrp="1"/>
          </p:cNvGraphicFramePr>
          <p:nvPr>
            <p:extLst>
              <p:ext uri="{D42A27DB-BD31-4B8C-83A1-F6EECF244321}">
                <p14:modId xmlns:p14="http://schemas.microsoft.com/office/powerpoint/2010/main" val="993862673"/>
              </p:ext>
            </p:extLst>
          </p:nvPr>
        </p:nvGraphicFramePr>
        <p:xfrm>
          <a:off x="613761" y="7543927"/>
          <a:ext cx="5444854" cy="1266971"/>
        </p:xfrm>
        <a:graphic>
          <a:graphicData uri="http://schemas.openxmlformats.org/drawingml/2006/table">
            <a:tbl>
              <a:tblPr/>
              <a:tblGrid>
                <a:gridCol w="560242">
                  <a:extLst>
                    <a:ext uri="{9D8B030D-6E8A-4147-A177-3AD203B41FA5}">
                      <a16:colId xmlns:a16="http://schemas.microsoft.com/office/drawing/2014/main" val="20000"/>
                    </a:ext>
                  </a:extLst>
                </a:gridCol>
                <a:gridCol w="814102">
                  <a:extLst>
                    <a:ext uri="{9D8B030D-6E8A-4147-A177-3AD203B41FA5}">
                      <a16:colId xmlns:a16="http://schemas.microsoft.com/office/drawing/2014/main" val="20001"/>
                    </a:ext>
                  </a:extLst>
                </a:gridCol>
                <a:gridCol w="832935">
                  <a:extLst>
                    <a:ext uri="{9D8B030D-6E8A-4147-A177-3AD203B41FA5}">
                      <a16:colId xmlns:a16="http://schemas.microsoft.com/office/drawing/2014/main" val="20002"/>
                    </a:ext>
                  </a:extLst>
                </a:gridCol>
                <a:gridCol w="795269">
                  <a:extLst>
                    <a:ext uri="{9D8B030D-6E8A-4147-A177-3AD203B41FA5}">
                      <a16:colId xmlns:a16="http://schemas.microsoft.com/office/drawing/2014/main" val="20003"/>
                    </a:ext>
                  </a:extLst>
                </a:gridCol>
                <a:gridCol w="814102">
                  <a:extLst>
                    <a:ext uri="{9D8B030D-6E8A-4147-A177-3AD203B41FA5}">
                      <a16:colId xmlns:a16="http://schemas.microsoft.com/office/drawing/2014/main" val="20004"/>
                    </a:ext>
                  </a:extLst>
                </a:gridCol>
                <a:gridCol w="814102">
                  <a:extLst>
                    <a:ext uri="{9D8B030D-6E8A-4147-A177-3AD203B41FA5}">
                      <a16:colId xmlns:a16="http://schemas.microsoft.com/office/drawing/2014/main" val="20005"/>
                    </a:ext>
                  </a:extLst>
                </a:gridCol>
                <a:gridCol w="814102">
                  <a:extLst>
                    <a:ext uri="{9D8B030D-6E8A-4147-A177-3AD203B41FA5}">
                      <a16:colId xmlns:a16="http://schemas.microsoft.com/office/drawing/2014/main" val="20006"/>
                    </a:ext>
                  </a:extLst>
                </a:gridCol>
              </a:tblGrid>
              <a:tr h="375851">
                <a:tc rowSpan="2">
                  <a:txBody>
                    <a:bodyPr/>
                    <a:lstStyle/>
                    <a:p>
                      <a:pPr marL="0" algn="ctr" defTabSz="914400" rtl="0" eaLnBrk="1" fontAlgn="ctr" latinLnBrk="0" hangingPunct="1"/>
                      <a:r>
                        <a:rPr kumimoji="1" lang="ja-JP" altLang="en-US" sz="1100" b="1" kern="1200" dirty="0">
                          <a:solidFill>
                            <a:schemeClr val="dk1"/>
                          </a:solidFill>
                          <a:latin typeface="+mj-ea"/>
                          <a:ea typeface="+mj-ea"/>
                          <a:cs typeface="+mn-cs"/>
                        </a:rPr>
                        <a:t>地目</a:t>
                      </a:r>
                      <a:r>
                        <a:rPr kumimoji="1" lang="ja-JP" altLang="en-US" sz="1100" kern="1200" dirty="0">
                          <a:solidFill>
                            <a:schemeClr val="dk1"/>
                          </a:solidFill>
                          <a:latin typeface="HG丸ｺﾞｼｯｸM-PRO" panose="020F0600000000000000" pitchFamily="50" charset="-128"/>
                          <a:ea typeface="HG丸ｺﾞｼｯｸM-PRO" panose="020F0600000000000000" pitchFamily="50" charset="-128"/>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農地維持支払</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小規模集落支援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多面的機能の更なる増進に向けた活動への支援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農村協働力の深化に向けた活動への支援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val="10000"/>
                  </a:ext>
                </a:extLst>
              </a:tr>
              <a:tr h="265925">
                <a:tc vMerge="1">
                  <a:txBody>
                    <a:bodyPr/>
                    <a:lstStyle/>
                    <a:p>
                      <a:pPr marL="0" algn="ctr" defTabSz="914400" rtl="0" eaLnBrk="1" fontAlgn="ctr" latinLnBrk="0" hangingPunct="1"/>
                      <a:endParaRPr kumimoji="1" lang="ja-JP" altLang="en-US" sz="1300" kern="1200" dirty="0">
                        <a:solidFill>
                          <a:schemeClr val="dk1"/>
                        </a:solidFill>
                        <a:latin typeface="HG丸ｺﾞｼｯｸM-PRO" panose="020F0600000000000000" pitchFamily="50" charset="-128"/>
                        <a:ea typeface="HG丸ｺﾞｼｯｸM-PRO" panose="020F0600000000000000" pitchFamily="50" charset="-128"/>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smtClean="0">
                          <a:solidFill>
                            <a:schemeClr val="tx1"/>
                          </a:solidFill>
                          <a:latin typeface="+mn-ea"/>
                          <a:ea typeface="+mn-ea"/>
                          <a:cs typeface="+mn-cs"/>
                        </a:rPr>
                        <a:t>都府県</a:t>
                      </a:r>
                      <a:endParaRPr kumimoji="1" lang="ja-JP" altLang="en-US" sz="1100" b="1" kern="1200" dirty="0">
                        <a:solidFill>
                          <a:schemeClr val="tx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smtClean="0">
                          <a:solidFill>
                            <a:schemeClr val="tx1"/>
                          </a:solidFill>
                          <a:latin typeface="+mn-ea"/>
                          <a:ea typeface="+mn-ea"/>
                          <a:cs typeface="+mn-cs"/>
                        </a:rPr>
                        <a:t>都府県</a:t>
                      </a:r>
                      <a:endParaRPr kumimoji="1" lang="ja-JP" altLang="en-US" sz="1100" b="1" kern="1200" dirty="0">
                        <a:solidFill>
                          <a:schemeClr val="tx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smtClean="0">
                          <a:solidFill>
                            <a:schemeClr val="tx1"/>
                          </a:solidFill>
                          <a:latin typeface="+mn-ea"/>
                          <a:ea typeface="+mn-ea"/>
                          <a:cs typeface="+mn-cs"/>
                        </a:rPr>
                        <a:t>都府県</a:t>
                      </a:r>
                      <a:endParaRPr kumimoji="1" lang="ja-JP" altLang="en-US" sz="1100" b="1" kern="1200" dirty="0">
                        <a:solidFill>
                          <a:schemeClr val="tx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val="10001"/>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1,000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700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畑</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600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草地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40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5" name="テキスト ボックス 39"/>
          <p:cNvSpPr txBox="1">
            <a:spLocks noChangeArrowheads="1"/>
          </p:cNvSpPr>
          <p:nvPr/>
        </p:nvSpPr>
        <p:spPr bwMode="auto">
          <a:xfrm>
            <a:off x="591692" y="7306241"/>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ts val="0"/>
              </a:spcBef>
              <a:spcAft>
                <a:spcPts val="599"/>
              </a:spcAft>
              <a:buClrTx/>
              <a:buSzTx/>
              <a:buFont typeface="Arial" charset="0"/>
              <a:buNone/>
              <a:tabLst/>
              <a:defRPr/>
            </a:pP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加算単価</a:t>
            </a: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4" name="テキスト ボックス 39"/>
          <p:cNvSpPr txBox="1">
            <a:spLocks noChangeArrowheads="1"/>
          </p:cNvSpPr>
          <p:nvPr/>
        </p:nvSpPr>
        <p:spPr bwMode="auto">
          <a:xfrm>
            <a:off x="5570480" y="7352408"/>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r" defTabSz="914400" rtl="0" eaLnBrk="1" fontAlgn="base" latinLnBrk="0" hangingPunct="1">
              <a:lnSpc>
                <a:spcPct val="100000"/>
              </a:lnSpc>
              <a:spcBef>
                <a:spcPts val="0"/>
              </a:spcBef>
              <a:spcAft>
                <a:spcPts val="599"/>
              </a:spcAft>
              <a:buClrTx/>
              <a:buSzTx/>
              <a:buFont typeface="Arial" charset="0"/>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単位：円</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a:t>
            </a:r>
          </a:p>
        </p:txBody>
      </p:sp>
      <p:sp>
        <p:nvSpPr>
          <p:cNvPr id="58" name="テキスト ボックス 4"/>
          <p:cNvSpPr txBox="1">
            <a:spLocks noChangeArrowheads="1"/>
          </p:cNvSpPr>
          <p:nvPr/>
        </p:nvSpPr>
        <p:spPr bwMode="auto">
          <a:xfrm>
            <a:off x="533063" y="8912284"/>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様式に従い交付額を記入してください。加算措置の詳細については、「多面的機能支払交付金のあらまし」　</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加算措置を参照してください。</a:t>
            </a:r>
            <a:endPar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p:cNvSpPr txBox="1"/>
          <p:nvPr/>
        </p:nvSpPr>
        <p:spPr>
          <a:xfrm>
            <a:off x="5872880" y="2726739"/>
            <a:ext cx="762657"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88" name="テキスト ボックス 87"/>
          <p:cNvSpPr txBox="1"/>
          <p:nvPr/>
        </p:nvSpPr>
        <p:spPr>
          <a:xfrm>
            <a:off x="519711" y="2593787"/>
            <a:ext cx="1382209"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活動項目数１</a:t>
            </a:r>
          </a:p>
        </p:txBody>
      </p:sp>
      <p:sp>
        <p:nvSpPr>
          <p:cNvPr id="83" name="ドーナツ 82"/>
          <p:cNvSpPr/>
          <p:nvPr/>
        </p:nvSpPr>
        <p:spPr>
          <a:xfrm>
            <a:off x="2399328" y="2201698"/>
            <a:ext cx="361584" cy="345127"/>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テキスト ボックス 83"/>
          <p:cNvSpPr txBox="1"/>
          <p:nvPr/>
        </p:nvSpPr>
        <p:spPr>
          <a:xfrm>
            <a:off x="360806" y="213835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活動項目数０</a:t>
            </a:r>
          </a:p>
        </p:txBody>
      </p:sp>
      <p:sp>
        <p:nvSpPr>
          <p:cNvPr id="85" name="テキスト ボックス 84"/>
          <p:cNvSpPr txBox="1"/>
          <p:nvPr/>
        </p:nvSpPr>
        <p:spPr>
          <a:xfrm>
            <a:off x="1784829" y="213788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86" name="右矢印 85"/>
          <p:cNvSpPr/>
          <p:nvPr/>
        </p:nvSpPr>
        <p:spPr>
          <a:xfrm>
            <a:off x="1722819" y="222155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右矢印 86"/>
          <p:cNvSpPr/>
          <p:nvPr/>
        </p:nvSpPr>
        <p:spPr>
          <a:xfrm>
            <a:off x="1722819" y="265355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ドーナツ 91"/>
          <p:cNvSpPr/>
          <p:nvPr/>
        </p:nvSpPr>
        <p:spPr>
          <a:xfrm>
            <a:off x="2401762" y="2700138"/>
            <a:ext cx="363705" cy="357768"/>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テキスト ボックス 88"/>
          <p:cNvSpPr txBox="1"/>
          <p:nvPr/>
        </p:nvSpPr>
        <p:spPr>
          <a:xfrm>
            <a:off x="1895856" y="2630029"/>
            <a:ext cx="149259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90" name="テキスト ボックス 89"/>
          <p:cNvSpPr txBox="1"/>
          <p:nvPr/>
        </p:nvSpPr>
        <p:spPr>
          <a:xfrm>
            <a:off x="411023" y="1887270"/>
            <a:ext cx="1548987" cy="2566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加算対象となる例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1" name="テキスト ボックス 90"/>
          <p:cNvSpPr txBox="1"/>
          <p:nvPr/>
        </p:nvSpPr>
        <p:spPr>
          <a:xfrm>
            <a:off x="2871777" y="2782413"/>
            <a:ext cx="762657"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93" name="乗算記号 92"/>
          <p:cNvSpPr/>
          <p:nvPr/>
        </p:nvSpPr>
        <p:spPr>
          <a:xfrm>
            <a:off x="5312318" y="2117541"/>
            <a:ext cx="488505" cy="454363"/>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テキスト ボックス 93"/>
          <p:cNvSpPr txBox="1"/>
          <p:nvPr/>
        </p:nvSpPr>
        <p:spPr>
          <a:xfrm>
            <a:off x="2999237" y="1856714"/>
            <a:ext cx="239390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加算対象とならない例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5" name="テキスト ボックス 94"/>
          <p:cNvSpPr txBox="1"/>
          <p:nvPr/>
        </p:nvSpPr>
        <p:spPr>
          <a:xfrm>
            <a:off x="3298272" y="215080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数０</a:t>
            </a:r>
          </a:p>
        </p:txBody>
      </p:sp>
      <p:sp>
        <p:nvSpPr>
          <p:cNvPr id="96" name="テキスト ボックス 95"/>
          <p:cNvSpPr txBox="1"/>
          <p:nvPr/>
        </p:nvSpPr>
        <p:spPr>
          <a:xfrm>
            <a:off x="4764771" y="215144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数１</a:t>
            </a:r>
          </a:p>
        </p:txBody>
      </p:sp>
      <p:sp>
        <p:nvSpPr>
          <p:cNvPr id="99" name="テキスト ボックス 98"/>
          <p:cNvSpPr txBox="1"/>
          <p:nvPr/>
        </p:nvSpPr>
        <p:spPr>
          <a:xfrm>
            <a:off x="3336188" y="264090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a:t>
            </a:r>
          </a:p>
        </p:txBody>
      </p:sp>
      <p:sp>
        <p:nvSpPr>
          <p:cNvPr id="102" name="乗算記号 101"/>
          <p:cNvSpPr/>
          <p:nvPr/>
        </p:nvSpPr>
        <p:spPr>
          <a:xfrm>
            <a:off x="5326228" y="2583683"/>
            <a:ext cx="488505" cy="446966"/>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0" name="テキスト ボックス 99"/>
          <p:cNvSpPr txBox="1"/>
          <p:nvPr/>
        </p:nvSpPr>
        <p:spPr>
          <a:xfrm>
            <a:off x="4795487" y="2623769"/>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数２以下</a:t>
            </a:r>
          </a:p>
        </p:txBody>
      </p:sp>
      <p:sp>
        <p:nvSpPr>
          <p:cNvPr id="103" name="右矢印 102"/>
          <p:cNvSpPr/>
          <p:nvPr/>
        </p:nvSpPr>
        <p:spPr>
          <a:xfrm>
            <a:off x="4751028" y="2192579"/>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4" name="右矢印 103"/>
          <p:cNvSpPr/>
          <p:nvPr/>
        </p:nvSpPr>
        <p:spPr>
          <a:xfrm>
            <a:off x="4753415" y="267975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603606" y="6620338"/>
            <a:ext cx="5780777" cy="59473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4801859" y="6181181"/>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構成員の総人数がわかる一覧表等の提出が必要です。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4" name="フリーフォーム 43"/>
          <p:cNvSpPr/>
          <p:nvPr/>
        </p:nvSpPr>
        <p:spPr>
          <a:xfrm rot="483673" flipH="1" flipV="1">
            <a:off x="4424194" y="6436823"/>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フリーフォーム 46"/>
          <p:cNvSpPr/>
          <p:nvPr/>
        </p:nvSpPr>
        <p:spPr>
          <a:xfrm rot="16577754" flipH="1">
            <a:off x="5131444" y="3667094"/>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494110" y="3218245"/>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活動を継続中の組織のみ記入します。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pic>
        <p:nvPicPr>
          <p:cNvPr id="50" name="図 49">
            <a:extLst>
              <a:ext uri="{FF2B5EF4-FFF2-40B4-BE49-F238E27FC236}">
                <a16:creationId xmlns:a16="http://schemas.microsoft.com/office/drawing/2014/main" id="{8D1D72F0-805F-431A-BEF6-2E5BF1C93263}"/>
              </a:ext>
            </a:extLst>
          </p:cNvPr>
          <p:cNvPicPr>
            <a:picLocks noChangeAspect="1"/>
          </p:cNvPicPr>
          <p:nvPr/>
        </p:nvPicPr>
        <p:blipFill>
          <a:blip r:embed="rId4"/>
          <a:stretch>
            <a:fillRect/>
          </a:stretch>
        </p:blipFill>
        <p:spPr>
          <a:xfrm>
            <a:off x="1001239" y="3706817"/>
            <a:ext cx="4086766" cy="1517464"/>
          </a:xfrm>
          <a:prstGeom prst="rect">
            <a:avLst/>
          </a:prstGeom>
        </p:spPr>
      </p:pic>
      <p:sp>
        <p:nvSpPr>
          <p:cNvPr id="12" name="正方形/長方形 11"/>
          <p:cNvSpPr/>
          <p:nvPr/>
        </p:nvSpPr>
        <p:spPr>
          <a:xfrm>
            <a:off x="3256562" y="3730183"/>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a:off x="4237426" y="3726974"/>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94118" y="4689913"/>
            <a:ext cx="1756053" cy="534368"/>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新たな活動計画において、実施する増進活動の取組に○を記入してください。</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15697464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22" name="角丸四角形 21"/>
          <p:cNvSpPr/>
          <p:nvPr/>
        </p:nvSpPr>
        <p:spPr>
          <a:xfrm>
            <a:off x="455249" y="753985"/>
            <a:ext cx="6012001" cy="758339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94653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（３）組織の広域化・体制強化に係る支援（令和元年度拡充）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a:t>
            </a:r>
            <a:r>
              <a:rPr lang="ja-JP" altLang="en-US" dirty="0" smtClean="0">
                <a:latin typeface="+mn-ea"/>
                <a:ea typeface="+mn-ea"/>
              </a:rPr>
              <a:t>、</a:t>
            </a:r>
            <a:r>
              <a:rPr lang="ja-JP" altLang="en-US" dirty="0" smtClean="0">
                <a:solidFill>
                  <a:srgbClr val="FF0000"/>
                </a:solidFill>
                <a:latin typeface="+mn-ea"/>
                <a:ea typeface="+mn-ea"/>
              </a:rPr>
              <a:t>県</a:t>
            </a:r>
            <a:r>
              <a:rPr lang="ja-JP" altLang="en-US" dirty="0">
                <a:latin typeface="+mn-ea"/>
                <a:ea typeface="+mn-ea"/>
              </a:rPr>
              <a:t>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52" name="テキスト ボックス 51"/>
          <p:cNvSpPr txBox="1"/>
          <p:nvPr/>
        </p:nvSpPr>
        <p:spPr>
          <a:xfrm>
            <a:off x="3512252" y="632520"/>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組織の広域化・体制強化に係る支援を受ける場合は、</a:t>
            </a:r>
            <a:endParaRPr lang="en-US" altLang="ja-JP" sz="1000" b="1" dirty="0">
              <a:solidFill>
                <a:srgbClr val="FF0000"/>
              </a:solidFill>
            </a:endParaRPr>
          </a:p>
          <a:p>
            <a:r>
              <a:rPr lang="ja-JP" altLang="en-US" sz="1000" b="1" dirty="0">
                <a:solidFill>
                  <a:srgbClr val="FF0000"/>
                </a:solidFill>
              </a:rPr>
              <a:t>活動計画書に「４．加算措置」の様式を添付してください。</a:t>
            </a:r>
            <a:endParaRPr lang="en-US" altLang="ja-JP" sz="1000" b="1" dirty="0">
              <a:solidFill>
                <a:srgbClr val="FF0000"/>
              </a:solidFill>
            </a:endParaRPr>
          </a:p>
        </p:txBody>
      </p:sp>
      <p:sp>
        <p:nvSpPr>
          <p:cNvPr id="105" name="テキスト ボックス 104"/>
          <p:cNvSpPr txBox="1"/>
          <p:nvPr/>
        </p:nvSpPr>
        <p:spPr>
          <a:xfrm>
            <a:off x="453907" y="2000672"/>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extLst>
              <p:ext uri="{D42A27DB-BD31-4B8C-83A1-F6EECF244321}">
                <p14:modId xmlns:p14="http://schemas.microsoft.com/office/powerpoint/2010/main" val="3197009295"/>
              </p:ext>
            </p:extLst>
          </p:nvPr>
        </p:nvGraphicFramePr>
        <p:xfrm>
          <a:off x="555368" y="2338368"/>
          <a:ext cx="5842277" cy="943245"/>
        </p:xfrm>
        <a:graphic>
          <a:graphicData uri="http://schemas.openxmlformats.org/drawingml/2006/table">
            <a:tbl>
              <a:tblPr/>
              <a:tblGrid>
                <a:gridCol w="2232000">
                  <a:extLst>
                    <a:ext uri="{9D8B030D-6E8A-4147-A177-3AD203B41FA5}">
                      <a16:colId xmlns:a16="http://schemas.microsoft.com/office/drawing/2014/main" val="20000"/>
                    </a:ext>
                  </a:extLst>
                </a:gridCol>
                <a:gridCol w="2232000">
                  <a:extLst>
                    <a:ext uri="{9D8B030D-6E8A-4147-A177-3AD203B41FA5}">
                      <a16:colId xmlns:a16="http://schemas.microsoft.com/office/drawing/2014/main" val="20001"/>
                    </a:ext>
                  </a:extLst>
                </a:gridCol>
                <a:gridCol w="1378277">
                  <a:extLst>
                    <a:ext uri="{9D8B030D-6E8A-4147-A177-3AD203B41FA5}">
                      <a16:colId xmlns:a16="http://schemas.microsoft.com/office/drawing/2014/main" val="20002"/>
                    </a:ext>
                  </a:extLst>
                </a:gridCol>
              </a:tblGrid>
              <a:tr h="295173">
                <a:tc>
                  <a:txBody>
                    <a:bodyPr/>
                    <a:lstStyle/>
                    <a:p>
                      <a:pPr marL="0" algn="ctr" defTabSz="914400" rtl="0" eaLnBrk="1" fontAlgn="ctr" latinLnBrk="0" hangingPunct="1"/>
                      <a:r>
                        <a:rPr kumimoji="1" lang="ja-JP" altLang="en-US" sz="1400" b="1" kern="1200" dirty="0" smtClean="0">
                          <a:solidFill>
                            <a:schemeClr val="tx1"/>
                          </a:solidFill>
                          <a:latin typeface="+mn-ea"/>
                          <a:ea typeface="+mn-ea"/>
                          <a:cs typeface="+mn-cs"/>
                        </a:rPr>
                        <a:t>都府県</a:t>
                      </a:r>
                      <a:endParaRPr kumimoji="1" lang="ja-JP" altLang="en-US" sz="1400" b="1" kern="1200" dirty="0">
                        <a:solidFill>
                          <a:schemeClr val="tx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1,500ha</a:t>
                      </a:r>
                      <a:r>
                        <a:rPr kumimoji="1" lang="ja-JP" altLang="en-US" sz="1100" b="1" kern="1200" dirty="0">
                          <a:solidFill>
                            <a:schemeClr val="dk1"/>
                          </a:solidFill>
                          <a:latin typeface="+mn-ea"/>
                          <a:ea typeface="+mn-ea"/>
                          <a:cs typeface="+mn-cs"/>
                        </a:rPr>
                        <a:t>以上</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baseline="0" dirty="0">
                          <a:solidFill>
                            <a:schemeClr val="dk1"/>
                          </a:solidFill>
                          <a:latin typeface="+mn-ea"/>
                          <a:ea typeface="+mn-ea"/>
                          <a:cs typeface="+mn-cs"/>
                        </a:rPr>
                        <a:t>15,000ha</a:t>
                      </a:r>
                      <a:r>
                        <a:rPr kumimoji="1" lang="ja-JP" altLang="en-US" sz="1100" b="1" kern="1200" baseline="0" dirty="0">
                          <a:solidFill>
                            <a:schemeClr val="dk1"/>
                          </a:solidFill>
                          <a:latin typeface="+mn-ea"/>
                          <a:ea typeface="+mn-ea"/>
                          <a:cs typeface="+mn-cs"/>
                        </a:rPr>
                        <a:t>以上</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08" name="正方形/長方形 107"/>
          <p:cNvSpPr/>
          <p:nvPr/>
        </p:nvSpPr>
        <p:spPr>
          <a:xfrm>
            <a:off x="577255" y="2618356"/>
            <a:ext cx="4442019" cy="677150"/>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3752348" y="1836216"/>
            <a:ext cx="2484964"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面積は全て農地維持支払の認定農用地面積を対象とします。</a:t>
            </a:r>
            <a:endParaRPr lang="en-US" altLang="ja-JP" sz="1000" u="sng" dirty="0">
              <a:solidFill>
                <a:srgbClr val="FF0000"/>
              </a:solidFill>
            </a:endParaRPr>
          </a:p>
        </p:txBody>
      </p:sp>
      <p:sp>
        <p:nvSpPr>
          <p:cNvPr id="111" name="テキスト ボックス 110"/>
          <p:cNvSpPr txBox="1"/>
          <p:nvPr/>
        </p:nvSpPr>
        <p:spPr>
          <a:xfrm>
            <a:off x="459034" y="3611270"/>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5884739"/>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5993190"/>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3872880"/>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テキスト ボックス 131"/>
          <p:cNvSpPr txBox="1"/>
          <p:nvPr/>
        </p:nvSpPr>
        <p:spPr>
          <a:xfrm>
            <a:off x="4221088" y="3591835"/>
            <a:ext cx="195646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広域活動組織が面積規模を拡大することで支援額が増加します。</a:t>
            </a:r>
            <a:endParaRPr lang="en-US" altLang="ja-JP" sz="1000" u="sng" dirty="0">
              <a:solidFill>
                <a:srgbClr val="FF0000"/>
              </a:solidFill>
            </a:endParaRPr>
          </a:p>
        </p:txBody>
      </p:sp>
      <p:sp>
        <p:nvSpPr>
          <p:cNvPr id="24" name="フリーフォーム 23"/>
          <p:cNvSpPr/>
          <p:nvPr/>
        </p:nvSpPr>
        <p:spPr>
          <a:xfrm flipH="1" flipV="1">
            <a:off x="3432231" y="2017914"/>
            <a:ext cx="318708" cy="600442"/>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5400000" flipV="1">
            <a:off x="4556587" y="6342101"/>
            <a:ext cx="619886"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4509120" y="5601072"/>
            <a:ext cx="216024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広域活動組織が面積規模を拡大した場合は該当する区分に変更して活動計画書の再申請を行って下さい。</a:t>
            </a:r>
            <a:endParaRPr lang="en-US" altLang="ja-JP" sz="1000" dirty="0">
              <a:solidFill>
                <a:srgbClr val="FF0000"/>
              </a:solidFill>
            </a:endParaRPr>
          </a:p>
        </p:txBody>
      </p:sp>
    </p:spTree>
    <p:extLst>
      <p:ext uri="{BB962C8B-B14F-4D97-AF65-F5344CB8AC3E}">
        <p14:creationId xmlns:p14="http://schemas.microsoft.com/office/powerpoint/2010/main" val="261703016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
        <p:nvSpPr>
          <p:cNvPr id="22" name="角丸四角形 21"/>
          <p:cNvSpPr/>
          <p:nvPr/>
        </p:nvSpPr>
        <p:spPr>
          <a:xfrm>
            <a:off x="260649" y="366647"/>
            <a:ext cx="6335520" cy="933978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02239" y="660911"/>
            <a:ext cx="6442988"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0" name="テキスト ボックス 19">
            <a:extLst>
              <a:ext uri="{FF2B5EF4-FFF2-40B4-BE49-F238E27FC236}">
                <a16:creationId xmlns:a16="http://schemas.microsoft.com/office/drawing/2014/main" id="{F24714B3-F052-46F1-9827-659992EFBDF3}"/>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2" name="図 1">
            <a:extLst>
              <a:ext uri="{FF2B5EF4-FFF2-40B4-BE49-F238E27FC236}">
                <a16:creationId xmlns:a16="http://schemas.microsoft.com/office/drawing/2014/main" id="{CEF1CF30-1EF2-439B-8491-887104CA8C79}"/>
              </a:ext>
            </a:extLst>
          </p:cNvPr>
          <p:cNvPicPr>
            <a:picLocks noChangeAspect="1"/>
          </p:cNvPicPr>
          <p:nvPr/>
        </p:nvPicPr>
        <p:blipFill>
          <a:blip r:embed="rId2"/>
          <a:stretch>
            <a:fillRect/>
          </a:stretch>
        </p:blipFill>
        <p:spPr>
          <a:xfrm>
            <a:off x="353519" y="1975166"/>
            <a:ext cx="1793975" cy="489640"/>
          </a:xfrm>
          <a:prstGeom prst="rect">
            <a:avLst/>
          </a:prstGeom>
        </p:spPr>
      </p:pic>
      <p:sp>
        <p:nvSpPr>
          <p:cNvPr id="25" name="テキスト ボックス 24">
            <a:extLst>
              <a:ext uri="{FF2B5EF4-FFF2-40B4-BE49-F238E27FC236}">
                <a16:creationId xmlns:a16="http://schemas.microsoft.com/office/drawing/2014/main" id="{6968D4A8-C179-43E9-B7F1-BD7A9E04CB91}"/>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28" name="正方形/長方形 27">
            <a:extLst>
              <a:ext uri="{FF2B5EF4-FFF2-40B4-BE49-F238E27FC236}">
                <a16:creationId xmlns:a16="http://schemas.microsoft.com/office/drawing/2014/main" id="{E120E672-7C87-466A-9CA6-31D0EF40EC57}"/>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29" name="テキスト ボックス 28">
            <a:extLst>
              <a:ext uri="{FF2B5EF4-FFF2-40B4-BE49-F238E27FC236}">
                <a16:creationId xmlns:a16="http://schemas.microsoft.com/office/drawing/2014/main" id="{723141F1-6627-4706-8ECE-0D7E215EEB54}"/>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30" name="テキスト ボックス 29">
            <a:extLst>
              <a:ext uri="{FF2B5EF4-FFF2-40B4-BE49-F238E27FC236}">
                <a16:creationId xmlns:a16="http://schemas.microsoft.com/office/drawing/2014/main" id="{32D64F28-40AE-471D-B599-F988BCAB8BB2}"/>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31" name="テキスト ボックス 30">
            <a:extLst>
              <a:ext uri="{FF2B5EF4-FFF2-40B4-BE49-F238E27FC236}">
                <a16:creationId xmlns:a16="http://schemas.microsoft.com/office/drawing/2014/main" id="{BC5CDC46-B3A0-4032-8DB9-016F7E870FCE}"/>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3" name="図 2">
            <a:extLst>
              <a:ext uri="{FF2B5EF4-FFF2-40B4-BE49-F238E27FC236}">
                <a16:creationId xmlns:a16="http://schemas.microsoft.com/office/drawing/2014/main" id="{ADD58B29-6911-4DBD-8947-76BEF837BEDA}"/>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32" name="Picture 2" descr="C:\Users\19820292\Desktop\写真20110730大郷下江\大郷下江２.JPG">
            <a:extLst>
              <a:ext uri="{FF2B5EF4-FFF2-40B4-BE49-F238E27FC236}">
                <a16:creationId xmlns:a16="http://schemas.microsoft.com/office/drawing/2014/main" id="{56EE1AC4-A2ED-4860-A0E0-2C87B170E031}"/>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33" name="楕円 32">
            <a:extLst>
              <a:ext uri="{FF2B5EF4-FFF2-40B4-BE49-F238E27FC236}">
                <a16:creationId xmlns:a16="http://schemas.microsoft.com/office/drawing/2014/main" id="{0CCE54BF-FAF3-4001-A37B-B8717943578D}"/>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楕円 33">
            <a:extLst>
              <a:ext uri="{FF2B5EF4-FFF2-40B4-BE49-F238E27FC236}">
                <a16:creationId xmlns:a16="http://schemas.microsoft.com/office/drawing/2014/main" id="{30EADA3A-90AC-472B-8630-E5BD803E209B}"/>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a16="http://schemas.microsoft.com/office/drawing/2014/main" id="{26476040-D3AB-4504-9053-BB113F4C3755}"/>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38" name="テキスト ボックス 37">
            <a:extLst>
              <a:ext uri="{FF2B5EF4-FFF2-40B4-BE49-F238E27FC236}">
                <a16:creationId xmlns:a16="http://schemas.microsoft.com/office/drawing/2014/main" id="{80553975-7687-40ED-91A6-A80850F68366}"/>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40" name="テキスト ボックス 39">
            <a:extLst>
              <a:ext uri="{FF2B5EF4-FFF2-40B4-BE49-F238E27FC236}">
                <a16:creationId xmlns:a16="http://schemas.microsoft.com/office/drawing/2014/main" id="{73CDBBA6-FFAA-43AB-ACBD-9FBE8B7A84F3}"/>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sp>
        <p:nvSpPr>
          <p:cNvPr id="41" name="テキスト ボックス 40">
            <a:extLst>
              <a:ext uri="{FF2B5EF4-FFF2-40B4-BE49-F238E27FC236}">
                <a16:creationId xmlns:a16="http://schemas.microsoft.com/office/drawing/2014/main" id="{8501F70B-6687-47CD-BECF-79A0B331D72B}"/>
              </a:ext>
            </a:extLst>
          </p:cNvPr>
          <p:cNvSpPr txBox="1"/>
          <p:nvPr/>
        </p:nvSpPr>
        <p:spPr>
          <a:xfrm>
            <a:off x="7630571" y="3103332"/>
            <a:ext cx="835071" cy="230832"/>
          </a:xfrm>
          <a:prstGeom prst="rect">
            <a:avLst/>
          </a:prstGeom>
          <a:noFill/>
        </p:spPr>
        <p:txBody>
          <a:bodyPr wrap="square" rtlCol="0">
            <a:spAutoFit/>
          </a:bodyPr>
          <a:lstStyle/>
          <a:p>
            <a:pPr defTabSz="457200"/>
            <a:r>
              <a:rPr lang="ja-JP" altLang="en-US" sz="900" dirty="0">
                <a:solidFill>
                  <a:prstClr val="black"/>
                </a:solidFill>
                <a:latin typeface="ＭＳ Ｐゴシック" panose="020B0600070205080204" pitchFamily="50" charset="-128"/>
              </a:rPr>
              <a:t>写真：新潟市</a:t>
            </a:r>
          </a:p>
        </p:txBody>
      </p:sp>
      <p:pic>
        <p:nvPicPr>
          <p:cNvPr id="27" name="Picture 3">
            <a:extLst>
              <a:ext uri="{FF2B5EF4-FFF2-40B4-BE49-F238E27FC236}">
                <a16:creationId xmlns:a16="http://schemas.microsoft.com/office/drawing/2014/main" id="{4D279C2F-31A3-48B0-9FBB-2EC785D54012}"/>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a16="http://schemas.microsoft.com/office/drawing/2014/main" id="{A0CD6391-2D8F-453B-9D92-65C43C97A772}"/>
              </a:ext>
            </a:extLst>
          </p:cNvPr>
          <p:cNvPicPr>
            <a:picLocks noChangeAspect="1"/>
          </p:cNvPicPr>
          <p:nvPr/>
        </p:nvPicPr>
        <p:blipFill>
          <a:blip r:embed="rId6"/>
          <a:stretch>
            <a:fillRect/>
          </a:stretch>
        </p:blipFill>
        <p:spPr>
          <a:xfrm>
            <a:off x="401334" y="8766324"/>
            <a:ext cx="3017649" cy="575637"/>
          </a:xfrm>
          <a:prstGeom prst="rect">
            <a:avLst/>
          </a:prstGeom>
        </p:spPr>
      </p:pic>
      <p:pic>
        <p:nvPicPr>
          <p:cNvPr id="11" name="図 10">
            <a:extLst>
              <a:ext uri="{FF2B5EF4-FFF2-40B4-BE49-F238E27FC236}">
                <a16:creationId xmlns:a16="http://schemas.microsoft.com/office/drawing/2014/main" id="{95C186BF-3B1B-4EE1-9B17-C78B039580CE}"/>
              </a:ext>
            </a:extLst>
          </p:cNvPr>
          <p:cNvPicPr>
            <a:picLocks noChangeAspect="1"/>
          </p:cNvPicPr>
          <p:nvPr/>
        </p:nvPicPr>
        <p:blipFill>
          <a:blip r:embed="rId7"/>
          <a:stretch>
            <a:fillRect/>
          </a:stretch>
        </p:blipFill>
        <p:spPr>
          <a:xfrm>
            <a:off x="3752850" y="8363809"/>
            <a:ext cx="2670702" cy="989160"/>
          </a:xfrm>
          <a:prstGeom prst="rect">
            <a:avLst/>
          </a:prstGeom>
        </p:spPr>
      </p:pic>
      <p:sp>
        <p:nvSpPr>
          <p:cNvPr id="39" name="テキスト ボックス 38">
            <a:extLst>
              <a:ext uri="{FF2B5EF4-FFF2-40B4-BE49-F238E27FC236}">
                <a16:creationId xmlns:a16="http://schemas.microsoft.com/office/drawing/2014/main" id="{5A400D52-1373-4506-AE7A-7E3AF4135AC2}"/>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42" name="テキスト ボックス 41">
            <a:extLst>
              <a:ext uri="{FF2B5EF4-FFF2-40B4-BE49-F238E27FC236}">
                <a16:creationId xmlns:a16="http://schemas.microsoft.com/office/drawing/2014/main" id="{D61A334A-4027-494C-8AF6-C02AAEB442AE}"/>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43" name="テキスト ボックス 42">
            <a:extLst>
              <a:ext uri="{FF2B5EF4-FFF2-40B4-BE49-F238E27FC236}">
                <a16:creationId xmlns:a16="http://schemas.microsoft.com/office/drawing/2014/main" id="{7F184139-560B-4DBF-942B-9BCAB8DE1BFA}"/>
              </a:ext>
            </a:extLst>
          </p:cNvPr>
          <p:cNvSpPr txBox="1"/>
          <p:nvPr/>
        </p:nvSpPr>
        <p:spPr>
          <a:xfrm>
            <a:off x="3957253" y="7681003"/>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46" name="角丸四角形 39">
            <a:extLst>
              <a:ext uri="{FF2B5EF4-FFF2-40B4-BE49-F238E27FC236}">
                <a16:creationId xmlns:a16="http://schemas.microsoft.com/office/drawing/2014/main" id="{6B98FE15-E004-4D54-837B-F8345D36EA5F}"/>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角丸四角形 39">
            <a:extLst>
              <a:ext uri="{FF2B5EF4-FFF2-40B4-BE49-F238E27FC236}">
                <a16:creationId xmlns:a16="http://schemas.microsoft.com/office/drawing/2014/main" id="{5F26F017-57E3-407F-98A5-2E75AB267F2F}"/>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角丸四角形 39">
            <a:extLst>
              <a:ext uri="{FF2B5EF4-FFF2-40B4-BE49-F238E27FC236}">
                <a16:creationId xmlns:a16="http://schemas.microsoft.com/office/drawing/2014/main" id="{41F0A19B-E9CC-4EFE-8765-E2729746326F}"/>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9" name="角丸四角形 39">
            <a:extLst>
              <a:ext uri="{FF2B5EF4-FFF2-40B4-BE49-F238E27FC236}">
                <a16:creationId xmlns:a16="http://schemas.microsoft.com/office/drawing/2014/main" id="{D54D0494-F86A-4414-9684-6473B1D4CC5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7" name="直線矢印コネクタ 16">
            <a:extLst>
              <a:ext uri="{FF2B5EF4-FFF2-40B4-BE49-F238E27FC236}">
                <a16:creationId xmlns:a16="http://schemas.microsoft.com/office/drawing/2014/main" id="{D1605DD0-0970-448D-AE9F-DD2FDF2701B7}"/>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a:extLst>
              <a:ext uri="{FF2B5EF4-FFF2-40B4-BE49-F238E27FC236}">
                <a16:creationId xmlns:a16="http://schemas.microsoft.com/office/drawing/2014/main" id="{9F06A46A-AD7F-4D9A-8CB7-0D6F95F9E1EC}"/>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id="{2566FD86-66F1-4B99-A0AC-8BADF77A884E}"/>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id="{029665DD-CA82-4C9B-84B3-B8DE484AFBFC}"/>
              </a:ext>
            </a:extLst>
          </p:cNvPr>
          <p:cNvCxnSpPr>
            <a:cxnSpLocks/>
          </p:cNvCxnSpPr>
          <p:nvPr/>
        </p:nvCxnSpPr>
        <p:spPr>
          <a:xfrm>
            <a:off x="5084156" y="7947464"/>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4" name="図 3">
            <a:extLst>
              <a:ext uri="{FF2B5EF4-FFF2-40B4-BE49-F238E27FC236}">
                <a16:creationId xmlns:a16="http://schemas.microsoft.com/office/drawing/2014/main" id="{93BFE737-B869-403C-8C4A-ED598CFD7CA1}"/>
              </a:ext>
            </a:extLst>
          </p:cNvPr>
          <p:cNvPicPr>
            <a:picLocks noChangeAspect="1"/>
          </p:cNvPicPr>
          <p:nvPr/>
        </p:nvPicPr>
        <p:blipFill>
          <a:blip r:embed="rId8"/>
          <a:stretch>
            <a:fillRect/>
          </a:stretch>
        </p:blipFill>
        <p:spPr>
          <a:xfrm>
            <a:off x="7035234" y="6663693"/>
            <a:ext cx="1515498" cy="487124"/>
          </a:xfrm>
          <a:prstGeom prst="rect">
            <a:avLst/>
          </a:prstGeom>
        </p:spPr>
      </p:pic>
      <p:pic>
        <p:nvPicPr>
          <p:cNvPr id="5" name="図 4">
            <a:extLst>
              <a:ext uri="{FF2B5EF4-FFF2-40B4-BE49-F238E27FC236}">
                <a16:creationId xmlns:a16="http://schemas.microsoft.com/office/drawing/2014/main" id="{0846845D-6998-4EBF-A070-542490BD0A37}"/>
              </a:ext>
            </a:extLst>
          </p:cNvPr>
          <p:cNvPicPr>
            <a:picLocks noChangeAspect="1"/>
          </p:cNvPicPr>
          <p:nvPr/>
        </p:nvPicPr>
        <p:blipFill>
          <a:blip r:embed="rId9"/>
          <a:stretch>
            <a:fillRect/>
          </a:stretch>
        </p:blipFill>
        <p:spPr>
          <a:xfrm>
            <a:off x="6998355" y="7252367"/>
            <a:ext cx="3270510" cy="1297821"/>
          </a:xfrm>
          <a:prstGeom prst="rect">
            <a:avLst/>
          </a:prstGeom>
        </p:spPr>
      </p:pic>
      <p:pic>
        <p:nvPicPr>
          <p:cNvPr id="6" name="図 5">
            <a:extLst>
              <a:ext uri="{FF2B5EF4-FFF2-40B4-BE49-F238E27FC236}">
                <a16:creationId xmlns:a16="http://schemas.microsoft.com/office/drawing/2014/main" id="{7574EBDE-DCCC-06F2-57E6-EC59859F0B77}"/>
              </a:ext>
            </a:extLst>
          </p:cNvPr>
          <p:cNvPicPr>
            <a:picLocks noChangeAspect="1"/>
          </p:cNvPicPr>
          <p:nvPr/>
        </p:nvPicPr>
        <p:blipFill>
          <a:blip r:embed="rId10"/>
          <a:stretch>
            <a:fillRect/>
          </a:stretch>
        </p:blipFill>
        <p:spPr>
          <a:xfrm>
            <a:off x="433743" y="6752515"/>
            <a:ext cx="1555097" cy="499852"/>
          </a:xfrm>
          <a:prstGeom prst="rect">
            <a:avLst/>
          </a:prstGeom>
        </p:spPr>
      </p:pic>
      <p:pic>
        <p:nvPicPr>
          <p:cNvPr id="9" name="図 8">
            <a:extLst>
              <a:ext uri="{FF2B5EF4-FFF2-40B4-BE49-F238E27FC236}">
                <a16:creationId xmlns:a16="http://schemas.microsoft.com/office/drawing/2014/main" id="{361AC33F-9607-D401-7323-F58D4580D9CE}"/>
              </a:ext>
            </a:extLst>
          </p:cNvPr>
          <p:cNvPicPr>
            <a:picLocks noChangeAspect="1"/>
          </p:cNvPicPr>
          <p:nvPr/>
        </p:nvPicPr>
        <p:blipFill>
          <a:blip r:embed="rId11"/>
          <a:stretch>
            <a:fillRect/>
          </a:stretch>
        </p:blipFill>
        <p:spPr>
          <a:xfrm>
            <a:off x="433279" y="7338153"/>
            <a:ext cx="3178798" cy="1261428"/>
          </a:xfrm>
          <a:prstGeom prst="rect">
            <a:avLst/>
          </a:prstGeom>
        </p:spPr>
      </p:pic>
    </p:spTree>
    <p:extLst>
      <p:ext uri="{BB962C8B-B14F-4D97-AF65-F5344CB8AC3E}">
        <p14:creationId xmlns:p14="http://schemas.microsoft.com/office/powerpoint/2010/main" val="144454646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56505"/>
            <a:ext cx="6120679" cy="35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0" y="4964608"/>
            <a:ext cx="6012000" cy="2585738"/>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1" name="テキスト ボックス 10"/>
          <p:cNvSpPr txBox="1">
            <a:spLocks noChangeArrowheads="1"/>
          </p:cNvSpPr>
          <p:nvPr/>
        </p:nvSpPr>
        <p:spPr bwMode="auto">
          <a:xfrm>
            <a:off x="576000" y="5082123"/>
            <a:ext cx="5796000" cy="23314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総会の審議事項、開催日、開催方法（対面、書面、オンライン等）等について設定します。審議事項は、活動計画の作成又は変更、収支決算及び実施計画に関すること等の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２）総会の招集を行います。招集にあたっては、規約で定める日までに（規約例では、開催の７日前まで）、書面にて会議の日時、場所、オンライン開催の場合は、招待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等の案内方法、目的、審議事項を構成員に通知します。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３）総会は、構成員現在数の過半数の出席をもって成立します。開会前に出席者数の確認を行います。なお、出席は委任状をもって代えることができます。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議事は、出席した構成員の過半数（特別議決事項にあっては３分の２以上）で決します。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総会閉会後速やかに、規約で定める方法により（規約例では、総会で決定した事項を記載した書面を作成して、その写しを構成員全員に配布する）構成員全員に確実に周知します。</a:t>
            </a:r>
          </a:p>
        </p:txBody>
      </p:sp>
      <p:sp>
        <p:nvSpPr>
          <p:cNvPr id="14" name="AutoShape 10"/>
          <p:cNvSpPr>
            <a:spLocks noChangeArrowheads="1"/>
          </p:cNvSpPr>
          <p:nvPr/>
        </p:nvSpPr>
        <p:spPr bwMode="auto">
          <a:xfrm>
            <a:off x="359999" y="4624999"/>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総会開催から議決までのながれ</a:t>
            </a: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
        <p:nvSpPr>
          <p:cNvPr id="18" name="テキスト ボックス 17"/>
          <p:cNvSpPr txBox="1">
            <a:spLocks noChangeArrowheads="1"/>
          </p:cNvSpPr>
          <p:nvPr/>
        </p:nvSpPr>
        <p:spPr bwMode="auto">
          <a:xfrm>
            <a:off x="576000" y="1046452"/>
            <a:ext cx="5832000" cy="32624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多面的機能支払交付金の実施に関する事項は総会で決定し、議決事項は活動組織の構成員全員に周知する必要があります。</a:t>
            </a:r>
          </a:p>
          <a:p>
            <a:pPr>
              <a:spcAft>
                <a:spcPts val="0"/>
              </a:spcAft>
            </a:pPr>
            <a:r>
              <a:rPr lang="ja-JP" altLang="en-US" dirty="0">
                <a:latin typeface="HG丸ｺﾞｼｯｸM-PRO" panose="020F0600000000000000" pitchFamily="50" charset="-128"/>
                <a:ea typeface="HG丸ｺﾞｼｯｸM-PRO" panose="020F0600000000000000" pitchFamily="50" charset="-128"/>
              </a:rPr>
              <a:t>（設立総会）</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はじめに設立総会を開催し、作成した規約（案）、役員（案）、</a:t>
            </a:r>
            <a:r>
              <a:rPr lang="zh-TW" altLang="en-US" dirty="0">
                <a:latin typeface="HG丸ｺﾞｼｯｸM-PRO" panose="020F0600000000000000" pitchFamily="50" charset="-128"/>
                <a:ea typeface="HG丸ｺﾞｼｯｸM-PRO" panose="020F0600000000000000" pitchFamily="50" charset="-128"/>
              </a:rPr>
              <a:t>事業計画（案）</a:t>
            </a:r>
            <a:r>
              <a:rPr lang="ja-JP" altLang="en-US" dirty="0">
                <a:latin typeface="HG丸ｺﾞｼｯｸM-PRO" panose="020F0600000000000000" pitchFamily="50" charset="-128"/>
                <a:ea typeface="HG丸ｺﾞｼｯｸM-PRO" panose="020F0600000000000000" pitchFamily="50" charset="-128"/>
              </a:rPr>
              <a:t>等の活動組織の設立、活動に関する事項を議題として審議し、議決を得る必要があります。</a:t>
            </a:r>
          </a:p>
          <a:p>
            <a:pPr>
              <a:spcAft>
                <a:spcPts val="0"/>
              </a:spcAft>
            </a:pPr>
            <a:r>
              <a:rPr lang="zh-CN" altLang="en-US" dirty="0">
                <a:latin typeface="HG丸ｺﾞｼｯｸM-PRO" panose="020F0600000000000000" pitchFamily="50" charset="-128"/>
                <a:ea typeface="HG丸ｺﾞｼｯｸM-PRO" panose="020F0600000000000000" pitchFamily="50" charset="-128"/>
              </a:rPr>
              <a:t>（通常総会）　</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通常総会は、毎年度１回以上開催する必要があります。</a:t>
            </a:r>
          </a:p>
          <a:p>
            <a:pPr>
              <a:spcAft>
                <a:spcPts val="0"/>
              </a:spcAft>
            </a:pPr>
            <a:r>
              <a:rPr lang="zh-TW" altLang="en-US" dirty="0">
                <a:latin typeface="HG丸ｺﾞｼｯｸM-PRO" panose="020F0600000000000000" pitchFamily="50" charset="-128"/>
                <a:ea typeface="HG丸ｺﾞｼｯｸM-PRO" panose="020F0600000000000000" pitchFamily="50" charset="-128"/>
              </a:rPr>
              <a:t>（臨時総会）</a:t>
            </a:r>
          </a:p>
          <a:p>
            <a:pPr indent="144000">
              <a:spcAft>
                <a:spcPts val="0"/>
              </a:spcAft>
            </a:pPr>
            <a:r>
              <a:rPr lang="ja-JP" altLang="en-US" dirty="0">
                <a:latin typeface="HG丸ｺﾞｼｯｸM-PRO" panose="020F0600000000000000" pitchFamily="50" charset="-128"/>
                <a:ea typeface="HG丸ｺﾞｼｯｸM-PRO" panose="020F0600000000000000" pitchFamily="50" charset="-128"/>
              </a:rPr>
              <a:t>通常総会のほかに、次に掲げる場合に開催する臨時総会があります。</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・構成員現在数の３分の１以上から、会議の目的たる事項を示した書面により請求があったとき。</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・監査役が不正な事実を発見し、報告するために招集したとき。</a:t>
            </a: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・その他代表が必要と認めたとき。</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いずれの総会も、構成員現在数の過半数の出席（委任状を含む）がなければ成立しません。</a:t>
            </a:r>
            <a:endParaRPr lang="en-US" altLang="ja-JP" dirty="0">
              <a:latin typeface="HG丸ｺﾞｼｯｸM-PRO" panose="020F0600000000000000" pitchFamily="50" charset="-128"/>
              <a:ea typeface="HG丸ｺﾞｼｯｸM-PRO" panose="020F0600000000000000" pitchFamily="50" charset="-128"/>
            </a:endParaRPr>
          </a:p>
        </p:txBody>
      </p:sp>
      <p:sp>
        <p:nvSpPr>
          <p:cNvPr id="20" name="テキスト ボックス 1"/>
          <p:cNvSpPr txBox="1">
            <a:spLocks noChangeArrowheads="1"/>
          </p:cNvSpPr>
          <p:nvPr/>
        </p:nvSpPr>
        <p:spPr bwMode="auto">
          <a:xfrm>
            <a:off x="360000" y="48850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６．総会の開催</a:t>
            </a:r>
          </a:p>
        </p:txBody>
      </p:sp>
      <p:sp>
        <p:nvSpPr>
          <p:cNvPr id="19" name="AutoShape 10"/>
          <p:cNvSpPr>
            <a:spLocks noChangeArrowheads="1"/>
          </p:cNvSpPr>
          <p:nvPr/>
        </p:nvSpPr>
        <p:spPr bwMode="auto">
          <a:xfrm>
            <a:off x="359999" y="764094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総会の開催、議決に当たっての留意点</a:t>
            </a:r>
          </a:p>
        </p:txBody>
      </p:sp>
      <p:sp>
        <p:nvSpPr>
          <p:cNvPr id="22" name="角丸四角形 21"/>
          <p:cNvSpPr/>
          <p:nvPr/>
        </p:nvSpPr>
        <p:spPr>
          <a:xfrm>
            <a:off x="475166" y="7995548"/>
            <a:ext cx="6012000" cy="1728000"/>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3" name="テキスト ボックス 22"/>
          <p:cNvSpPr txBox="1">
            <a:spLocks noChangeArrowheads="1"/>
          </p:cNvSpPr>
          <p:nvPr/>
        </p:nvSpPr>
        <p:spPr bwMode="auto">
          <a:xfrm>
            <a:off x="556643" y="8109456"/>
            <a:ext cx="5796000" cy="152349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・総会は、規約に基づいて行われます。規約制定時に構成員で話し合い、総会の議決方法等について地域の事情に応じて適切に定めて下さい。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・総会資料や議事録は、実施状況報告の根拠資料ともなりますので、適切に記録し、５年間保管して下さい。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・総会を欠席された方へも、記録を書面配布するなどにより、総会の議決事項の周知を行ってください。</a:t>
            </a:r>
          </a:p>
        </p:txBody>
      </p:sp>
    </p:spTree>
    <p:extLst>
      <p:ext uri="{BB962C8B-B14F-4D97-AF65-F5344CB8AC3E}">
        <p14:creationId xmlns:p14="http://schemas.microsoft.com/office/powerpoint/2010/main" val="552284330"/>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468000" y="6094062"/>
            <a:ext cx="6120000" cy="5151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8" name="角丸四角形 27"/>
          <p:cNvSpPr/>
          <p:nvPr/>
        </p:nvSpPr>
        <p:spPr>
          <a:xfrm>
            <a:off x="477352" y="1612812"/>
            <a:ext cx="6120000" cy="204878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graphicFrame>
        <p:nvGraphicFramePr>
          <p:cNvPr id="15" name="表 14"/>
          <p:cNvGraphicFramePr>
            <a:graphicFrameLocks noGrp="1"/>
          </p:cNvGraphicFramePr>
          <p:nvPr>
            <p:extLst>
              <p:ext uri="{D42A27DB-BD31-4B8C-83A1-F6EECF244321}">
                <p14:modId xmlns:p14="http://schemas.microsoft.com/office/powerpoint/2010/main" val="2528882521"/>
              </p:ext>
            </p:extLst>
          </p:nvPr>
        </p:nvGraphicFramePr>
        <p:xfrm>
          <a:off x="507395" y="2902735"/>
          <a:ext cx="5832001" cy="2481250"/>
        </p:xfrm>
        <a:graphic>
          <a:graphicData uri="http://schemas.openxmlformats.org/drawingml/2006/table">
            <a:tbl>
              <a:tblPr firstRow="1">
                <a:tableStyleId>{5C22544A-7EE6-4342-B048-85BDC9FD1C3A}</a:tableStyleId>
              </a:tblPr>
              <a:tblGrid>
                <a:gridCol w="1628464">
                  <a:extLst>
                    <a:ext uri="{9D8B030D-6E8A-4147-A177-3AD203B41FA5}">
                      <a16:colId xmlns:a16="http://schemas.microsoft.com/office/drawing/2014/main" val="20000"/>
                    </a:ext>
                  </a:extLst>
                </a:gridCol>
                <a:gridCol w="1050884">
                  <a:extLst>
                    <a:ext uri="{9D8B030D-6E8A-4147-A177-3AD203B41FA5}">
                      <a16:colId xmlns:a16="http://schemas.microsoft.com/office/drawing/2014/main" val="20001"/>
                    </a:ext>
                  </a:extLst>
                </a:gridCol>
                <a:gridCol w="1471238">
                  <a:extLst>
                    <a:ext uri="{9D8B030D-6E8A-4147-A177-3AD203B41FA5}">
                      <a16:colId xmlns:a16="http://schemas.microsoft.com/office/drawing/2014/main" val="428136616"/>
                    </a:ext>
                  </a:extLst>
                </a:gridCol>
                <a:gridCol w="1681415">
                  <a:extLst>
                    <a:ext uri="{9D8B030D-6E8A-4147-A177-3AD203B41FA5}">
                      <a16:colId xmlns:a16="http://schemas.microsoft.com/office/drawing/2014/main" val="20002"/>
                    </a:ext>
                  </a:extLst>
                </a:gridCol>
              </a:tblGrid>
              <a:tr h="353467">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val="10000"/>
                  </a:ext>
                </a:extLst>
              </a:tr>
              <a:tr h="381832">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r>
                        <a:rPr kumimoji="1" lang="ja-JP" altLang="en-US" sz="900" dirty="0">
                          <a:latin typeface="+mn-ea"/>
                          <a:ea typeface="+mn-ea"/>
                        </a:rPr>
                        <a:t>・活動計画書</a:t>
                      </a:r>
                    </a:p>
                    <a:p>
                      <a:r>
                        <a:rPr kumimoji="1" lang="ja-JP" altLang="en-US" sz="900" dirty="0">
                          <a:latin typeface="+mn-ea"/>
                          <a:ea typeface="+mn-ea"/>
                        </a:rPr>
                        <a:t>　</a:t>
                      </a:r>
                    </a:p>
                    <a:p>
                      <a:endParaRPr kumimoji="1" lang="en-US" altLang="ja-JP" sz="900" dirty="0">
                        <a:latin typeface="+mn-ea"/>
                        <a:ea typeface="+mn-ea"/>
                      </a:endParaRPr>
                    </a:p>
                    <a:p>
                      <a:r>
                        <a:rPr kumimoji="1" lang="ja-JP" altLang="en-US" sz="900" dirty="0">
                          <a:latin typeface="+mn-ea"/>
                          <a:ea typeface="+mn-ea"/>
                        </a:rPr>
                        <a:t>・規約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a:t>
                      </a:r>
                      <a:r>
                        <a:rPr kumimoji="1" lang="ja-JP" altLang="en-US" sz="1000" dirty="0" smtClean="0">
                          <a:latin typeface="+mn-ea"/>
                          <a:ea typeface="+mn-ea"/>
                        </a:rPr>
                        <a:t>が</a:t>
                      </a:r>
                      <a:r>
                        <a:rPr kumimoji="1" lang="ja-JP" altLang="en-US" sz="1000" dirty="0" smtClean="0">
                          <a:solidFill>
                            <a:srgbClr val="FF0000"/>
                          </a:solidFill>
                          <a:latin typeface="+mn-ea"/>
                          <a:ea typeface="+mn-ea"/>
                        </a:rPr>
                        <a:t>県</a:t>
                      </a:r>
                      <a:r>
                        <a:rPr kumimoji="1" lang="ja-JP" altLang="en-US" sz="1000" dirty="0">
                          <a:latin typeface="+mn-ea"/>
                          <a:ea typeface="+mn-ea"/>
                        </a:rPr>
                        <a:t>知事を通じて</a:t>
                      </a:r>
                      <a:r>
                        <a:rPr kumimoji="1" lang="ja-JP" altLang="en-US" sz="1000" dirty="0" smtClean="0">
                          <a:latin typeface="+mn-ea"/>
                          <a:ea typeface="+mn-ea"/>
                        </a:rPr>
                        <a:t>、</a:t>
                      </a:r>
                      <a:r>
                        <a:rPr kumimoji="1" lang="ja-JP" altLang="en-US" sz="1000" dirty="0" smtClean="0">
                          <a:solidFill>
                            <a:srgbClr val="FF0000"/>
                          </a:solidFill>
                          <a:latin typeface="+mn-ea"/>
                          <a:ea typeface="+mn-ea"/>
                        </a:rPr>
                        <a:t>九州</a:t>
                      </a:r>
                      <a:r>
                        <a:rPr kumimoji="1" lang="ja-JP" altLang="en-US" sz="1000" dirty="0" smtClean="0">
                          <a:latin typeface="+mn-ea"/>
                          <a:ea typeface="+mn-ea"/>
                        </a:rPr>
                        <a:t>農政局に</a:t>
                      </a:r>
                      <a:r>
                        <a:rPr kumimoji="1" lang="ja-JP" altLang="en-US" sz="1000" dirty="0">
                          <a:latin typeface="+mn-ea"/>
                          <a:ea typeface="+mn-ea"/>
                        </a:rPr>
                        <a:t>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04831">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dirty="0"/>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624402">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900" dirty="0"/>
                        <a:t>・</a:t>
                      </a:r>
                      <a:r>
                        <a:rPr kumimoji="1" lang="ja-JP" altLang="en-US" sz="900" dirty="0">
                          <a:latin typeface="+mn-ea"/>
                          <a:ea typeface="+mn-ea"/>
                        </a:rPr>
                        <a:t>長寿命化整備計画書</a:t>
                      </a:r>
                    </a:p>
                    <a:p>
                      <a:r>
                        <a:rPr kumimoji="1" lang="ja-JP" altLang="en-US" sz="900" dirty="0">
                          <a:latin typeface="+mn-ea"/>
                          <a:ea typeface="+mn-ea"/>
                        </a:rPr>
                        <a:t>　（長寿命化で１工事当たり</a:t>
                      </a:r>
                      <a:r>
                        <a:rPr kumimoji="1" lang="en-US" altLang="ja-JP" sz="900" dirty="0">
                          <a:latin typeface="+mn-ea"/>
                          <a:ea typeface="+mn-ea"/>
                        </a:rPr>
                        <a:t>200</a:t>
                      </a:r>
                      <a:r>
                        <a:rPr kumimoji="1" lang="ja-JP" altLang="en-US" sz="900" dirty="0">
                          <a:latin typeface="+mn-ea"/>
                          <a:ea typeface="+mn-ea"/>
                        </a:rPr>
                        <a:t>万円以上の工事がある場合）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83868">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（組織の広域化・体制強化）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r>
                        <a:rPr kumimoji="1" lang="en-US" altLang="ja-JP" sz="1000" dirty="0">
                          <a:latin typeface="+mn-ea"/>
                          <a:ea typeface="+mn-ea"/>
                        </a:rPr>
                        <a:t>【</a:t>
                      </a:r>
                      <a:r>
                        <a:rPr kumimoji="1" lang="ja-JP" altLang="en-US" sz="1000" dirty="0">
                          <a:latin typeface="+mn-ea"/>
                          <a:ea typeface="+mn-ea"/>
                        </a:rPr>
                        <a:t>広域活動組織の設立</a:t>
                      </a:r>
                      <a:r>
                        <a:rPr kumimoji="1" lang="en-US" altLang="ja-JP" sz="1000" dirty="0">
                          <a:latin typeface="+mn-ea"/>
                          <a:ea typeface="+mn-ea"/>
                        </a:rPr>
                        <a:t>】</a:t>
                      </a:r>
                    </a:p>
                    <a:p>
                      <a:r>
                        <a:rPr kumimoji="1" lang="ja-JP" altLang="en-US" sz="1000" u="none" dirty="0">
                          <a:solidFill>
                            <a:schemeClr val="tx1"/>
                          </a:solidFill>
                          <a:latin typeface="+mn-ea"/>
                          <a:ea typeface="+mn-ea"/>
                        </a:rPr>
                        <a:t>（別途、市町村との間で広域協定を締結）</a:t>
                      </a:r>
                      <a:endParaRPr kumimoji="1" lang="en-US" altLang="ja-JP" sz="1000" u="none" dirty="0">
                        <a:solidFill>
                          <a:schemeClr val="tx1"/>
                        </a:solidFill>
                        <a:latin typeface="+mn-ea"/>
                        <a:ea typeface="+mn-ea"/>
                      </a:endParaRPr>
                    </a:p>
                    <a:p>
                      <a:r>
                        <a:rPr kumimoji="1" lang="en-US" altLang="ja-JP" sz="1000" dirty="0">
                          <a:latin typeface="+mn-ea"/>
                          <a:ea typeface="+mn-ea"/>
                        </a:rPr>
                        <a:t>【</a:t>
                      </a:r>
                      <a:r>
                        <a:rPr kumimoji="1" lang="ja-JP" altLang="en-US" sz="1000" dirty="0">
                          <a:latin typeface="+mn-ea"/>
                          <a:ea typeface="+mn-ea"/>
                        </a:rPr>
                        <a:t>組織の</a:t>
                      </a:r>
                      <a:r>
                        <a:rPr kumimoji="1" lang="en-US" altLang="ja-JP" sz="1000" dirty="0">
                          <a:latin typeface="+mn-ea"/>
                          <a:ea typeface="+mn-ea"/>
                        </a:rPr>
                        <a:t>NPO</a:t>
                      </a:r>
                      <a:r>
                        <a:rPr kumimoji="1" lang="ja-JP" altLang="en-US" sz="1000" dirty="0">
                          <a:latin typeface="+mn-ea"/>
                          <a:ea typeface="+mn-ea"/>
                        </a:rPr>
                        <a:t>法人化</a:t>
                      </a:r>
                      <a:r>
                        <a:rPr kumimoji="1" lang="en-US" altLang="ja-JP" sz="1000" dirty="0">
                          <a:latin typeface="+mn-ea"/>
                          <a:ea typeface="+mn-ea"/>
                        </a:rPr>
                        <a:t>】</a:t>
                      </a:r>
                    </a:p>
                    <a:p>
                      <a:r>
                        <a:rPr kumimoji="1" lang="ja-JP" altLang="en-US" sz="1000" dirty="0">
                          <a:latin typeface="+mn-ea"/>
                          <a:ea typeface="+mn-ea"/>
                        </a:rPr>
                        <a:t>・登記事項証明書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00" u="none" dirty="0">
                          <a:solidFill>
                            <a:schemeClr val="tx1"/>
                          </a:solidFill>
                        </a:rPr>
                        <a:t>登記事項証明書は事業計画申請時又は計画変更時に添付。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3" name="角丸四角形 2"/>
          <p:cNvSpPr/>
          <p:nvPr/>
        </p:nvSpPr>
        <p:spPr>
          <a:xfrm>
            <a:off x="287631" y="987794"/>
            <a:ext cx="6408738" cy="523221"/>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88096" y="969706"/>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多面的機能支払交付金の活動の取り組みに当たり、事業計画書（案）を作成し、市町村長に提出して、認定を受ける必要があります。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48648" y="1584164"/>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多面的機能支払交付金の活動を実施しようとする場合には、事業計画書（案）に活動計画書及び規約を添付し、市町村長に提出し、その審査を受けます。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77352" y="2298724"/>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事業計画書の様式は</a:t>
            </a:r>
            <a:r>
              <a:rPr lang="en-US" altLang="ja-JP" sz="900" b="1" dirty="0">
                <a:solidFill>
                  <a:srgbClr val="0000FF"/>
                </a:solidFill>
                <a:latin typeface="ＭＳ Ｐ明朝" pitchFamily="18" charset="-128"/>
                <a:ea typeface="ＭＳ Ｐ明朝" pitchFamily="18" charset="-128"/>
              </a:rPr>
              <a:t>13</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47041" y="2286004"/>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テキスト ボックス 4"/>
          <p:cNvSpPr txBox="1">
            <a:spLocks noChangeArrowheads="1"/>
          </p:cNvSpPr>
          <p:nvPr/>
        </p:nvSpPr>
        <p:spPr bwMode="auto">
          <a:xfrm>
            <a:off x="576000" y="6246930"/>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17" name="角丸四角形 16"/>
          <p:cNvSpPr/>
          <p:nvPr/>
        </p:nvSpPr>
        <p:spPr>
          <a:xfrm>
            <a:off x="468000" y="7071147"/>
            <a:ext cx="6012000" cy="26343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8" name="AutoShape 10"/>
          <p:cNvSpPr>
            <a:spLocks noChangeArrowheads="1"/>
          </p:cNvSpPr>
          <p:nvPr/>
        </p:nvSpPr>
        <p:spPr bwMode="auto">
          <a:xfrm>
            <a:off x="360000" y="668119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19" name="テキスト ボックス 36"/>
          <p:cNvSpPr txBox="1">
            <a:spLocks noChangeArrowheads="1"/>
          </p:cNvSpPr>
          <p:nvPr/>
        </p:nvSpPr>
        <p:spPr bwMode="auto">
          <a:xfrm>
            <a:off x="627177" y="8944694"/>
            <a:ext cx="2700000" cy="688256"/>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上記のいずれかの変更が生じたとき</a:t>
            </a:r>
            <a:endParaRPr lang="en-US" altLang="ja-JP" sz="1000" dirty="0">
              <a:latin typeface="HG丸ｺﾞｼｯｸM-PRO" pitchFamily="50" charset="-128"/>
              <a:ea typeface="HG丸ｺﾞｼｯｸM-PRO" pitchFamily="50" charset="-128"/>
            </a:endParaRPr>
          </a:p>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申請書に添付する書類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0" name="テキスト ボックス 19"/>
          <p:cNvSpPr txBox="1"/>
          <p:nvPr/>
        </p:nvSpPr>
        <p:spPr>
          <a:xfrm>
            <a:off x="576000" y="7129790"/>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認定された事業計画や活動計画等に変更が生じた場合は、以下の①又は②の手続きが必要となります。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21" name="テキスト ボックス 11"/>
          <p:cNvSpPr txBox="1">
            <a:spLocks noChangeArrowheads="1"/>
          </p:cNvSpPr>
          <p:nvPr/>
        </p:nvSpPr>
        <p:spPr bwMode="auto">
          <a:xfrm>
            <a:off x="627177" y="7502308"/>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22" name="テキスト ボックス 11"/>
          <p:cNvSpPr txBox="1">
            <a:spLocks noChangeArrowheads="1"/>
          </p:cNvSpPr>
          <p:nvPr/>
        </p:nvSpPr>
        <p:spPr bwMode="auto">
          <a:xfrm>
            <a:off x="3609320" y="7502308"/>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23" name="テキスト ボックス 86"/>
          <p:cNvSpPr txBox="1">
            <a:spLocks noChangeArrowheads="1"/>
          </p:cNvSpPr>
          <p:nvPr/>
        </p:nvSpPr>
        <p:spPr bwMode="auto">
          <a:xfrm>
            <a:off x="627177" y="7809390"/>
            <a:ext cx="2700000" cy="923330"/>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・活動の追加、中止又は廃止（単価に変更があ　</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　る場合含む）</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24" name="テキスト ボックス 87"/>
          <p:cNvSpPr txBox="1">
            <a:spLocks noChangeArrowheads="1"/>
          </p:cNvSpPr>
          <p:nvPr/>
        </p:nvSpPr>
        <p:spPr bwMode="auto">
          <a:xfrm>
            <a:off x="3609320" y="7809390"/>
            <a:ext cx="2700000" cy="769441"/>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・保全管理する施設の延長又は路線の増減等</a:t>
            </a:r>
            <a:endParaRPr lang="en-US" altLang="ja-JP" sz="1000" dirty="0">
              <a:latin typeface="HG丸ｺﾞｼｯｸM-PRO" pitchFamily="50" charset="-128"/>
              <a:ea typeface="HG丸ｺﾞｼｯｸM-PRO" pitchFamily="50" charset="-128"/>
            </a:endParaRPr>
          </a:p>
        </p:txBody>
      </p:sp>
      <p:sp>
        <p:nvSpPr>
          <p:cNvPr id="25" name="テキスト ボックス 36"/>
          <p:cNvSpPr txBox="1">
            <a:spLocks noChangeArrowheads="1"/>
          </p:cNvSpPr>
          <p:nvPr/>
        </p:nvSpPr>
        <p:spPr bwMode="auto">
          <a:xfrm>
            <a:off x="3603412" y="8778804"/>
            <a:ext cx="2700000" cy="842145"/>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届出時期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1000" dirty="0">
              <a:latin typeface="HG丸ｺﾞｼｯｸM-PRO" pitchFamily="50" charset="-128"/>
              <a:ea typeface="HG丸ｺﾞｼｯｸM-PRO" pitchFamily="50" charset="-128"/>
            </a:endParaRPr>
          </a:p>
          <a:p>
            <a:pPr marL="182563" indent="-182563">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提出書類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6" name="正方形/長方形 25"/>
          <p:cNvSpPr/>
          <p:nvPr/>
        </p:nvSpPr>
        <p:spPr>
          <a:xfrm>
            <a:off x="2198590" y="388749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15</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198590" y="4349222"/>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8</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
        <p:nvSpPr>
          <p:cNvPr id="29" name="テキスト ボックス 4"/>
          <p:cNvSpPr txBox="1">
            <a:spLocks noChangeArrowheads="1"/>
          </p:cNvSpPr>
          <p:nvPr/>
        </p:nvSpPr>
        <p:spPr bwMode="auto">
          <a:xfrm>
            <a:off x="555523" y="2308237"/>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48648" y="2516844"/>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47041" y="2537217"/>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53412" y="2508128"/>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4" name="テキスト ボックス 86"/>
          <p:cNvSpPr txBox="1">
            <a:spLocks noChangeArrowheads="1"/>
          </p:cNvSpPr>
          <p:nvPr/>
        </p:nvSpPr>
        <p:spPr bwMode="auto">
          <a:xfrm>
            <a:off x="752156" y="8779707"/>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35" name="正方形/長方形 34"/>
          <p:cNvSpPr/>
          <p:nvPr/>
        </p:nvSpPr>
        <p:spPr>
          <a:xfrm>
            <a:off x="3703592" y="448745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26</a:t>
            </a:r>
            <a:r>
              <a:rPr lang="ja-JP" altLang="en-US" sz="900" b="1" u="sng" dirty="0">
                <a:solidFill>
                  <a:srgbClr val="0000FF"/>
                </a:solidFill>
                <a:latin typeface="ＭＳ Ｐ明朝" pitchFamily="18" charset="-128"/>
                <a:ea typeface="ＭＳ Ｐ明朝" pitchFamily="18" charset="-128"/>
              </a:rPr>
              <a:t>ページへ</a:t>
            </a:r>
            <a:endParaRPr lang="en-US" altLang="ja-JP" sz="900" b="1" u="sng" dirty="0">
              <a:solidFill>
                <a:srgbClr val="0000FF"/>
              </a:solidFill>
              <a:latin typeface="ＭＳ Ｐ明朝" pitchFamily="18" charset="-128"/>
              <a:ea typeface="ＭＳ Ｐ明朝" pitchFamily="18" charset="-128"/>
            </a:endParaRPr>
          </a:p>
        </p:txBody>
      </p:sp>
      <p:cxnSp>
        <p:nvCxnSpPr>
          <p:cNvPr id="7" name="直線コネクタ 6">
            <a:extLst>
              <a:ext uri="{FF2B5EF4-FFF2-40B4-BE49-F238E27FC236}">
                <a16:creationId xmlns:a16="http://schemas.microsoft.com/office/drawing/2014/main" id="{16232E03-DBAA-4C6B-8F59-86AC7CEEF8F5}"/>
              </a:ext>
            </a:extLst>
          </p:cNvPr>
          <p:cNvCxnSpPr>
            <a:cxnSpLocks/>
          </p:cNvCxnSpPr>
          <p:nvPr/>
        </p:nvCxnSpPr>
        <p:spPr>
          <a:xfrm>
            <a:off x="3170590" y="3255580"/>
            <a:ext cx="1506081" cy="770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角丸四角形 30">
            <a:extLst>
              <a:ext uri="{FF2B5EF4-FFF2-40B4-BE49-F238E27FC236}">
                <a16:creationId xmlns:a16="http://schemas.microsoft.com/office/drawing/2014/main" id="{BC7BE18F-EA80-194B-2E38-8A829979803D}"/>
              </a:ext>
            </a:extLst>
          </p:cNvPr>
          <p:cNvSpPr/>
          <p:nvPr/>
        </p:nvSpPr>
        <p:spPr>
          <a:xfrm>
            <a:off x="345309" y="5433338"/>
            <a:ext cx="6156172" cy="730003"/>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000" b="1" u="sng" dirty="0">
                <a:solidFill>
                  <a:schemeClr val="tx1"/>
                </a:solidFill>
                <a:latin typeface="HG丸ｺﾞｼｯｸM-PRO" pitchFamily="50" charset="-128"/>
                <a:ea typeface="HG丸ｺﾞｼｯｸM-PRO" pitchFamily="50" charset="-128"/>
              </a:rPr>
              <a:t>ポイント（令和５年度拡充）活性化計画の作成による提出書類の省略</a:t>
            </a:r>
            <a:endParaRPr lang="en-US" altLang="ja-JP" sz="1000" b="1" u="sng"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農山漁村の活性化のための定住等及び地域間交流の促進に関する法律（平成</a:t>
            </a:r>
            <a:r>
              <a:rPr lang="en-US" altLang="ja-JP" sz="1000" dirty="0">
                <a:solidFill>
                  <a:schemeClr val="tx1"/>
                </a:solidFill>
                <a:latin typeface="HG丸ｺﾞｼｯｸM-PRO" pitchFamily="50" charset="-128"/>
                <a:ea typeface="HG丸ｺﾞｼｯｸM-PRO" pitchFamily="50" charset="-128"/>
              </a:rPr>
              <a:t>19</a:t>
            </a:r>
            <a:r>
              <a:rPr lang="ja-JP" altLang="en-US" sz="1000" dirty="0">
                <a:solidFill>
                  <a:schemeClr val="tx1"/>
                </a:solidFill>
                <a:latin typeface="HG丸ｺﾞｼｯｸM-PRO" pitchFamily="50" charset="-128"/>
                <a:ea typeface="HG丸ｺﾞｼｯｸM-PRO" pitchFamily="50" charset="-128"/>
              </a:rPr>
              <a:t>年法律第</a:t>
            </a:r>
            <a:r>
              <a:rPr lang="en-US" altLang="ja-JP" sz="1000" dirty="0">
                <a:solidFill>
                  <a:schemeClr val="tx1"/>
                </a:solidFill>
                <a:latin typeface="HG丸ｺﾞｼｯｸM-PRO" pitchFamily="50" charset="-128"/>
                <a:ea typeface="HG丸ｺﾞｼｯｸM-PRO" pitchFamily="50" charset="-128"/>
              </a:rPr>
              <a:t>48</a:t>
            </a:r>
            <a:r>
              <a:rPr lang="ja-JP" altLang="en-US" sz="1000" dirty="0">
                <a:solidFill>
                  <a:schemeClr val="tx1"/>
                </a:solidFill>
                <a:latin typeface="HG丸ｺﾞｼｯｸM-PRO" pitchFamily="50" charset="-128"/>
                <a:ea typeface="HG丸ｺﾞｼｯｸM-PRO" pitchFamily="50" charset="-128"/>
              </a:rPr>
              <a:t>号）第５条第１項に規定する活性化計画が作成されている場合であって、その添付書類として様式第１－１号から様式第１－５号までを、対象組織が既に市町村に提出している時は、これらの提出を省略できます。</a:t>
            </a:r>
            <a:endParaRPr lang="en-US" altLang="ja-JP" sz="1000" dirty="0">
              <a:solidFill>
                <a:schemeClr val="tx1"/>
              </a:solidFill>
              <a:latin typeface="HG丸ｺﾞｼｯｸM-PRO" pitchFamily="50" charset="-128"/>
              <a:ea typeface="HG丸ｺﾞｼｯｸM-PRO" pitchFamily="50" charset="-128"/>
            </a:endParaRPr>
          </a:p>
        </p:txBody>
      </p:sp>
      <p:sp>
        <p:nvSpPr>
          <p:cNvPr id="10" name="テキスト ボックス 9">
            <a:extLst>
              <a:ext uri="{FF2B5EF4-FFF2-40B4-BE49-F238E27FC236}">
                <a16:creationId xmlns:a16="http://schemas.microsoft.com/office/drawing/2014/main" id="{364A9FB9-F070-8F31-946D-16549697D893}"/>
              </a:ext>
            </a:extLst>
          </p:cNvPr>
          <p:cNvSpPr txBox="1"/>
          <p:nvPr/>
        </p:nvSpPr>
        <p:spPr>
          <a:xfrm>
            <a:off x="7173416" y="5640496"/>
            <a:ext cx="2592288" cy="276999"/>
          </a:xfrm>
          <a:prstGeom prst="rect">
            <a:avLst/>
          </a:prstGeom>
          <a:noFill/>
          <a:ln>
            <a:solidFill>
              <a:schemeClr val="tx1"/>
            </a:solidFill>
          </a:ln>
        </p:spPr>
        <p:txBody>
          <a:bodyPr wrap="square" rtlCol="0">
            <a:spAutoFit/>
          </a:bodyPr>
          <a:lstStyle/>
          <a:p>
            <a:r>
              <a:rPr kumimoji="1" lang="ja-JP" altLang="en-US" dirty="0"/>
              <a:t>←</a:t>
            </a:r>
            <a:r>
              <a:rPr kumimoji="1" lang="en-US" altLang="ja-JP" dirty="0"/>
              <a:t>R5</a:t>
            </a:r>
            <a:r>
              <a:rPr kumimoji="1" lang="ja-JP" altLang="en-US" dirty="0"/>
              <a:t>年度追加</a:t>
            </a:r>
          </a:p>
        </p:txBody>
      </p:sp>
      <p:sp>
        <p:nvSpPr>
          <p:cNvPr id="11" name="テキスト ボックス 10">
            <a:extLst>
              <a:ext uri="{FF2B5EF4-FFF2-40B4-BE49-F238E27FC236}">
                <a16:creationId xmlns:a16="http://schemas.microsoft.com/office/drawing/2014/main" id="{FF806581-9F69-1D81-3E2D-5F76CC0F7279}"/>
              </a:ext>
            </a:extLst>
          </p:cNvPr>
          <p:cNvSpPr txBox="1"/>
          <p:nvPr/>
        </p:nvSpPr>
        <p:spPr>
          <a:xfrm>
            <a:off x="7173416" y="8111338"/>
            <a:ext cx="2592288" cy="276999"/>
          </a:xfrm>
          <a:prstGeom prst="rect">
            <a:avLst/>
          </a:prstGeom>
          <a:noFill/>
          <a:ln>
            <a:solidFill>
              <a:schemeClr val="tx1"/>
            </a:solidFill>
          </a:ln>
        </p:spPr>
        <p:txBody>
          <a:bodyPr wrap="square" rtlCol="0">
            <a:spAutoFit/>
          </a:bodyPr>
          <a:lstStyle/>
          <a:p>
            <a:r>
              <a:rPr kumimoji="1" lang="ja-JP" altLang="en-US" dirty="0"/>
              <a:t>←</a:t>
            </a:r>
            <a:r>
              <a:rPr kumimoji="1" lang="en-US" altLang="ja-JP" dirty="0"/>
              <a:t>R5</a:t>
            </a:r>
            <a:r>
              <a:rPr kumimoji="1" lang="ja-JP" altLang="en-US" dirty="0"/>
              <a:t>年度一部修正</a:t>
            </a:r>
            <a:endParaRPr kumimoji="1" lang="en-US" altLang="ja-JP" dirty="0"/>
          </a:p>
        </p:txBody>
      </p:sp>
    </p:spTree>
    <p:extLst>
      <p:ext uri="{BB962C8B-B14F-4D97-AF65-F5344CB8AC3E}">
        <p14:creationId xmlns:p14="http://schemas.microsoft.com/office/powerpoint/2010/main" val="282509328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10"/>
          <p:cNvSpPr>
            <a:spLocks noChangeArrowheads="1"/>
          </p:cNvSpPr>
          <p:nvPr/>
        </p:nvSpPr>
        <p:spPr bwMode="auto">
          <a:xfrm>
            <a:off x="260648"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26</a:t>
            </a:r>
            <a:r>
              <a:rPr lang="ja-JP" altLang="en-US" dirty="0">
                <a:latin typeface="HG丸ｺﾞｼｯｸM-PRO" pitchFamily="50" charset="-128"/>
                <a:ea typeface="HG丸ｺﾞｼｯｸM-PRO" pitchFamily="50" charset="-128"/>
              </a:rPr>
              <a:t>ページ）の認定、変更手続きについて</a:t>
            </a:r>
          </a:p>
        </p:txBody>
      </p:sp>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a:t>
            </a:r>
            <a:r>
              <a:rPr lang="ja-JP" altLang="en-US" sz="1050" dirty="0" smtClean="0">
                <a:latin typeface="HG丸ｺﾞｼｯｸM-PRO" pitchFamily="50" charset="-128"/>
                <a:ea typeface="HG丸ｺﾞｼｯｸM-PRO" pitchFamily="50" charset="-128"/>
              </a:rPr>
              <a:t>、</a:t>
            </a:r>
            <a:r>
              <a:rPr lang="ja-JP" altLang="en-US" sz="1050" dirty="0" smtClean="0">
                <a:solidFill>
                  <a:srgbClr val="FF0000"/>
                </a:solidFill>
                <a:latin typeface="HG丸ｺﾞｼｯｸM-PRO" pitchFamily="50" charset="-128"/>
                <a:ea typeface="HG丸ｺﾞｼｯｸM-PRO" pitchFamily="50" charset="-128"/>
              </a:rPr>
              <a:t>県</a:t>
            </a:r>
            <a:r>
              <a:rPr lang="ja-JP" altLang="en-US" sz="1050" dirty="0">
                <a:latin typeface="HG丸ｺﾞｼｯｸM-PRO" pitchFamily="50" charset="-128"/>
                <a:ea typeface="HG丸ｺﾞｼｯｸM-PRO" pitchFamily="50" charset="-128"/>
              </a:rPr>
              <a:t>が定める要綱基本方針に基づき市町村で審査が行われ、必要に</a:t>
            </a:r>
            <a:r>
              <a:rPr lang="ja-JP" altLang="en-US" sz="1050" dirty="0" smtClean="0">
                <a:latin typeface="HG丸ｺﾞｼｯｸM-PRO" pitchFamily="50" charset="-128"/>
                <a:ea typeface="HG丸ｺﾞｼｯｸM-PRO" pitchFamily="50" charset="-128"/>
              </a:rPr>
              <a:t>応じ</a:t>
            </a:r>
            <a:r>
              <a:rPr lang="ja-JP" altLang="en-US" sz="1050" dirty="0" smtClean="0">
                <a:solidFill>
                  <a:srgbClr val="FF0000"/>
                </a:solidFill>
                <a:latin typeface="HG丸ｺﾞｼｯｸM-PRO" pitchFamily="50" charset="-128"/>
                <a:ea typeface="HG丸ｺﾞｼｯｸM-PRO" pitchFamily="50" charset="-128"/>
              </a:rPr>
              <a:t>県</a:t>
            </a:r>
            <a:r>
              <a:rPr lang="ja-JP" altLang="en-US" sz="1050" dirty="0">
                <a:latin typeface="HG丸ｺﾞｼｯｸM-PRO" pitchFamily="50" charset="-128"/>
                <a:ea typeface="HG丸ｺﾞｼｯｸM-PRO" pitchFamily="50" charset="-128"/>
              </a:rPr>
              <a:t>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a:t>
            </a:r>
            <a:r>
              <a:rPr lang="en-US" altLang="ja-JP" sz="1050" dirty="0">
                <a:latin typeface="HG丸ｺﾞｼｯｸM-PRO" pitchFamily="50" charset="-128"/>
                <a:ea typeface="HG丸ｺﾞｼｯｸM-PRO" pitchFamily="50" charset="-128"/>
              </a:rPr>
              <a:t>26</a:t>
            </a:r>
            <a:r>
              <a:rPr lang="ja-JP" altLang="en-US" sz="1050" dirty="0">
                <a:latin typeface="HG丸ｺﾞｼｯｸM-PRO" pitchFamily="50" charset="-128"/>
                <a:ea typeface="HG丸ｺﾞｼｯｸM-PRO" pitchFamily="50" charset="-128"/>
              </a:rPr>
              <a:t>ページの計画変更の有無にかかわらず、変更内容を記載した長寿命化整備計画書を市町村長に提出し、その審査・認定を受けます。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8"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32</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Tree>
    <p:extLst>
      <p:ext uri="{BB962C8B-B14F-4D97-AF65-F5344CB8AC3E}">
        <p14:creationId xmlns:p14="http://schemas.microsoft.com/office/powerpoint/2010/main" val="321630722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4313" y="749745"/>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 name="Line 4"/>
          <p:cNvSpPr>
            <a:spLocks noChangeShapeType="1"/>
          </p:cNvSpPr>
          <p:nvPr/>
        </p:nvSpPr>
        <p:spPr bwMode="auto">
          <a:xfrm>
            <a:off x="0" y="275150"/>
            <a:ext cx="6858000" cy="15038"/>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8" name="Text Box 5"/>
          <p:cNvSpPr txBox="1">
            <a:spLocks noChangeArrowheads="1"/>
          </p:cNvSpPr>
          <p:nvPr/>
        </p:nvSpPr>
        <p:spPr bwMode="auto">
          <a:xfrm>
            <a:off x="263769" y="5714"/>
            <a:ext cx="6330462" cy="227174"/>
          </a:xfrm>
          <a:prstGeom prst="rect">
            <a:avLst/>
          </a:prstGeom>
          <a:noFill/>
          <a:ln w="9525">
            <a:noFill/>
            <a:miter lim="800000"/>
            <a:headEnd/>
            <a:tailEnd/>
          </a:ln>
        </p:spPr>
        <p:txBody>
          <a:bodyPr lIns="84315" tIns="42162" rIns="84315" bIns="42162">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事業計画の認定</a:t>
            </a: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長寿命化にかかる工事１件の考え方と長寿命化整備計画書作成の必要性</a:t>
            </a:r>
          </a:p>
        </p:txBody>
      </p:sp>
      <p:sp>
        <p:nvSpPr>
          <p:cNvPr id="52" name="テキスト ボックス 51"/>
          <p:cNvSpPr txBox="1"/>
          <p:nvPr/>
        </p:nvSpPr>
        <p:spPr>
          <a:xfrm>
            <a:off x="507149" y="9354924"/>
            <a:ext cx="5797685" cy="187444"/>
          </a:xfrm>
          <a:prstGeom prst="rect">
            <a:avLst/>
          </a:prstGeom>
          <a:solidFill>
            <a:schemeClr val="bg1"/>
          </a:solidFill>
          <a:ln w="12700">
            <a:solidFill>
              <a:srgbClr val="FF0000"/>
            </a:solidFill>
          </a:ln>
        </p:spPr>
        <p:txBody>
          <a:bodyPr wrap="square" lIns="33231" tIns="33231" rIns="33231"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 イメージ図は、水路の補修工事の場合。あくまでイメージであり、必ずこれによるものではありません。</a:t>
            </a: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パターン①</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異なる路線別に補修工事を一括で発注（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交換</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水路破損部</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(150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パターン②</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同一路線で連続していない箇所の補修工事を一括で発注（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テキスト ボックス 4"/>
          <p:cNvSpPr txBox="1">
            <a:spLocks noChangeArrowheads="1"/>
          </p:cNvSpPr>
          <p:nvPr/>
        </p:nvSpPr>
        <p:spPr bwMode="auto">
          <a:xfrm>
            <a:off x="389223" y="6503076"/>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パターン③</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同一路線で水路の補修工事を年度ごとに分割して発注（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4" name="図 113"/>
          <p:cNvPicPr>
            <a:picLocks noChangeAspect="1"/>
          </p:cNvPicPr>
          <p:nvPr/>
        </p:nvPicPr>
        <p:blipFill>
          <a:blip r:embed="rId6"/>
          <a:stretch>
            <a:fillRect/>
          </a:stretch>
        </p:blipFill>
        <p:spPr>
          <a:xfrm>
            <a:off x="1052780" y="7043834"/>
            <a:ext cx="2447762" cy="1699161"/>
          </a:xfrm>
          <a:prstGeom prst="rect">
            <a:avLst/>
          </a:prstGeom>
        </p:spPr>
      </p:pic>
      <p:sp>
        <p:nvSpPr>
          <p:cNvPr id="116" name="テキスト ボックス 115"/>
          <p:cNvSpPr txBox="1"/>
          <p:nvPr/>
        </p:nvSpPr>
        <p:spPr>
          <a:xfrm>
            <a:off x="583123" y="7445248"/>
            <a:ext cx="1007413"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フリューム交換その１</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7" name="テキスト ボックス 116"/>
          <p:cNvSpPr txBox="1"/>
          <p:nvPr/>
        </p:nvSpPr>
        <p:spPr>
          <a:xfrm>
            <a:off x="1402517" y="6918185"/>
            <a:ext cx="104867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フリューム交換その２</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8" name="テキスト ボックス 117"/>
          <p:cNvSpPr txBox="1"/>
          <p:nvPr/>
        </p:nvSpPr>
        <p:spPr>
          <a:xfrm>
            <a:off x="2021460" y="8142928"/>
            <a:ext cx="1048675"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フリューム交換その３</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9" name="右大かっこ 118"/>
          <p:cNvSpPr/>
          <p:nvPr/>
        </p:nvSpPr>
        <p:spPr>
          <a:xfrm rot="3480000" flipH="1">
            <a:off x="1484671" y="7771696"/>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右大かっこ 119"/>
          <p:cNvSpPr/>
          <p:nvPr/>
        </p:nvSpPr>
        <p:spPr>
          <a:xfrm rot="3480000" flipH="1">
            <a:off x="1897361" y="750694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1" name="右大かっこ 120"/>
          <p:cNvSpPr/>
          <p:nvPr/>
        </p:nvSpPr>
        <p:spPr>
          <a:xfrm rot="3480000">
            <a:off x="3014482" y="7560299"/>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右大かっこ 128"/>
          <p:cNvSpPr/>
          <p:nvPr/>
        </p:nvSpPr>
        <p:spPr>
          <a:xfrm rot="3480000">
            <a:off x="2610924" y="7771433"/>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テキスト ボックス 129"/>
          <p:cNvSpPr txBox="1"/>
          <p:nvPr/>
        </p:nvSpPr>
        <p:spPr>
          <a:xfrm>
            <a:off x="2877454" y="7839326"/>
            <a:ext cx="106226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D.</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フリューム交換その４</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31" name="右矢印 130"/>
          <p:cNvSpPr/>
          <p:nvPr/>
        </p:nvSpPr>
        <p:spPr>
          <a:xfrm>
            <a:off x="3734125" y="767325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工事箇所の間隔が離れていれば、別工事とする。よって</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5" name="テキスト ボックス 44"/>
          <p:cNvSpPr txBox="1"/>
          <p:nvPr/>
        </p:nvSpPr>
        <p:spPr>
          <a:xfrm>
            <a:off x="4107122" y="7000888"/>
            <a:ext cx="2072452" cy="1631216"/>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連続している</a:t>
            </a: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は、</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4</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つまとめて工事１件（</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上記の考え方から</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作成が必要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ただし、１件当たり２百万円以上の工事を実施したい場合は、まずは</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他事業による実施を検討</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すること。</a:t>
            </a:r>
          </a:p>
        </p:txBody>
      </p:sp>
      <p:sp>
        <p:nvSpPr>
          <p:cNvPr id="36" name="Text Box 52">
            <a:extLst>
              <a:ext uri="{FF2B5EF4-FFF2-40B4-BE49-F238E27FC236}">
                <a16:creationId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33</a:t>
            </a:r>
          </a:p>
        </p:txBody>
      </p:sp>
      <p:sp>
        <p:nvSpPr>
          <p:cNvPr id="38" name="テキスト ボックス 4">
            <a:extLst>
              <a:ext uri="{FF2B5EF4-FFF2-40B4-BE49-F238E27FC236}">
                <a16:creationId xmlns:a16="http://schemas.microsoft.com/office/drawing/2014/main"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長寿命化整備計画書の作成が不要な場合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21">
            <a:extLst>
              <a:ext uri="{FF2B5EF4-FFF2-40B4-BE49-F238E27FC236}">
                <a16:creationId xmlns:a16="http://schemas.microsoft.com/office/drawing/2014/main" id="{D267FE41-B46F-4420-B137-8A00145E544D}"/>
              </a:ext>
            </a:extLst>
          </p:cNvPr>
          <p:cNvSpPr/>
          <p:nvPr/>
        </p:nvSpPr>
        <p:spPr>
          <a:xfrm flipV="1">
            <a:off x="364313" y="5779837"/>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0" name="テキスト ボックス 4">
            <a:extLst>
              <a:ext uri="{FF2B5EF4-FFF2-40B4-BE49-F238E27FC236}">
                <a16:creationId xmlns:a16="http://schemas.microsoft.com/office/drawing/2014/main" id="{8ABEEB3A-AFE1-4926-9688-B55D9D7FE665}"/>
              </a:ext>
            </a:extLst>
          </p:cNvPr>
          <p:cNvSpPr txBox="1">
            <a:spLocks noChangeArrowheads="1"/>
          </p:cNvSpPr>
          <p:nvPr/>
        </p:nvSpPr>
        <p:spPr bwMode="auto">
          <a:xfrm>
            <a:off x="429763" y="5848109"/>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長寿命化整備計画書の作成が必要な場合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
            <a:extLst>
              <a:ext uri="{FF2B5EF4-FFF2-40B4-BE49-F238E27FC236}">
                <a16:creationId xmlns:a16="http://schemas.microsoft.com/office/drawing/2014/main" id="{3FE94FBD-C86D-48E2-ACB5-6F7FB254BFF5}"/>
              </a:ext>
            </a:extLst>
          </p:cNvPr>
          <p:cNvSpPr txBox="1">
            <a:spLocks noChangeArrowheads="1"/>
          </p:cNvSpPr>
          <p:nvPr/>
        </p:nvSpPr>
        <p:spPr bwMode="auto">
          <a:xfrm>
            <a:off x="388736" y="6099732"/>
            <a:ext cx="3459399"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原則</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万円以上の工事は、他事業で実施すること　</a:t>
            </a:r>
            <a:endPar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四角形吹き出し 43"/>
          <p:cNvSpPr/>
          <p:nvPr/>
        </p:nvSpPr>
        <p:spPr>
          <a:xfrm>
            <a:off x="4199236" y="588515"/>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smtClean="0">
                <a:solidFill>
                  <a:srgbClr val="FF0000"/>
                </a:solidFill>
              </a:rPr>
              <a:t>必要性の</a:t>
            </a:r>
            <a:r>
              <a:rPr lang="ja-JP" altLang="en-US" sz="1050" dirty="0">
                <a:solidFill>
                  <a:srgbClr val="FF0000"/>
                </a:solidFill>
              </a:rPr>
              <a:t>ページを２パターン作成したので</a:t>
            </a:r>
            <a:r>
              <a:rPr lang="ja-JP" altLang="en-US" sz="1050" dirty="0" smtClean="0">
                <a:solidFill>
                  <a:srgbClr val="FF0000"/>
                </a:solidFill>
              </a:rPr>
              <a:t>（</a:t>
            </a:r>
            <a:r>
              <a:rPr lang="en-US" altLang="ja-JP" sz="1050" dirty="0" smtClean="0">
                <a:solidFill>
                  <a:srgbClr val="FF0000"/>
                </a:solidFill>
              </a:rPr>
              <a:t>33</a:t>
            </a:r>
            <a:r>
              <a:rPr lang="ja-JP" altLang="en-US" sz="1050" dirty="0" smtClean="0">
                <a:solidFill>
                  <a:srgbClr val="FF0000"/>
                </a:solidFill>
              </a:rPr>
              <a:t>ページ、</a:t>
            </a:r>
            <a:r>
              <a:rPr lang="en-US" altLang="ja-JP" sz="1050" dirty="0" smtClean="0">
                <a:solidFill>
                  <a:srgbClr val="FF0000"/>
                </a:solidFill>
              </a:rPr>
              <a:t>33</a:t>
            </a:r>
            <a:r>
              <a:rPr lang="ja-JP" altLang="en-US" sz="1050" dirty="0" smtClean="0">
                <a:solidFill>
                  <a:srgbClr val="FF0000"/>
                </a:solidFill>
              </a:rPr>
              <a:t>‘</a:t>
            </a:r>
            <a:r>
              <a:rPr lang="ja-JP" altLang="en-US" sz="1050" dirty="0">
                <a:solidFill>
                  <a:srgbClr val="FF0000"/>
                </a:solidFill>
              </a:rPr>
              <a:t>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122883648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684001" y="1515413"/>
            <a:ext cx="5549539" cy="816061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latin typeface="HG丸ｺﾞｼｯｸM-PRO" panose="020F0600000000000000" pitchFamily="50" charset="-128"/>
              <a:ea typeface="HG丸ｺﾞｼｯｸM-PRO" panose="020F0600000000000000" pitchFamily="50" charset="-128"/>
            </a:endParaRPr>
          </a:p>
        </p:txBody>
      </p:sp>
      <p:sp>
        <p:nvSpPr>
          <p:cNvPr id="7" name="Line 4"/>
          <p:cNvSpPr>
            <a:spLocks noChangeShapeType="1"/>
          </p:cNvSpPr>
          <p:nvPr/>
        </p:nvSpPr>
        <p:spPr bwMode="auto">
          <a:xfrm>
            <a:off x="263769" y="663820"/>
            <a:ext cx="6330462" cy="0"/>
          </a:xfrm>
          <a:prstGeom prst="line">
            <a:avLst/>
          </a:prstGeom>
          <a:noFill/>
          <a:ln w="9525">
            <a:solidFill>
              <a:schemeClr val="tx1"/>
            </a:solidFill>
            <a:round/>
            <a:headEnd/>
            <a:tailEnd/>
          </a:ln>
        </p:spPr>
        <p:txBody>
          <a:bodyPr/>
          <a:lstStyle/>
          <a:p>
            <a:endParaRPr lang="ja-JP" altLang="en-US" sz="1662">
              <a:solidFill>
                <a:prstClr val="black"/>
              </a:solidFill>
            </a:endParaRPr>
          </a:p>
        </p:txBody>
      </p:sp>
      <p:sp>
        <p:nvSpPr>
          <p:cNvPr id="8" name="Text Box 5"/>
          <p:cNvSpPr txBox="1">
            <a:spLocks noChangeArrowheads="1"/>
          </p:cNvSpPr>
          <p:nvPr/>
        </p:nvSpPr>
        <p:spPr bwMode="auto">
          <a:xfrm>
            <a:off x="263769" y="381001"/>
            <a:ext cx="6330462" cy="227174"/>
          </a:xfrm>
          <a:prstGeom prst="rect">
            <a:avLst/>
          </a:prstGeom>
          <a:noFill/>
          <a:ln w="9525">
            <a:noFill/>
            <a:miter lim="800000"/>
            <a:headEnd/>
            <a:tailEnd/>
          </a:ln>
        </p:spPr>
        <p:txBody>
          <a:bodyPr lIns="84315" tIns="42162" rIns="84315" bIns="42162">
            <a:spAutoFit/>
          </a:bodyPr>
          <a:lstStyle/>
          <a:p>
            <a:pPr algn="r">
              <a:spcBef>
                <a:spcPct val="50000"/>
              </a:spcBef>
            </a:pPr>
            <a:r>
              <a:rPr lang="en-US" altLang="ja-JP" sz="923" i="1" dirty="0">
                <a:solidFill>
                  <a:prstClr val="black"/>
                </a:solidFill>
                <a:ea typeface="HG丸ｺﾞｼｯｸM-PRO" pitchFamily="50" charset="-128"/>
              </a:rPr>
              <a:t>■ </a:t>
            </a:r>
            <a:r>
              <a:rPr lang="ja-JP" altLang="en-US" sz="923" i="1" dirty="0">
                <a:solidFill>
                  <a:prstClr val="black"/>
                </a:solidFill>
                <a:ea typeface="HG丸ｺﾞｼｯｸM-PRO" pitchFamily="50" charset="-128"/>
              </a:rPr>
              <a:t>事業計画の認定</a:t>
            </a:r>
          </a:p>
        </p:txBody>
      </p:sp>
      <p:sp>
        <p:nvSpPr>
          <p:cNvPr id="5" name="AutoShape 10"/>
          <p:cNvSpPr>
            <a:spLocks noChangeArrowheads="1"/>
          </p:cNvSpPr>
          <p:nvPr/>
        </p:nvSpPr>
        <p:spPr bwMode="auto">
          <a:xfrm>
            <a:off x="619392" y="687756"/>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algn="ctr">
              <a:defRPr/>
            </a:pPr>
            <a:r>
              <a:rPr lang="ja-JP" altLang="en-US" sz="1108" dirty="0">
                <a:uFill>
                  <a:solidFill>
                    <a:srgbClr val="FF0000"/>
                  </a:solidFill>
                </a:uFill>
                <a:latin typeface="HG丸ｺﾞｼｯｸM-PRO" panose="020F0600000000000000" pitchFamily="50" charset="-128"/>
                <a:ea typeface="HG丸ｺﾞｼｯｸM-PRO" panose="020F0600000000000000" pitchFamily="50" charset="-128"/>
              </a:rPr>
              <a:t>長寿命化にかかる工事１件の考え方と長寿命化整備計画書作成の必要性</a:t>
            </a:r>
          </a:p>
        </p:txBody>
      </p:sp>
      <p:sp>
        <p:nvSpPr>
          <p:cNvPr id="52" name="テキスト ボックス 51"/>
          <p:cNvSpPr txBox="1"/>
          <p:nvPr/>
        </p:nvSpPr>
        <p:spPr>
          <a:xfrm>
            <a:off x="786367" y="960027"/>
            <a:ext cx="5319583" cy="1110773"/>
          </a:xfrm>
          <a:prstGeom prst="rect">
            <a:avLst/>
          </a:prstGeom>
          <a:solidFill>
            <a:schemeClr val="bg1"/>
          </a:solidFill>
          <a:ln w="12700">
            <a:solidFill>
              <a:srgbClr val="FF0000"/>
            </a:solidFill>
          </a:ln>
        </p:spPr>
        <p:txBody>
          <a:bodyPr wrap="square" lIns="33231" tIns="33231" rIns="33231" bIns="0" rtlCol="0">
            <a:spAutoFit/>
          </a:bodyPr>
          <a:lstStyle/>
          <a:p>
            <a:r>
              <a:rPr lang="ja-JP" altLang="en-US" sz="1000" b="1" dirty="0">
                <a:solidFill>
                  <a:srgbClr val="FF0000"/>
                </a:solidFill>
              </a:rPr>
              <a:t>・</a:t>
            </a:r>
            <a:r>
              <a:rPr lang="ja-JP" altLang="en-US" sz="1000" b="1" dirty="0" smtClean="0">
                <a:solidFill>
                  <a:srgbClr val="FF0000"/>
                </a:solidFill>
              </a:rPr>
              <a:t>イメージ図</a:t>
            </a:r>
            <a:r>
              <a:rPr lang="ja-JP" altLang="en-US" sz="1000" b="1" dirty="0">
                <a:solidFill>
                  <a:srgbClr val="FF0000"/>
                </a:solidFill>
              </a:rPr>
              <a:t>は、水路の更新・補修の場合。あくまでイメージであり、必ずこれによるものでは</a:t>
            </a:r>
            <a:r>
              <a:rPr lang="ja-JP" altLang="en-US" sz="1000" b="1" dirty="0" smtClean="0">
                <a:solidFill>
                  <a:srgbClr val="FF0000"/>
                </a:solidFill>
              </a:rPr>
              <a:t>ありま</a:t>
            </a:r>
            <a:endParaRPr lang="en-US" altLang="ja-JP" sz="1000" b="1" dirty="0" smtClean="0">
              <a:solidFill>
                <a:srgbClr val="FF0000"/>
              </a:solidFill>
            </a:endParaRPr>
          </a:p>
          <a:p>
            <a:r>
              <a:rPr lang="en-US" altLang="ja-JP" sz="1000" b="1" dirty="0">
                <a:solidFill>
                  <a:srgbClr val="FF0000"/>
                </a:solidFill>
              </a:rPr>
              <a:t> </a:t>
            </a:r>
            <a:r>
              <a:rPr lang="en-US" altLang="ja-JP" sz="1000" b="1" dirty="0" smtClean="0">
                <a:solidFill>
                  <a:srgbClr val="FF0000"/>
                </a:solidFill>
              </a:rPr>
              <a:t> </a:t>
            </a:r>
            <a:r>
              <a:rPr lang="ja-JP" altLang="en-US" sz="1000" b="1" dirty="0" smtClean="0">
                <a:solidFill>
                  <a:srgbClr val="FF0000"/>
                </a:solidFill>
              </a:rPr>
              <a:t>せん。</a:t>
            </a:r>
            <a:endParaRPr lang="en-US" altLang="ja-JP" sz="1000" b="1" dirty="0" smtClean="0">
              <a:solidFill>
                <a:srgbClr val="FF0000"/>
              </a:solidFill>
            </a:endParaRPr>
          </a:p>
          <a:p>
            <a:r>
              <a:rPr lang="ja-JP" altLang="en-US" sz="1000" b="1" dirty="0" smtClean="0">
                <a:solidFill>
                  <a:srgbClr val="FF0000"/>
                </a:solidFill>
              </a:rPr>
              <a:t>・県要綱基本方針</a:t>
            </a:r>
            <a:r>
              <a:rPr lang="ja-JP" altLang="en-US" sz="1000" b="1" dirty="0">
                <a:solidFill>
                  <a:srgbClr val="FF0000"/>
                </a:solidFill>
              </a:rPr>
              <a:t>で</a:t>
            </a:r>
            <a:r>
              <a:rPr lang="ja-JP" altLang="en-US" sz="1000" b="1" dirty="0" smtClean="0">
                <a:solidFill>
                  <a:srgbClr val="FF0000"/>
                </a:solidFill>
              </a:rPr>
              <a:t>は、原則、工事１件当たり</a:t>
            </a:r>
            <a:r>
              <a:rPr lang="en-US" altLang="ja-JP" sz="1000" b="1" dirty="0" smtClean="0">
                <a:solidFill>
                  <a:srgbClr val="FF0000"/>
                </a:solidFill>
                <a:latin typeface="+mj-ea"/>
                <a:ea typeface="+mj-ea"/>
              </a:rPr>
              <a:t>200</a:t>
            </a:r>
            <a:r>
              <a:rPr lang="ja-JP" altLang="en-US" sz="1000" b="1" dirty="0" smtClean="0">
                <a:solidFill>
                  <a:srgbClr val="FF0000"/>
                </a:solidFill>
                <a:latin typeface="+mj-ea"/>
                <a:ea typeface="+mj-ea"/>
              </a:rPr>
              <a:t>万円未満とします。ただし、工事１件当たり</a:t>
            </a:r>
            <a:r>
              <a:rPr lang="en-US" altLang="ja-JP" sz="1000" b="1" dirty="0" smtClean="0">
                <a:solidFill>
                  <a:srgbClr val="FF0000"/>
                </a:solidFill>
                <a:latin typeface="+mj-ea"/>
                <a:ea typeface="+mj-ea"/>
              </a:rPr>
              <a:t>200</a:t>
            </a:r>
            <a:r>
              <a:rPr lang="ja-JP" altLang="en-US" sz="1000" b="1" dirty="0" smtClean="0">
                <a:solidFill>
                  <a:srgbClr val="FF0000"/>
                </a:solidFill>
                <a:latin typeface="+mj-ea"/>
                <a:ea typeface="+mj-ea"/>
              </a:rPr>
              <a:t>万　</a:t>
            </a:r>
            <a:endParaRPr lang="en-US" altLang="ja-JP" sz="1000" b="1" dirty="0" smtClean="0">
              <a:solidFill>
                <a:srgbClr val="FF0000"/>
              </a:solidFill>
              <a:latin typeface="+mj-ea"/>
              <a:ea typeface="+mj-ea"/>
            </a:endParaRPr>
          </a:p>
          <a:p>
            <a:r>
              <a:rPr lang="ja-JP" altLang="en-US" sz="1000" b="1" dirty="0">
                <a:solidFill>
                  <a:srgbClr val="FF0000"/>
                </a:solidFill>
                <a:latin typeface="+mj-ea"/>
                <a:ea typeface="+mj-ea"/>
              </a:rPr>
              <a:t>　</a:t>
            </a:r>
            <a:r>
              <a:rPr lang="ja-JP" altLang="en-US" sz="1000" b="1" dirty="0" smtClean="0">
                <a:solidFill>
                  <a:srgbClr val="FF0000"/>
                </a:solidFill>
                <a:latin typeface="+mj-ea"/>
                <a:ea typeface="+mj-ea"/>
              </a:rPr>
              <a:t>円以上の工事を実施する場合は、県要綱基本方針に定める要件を満たす必要があります。</a:t>
            </a:r>
            <a:endParaRPr lang="en-US" altLang="ja-JP" sz="1000" b="1" dirty="0" smtClean="0">
              <a:solidFill>
                <a:srgbClr val="FF0000"/>
              </a:solidFill>
              <a:latin typeface="+mj-ea"/>
              <a:ea typeface="+mj-ea"/>
            </a:endParaRPr>
          </a:p>
          <a:p>
            <a:r>
              <a:rPr lang="ja-JP" altLang="en-US" sz="1000" b="1" dirty="0">
                <a:solidFill>
                  <a:srgbClr val="FF0000"/>
                </a:solidFill>
                <a:latin typeface="+mj-ea"/>
                <a:ea typeface="+mj-ea"/>
              </a:rPr>
              <a:t>　</a:t>
            </a:r>
            <a:r>
              <a:rPr lang="en-US" altLang="ja-JP" sz="1000" b="1" dirty="0" smtClean="0">
                <a:solidFill>
                  <a:srgbClr val="FF0000"/>
                </a:solidFill>
                <a:latin typeface="+mj-ea"/>
                <a:ea typeface="+mj-ea"/>
              </a:rPr>
              <a:t>※200</a:t>
            </a:r>
            <a:r>
              <a:rPr lang="ja-JP" altLang="en-US" sz="1000" b="1" dirty="0" smtClean="0">
                <a:solidFill>
                  <a:srgbClr val="FF0000"/>
                </a:solidFill>
                <a:latin typeface="+mj-ea"/>
                <a:ea typeface="+mj-ea"/>
              </a:rPr>
              <a:t>万円以上の活動実施を希望する場合、「長寿命化整備計画書」を作成の上、市町村長の認</a:t>
            </a:r>
            <a:endParaRPr lang="en-US" altLang="ja-JP" sz="1000" b="1" dirty="0" smtClean="0">
              <a:solidFill>
                <a:srgbClr val="FF0000"/>
              </a:solidFill>
              <a:latin typeface="+mj-ea"/>
              <a:ea typeface="+mj-ea"/>
            </a:endParaRPr>
          </a:p>
          <a:p>
            <a:r>
              <a:rPr lang="ja-JP" altLang="en-US" sz="1000" b="1" dirty="0">
                <a:solidFill>
                  <a:srgbClr val="FF0000"/>
                </a:solidFill>
                <a:latin typeface="+mj-ea"/>
                <a:ea typeface="+mj-ea"/>
              </a:rPr>
              <a:t>　</a:t>
            </a:r>
            <a:r>
              <a:rPr lang="ja-JP" altLang="en-US" sz="1000" b="1" dirty="0" smtClean="0">
                <a:solidFill>
                  <a:srgbClr val="FF0000"/>
                </a:solidFill>
                <a:latin typeface="+mj-ea"/>
                <a:ea typeface="+mj-ea"/>
              </a:rPr>
              <a:t>　定を受ける必要があります。</a:t>
            </a:r>
            <a:endParaRPr lang="en-US" altLang="ja-JP" sz="1000" b="1" dirty="0" smtClean="0">
              <a:solidFill>
                <a:srgbClr val="FF0000"/>
              </a:solidFill>
              <a:latin typeface="+mj-ea"/>
              <a:ea typeface="+mj-ea"/>
            </a:endParaRPr>
          </a:p>
          <a:p>
            <a:r>
              <a:rPr lang="ja-JP" altLang="en-US" sz="1000" b="1" dirty="0">
                <a:solidFill>
                  <a:srgbClr val="FF0000"/>
                </a:solidFill>
                <a:latin typeface="+mj-ea"/>
                <a:ea typeface="+mj-ea"/>
              </a:rPr>
              <a:t>　</a:t>
            </a:r>
            <a:r>
              <a:rPr lang="en-US" altLang="ja-JP" sz="1000" b="1" dirty="0" smtClean="0">
                <a:solidFill>
                  <a:srgbClr val="FF0000"/>
                </a:solidFill>
                <a:latin typeface="+mj-ea"/>
                <a:ea typeface="+mj-ea"/>
              </a:rPr>
              <a:t>※</a:t>
            </a:r>
            <a:r>
              <a:rPr lang="ja-JP" altLang="en-US" sz="1000" b="1" dirty="0" smtClean="0">
                <a:solidFill>
                  <a:srgbClr val="FF0000"/>
                </a:solidFill>
                <a:latin typeface="+mj-ea"/>
                <a:ea typeface="+mj-ea"/>
              </a:rPr>
              <a:t>工事１件当たりの上限額は設けません。</a:t>
            </a:r>
            <a:endParaRPr lang="en-US" altLang="ja-JP" sz="1000" b="1" dirty="0" smtClean="0">
              <a:solidFill>
                <a:srgbClr val="FF0000"/>
              </a:solidFill>
              <a:latin typeface="+mj-ea"/>
              <a:ea typeface="+mj-ea"/>
            </a:endParaRPr>
          </a:p>
        </p:txBody>
      </p:sp>
      <p:sp>
        <p:nvSpPr>
          <p:cNvPr id="48" name="テキスト ボックス 4"/>
          <p:cNvSpPr txBox="1">
            <a:spLocks noChangeArrowheads="1"/>
          </p:cNvSpPr>
          <p:nvPr/>
        </p:nvSpPr>
        <p:spPr bwMode="auto">
          <a:xfrm>
            <a:off x="658779" y="2085902"/>
            <a:ext cx="5132421" cy="284693"/>
          </a:xfrm>
          <a:prstGeom prst="rect">
            <a:avLst/>
          </a:prstGeom>
          <a:noFill/>
          <a:ln>
            <a:noFill/>
          </a:ln>
          <a:extLst/>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パターン①</a:t>
            </a:r>
            <a:r>
              <a:rPr lang="ja-JP" altLang="en-US" b="1" dirty="0">
                <a:latin typeface="+mn-ea"/>
                <a:ea typeface="+mn-ea"/>
              </a:rPr>
              <a:t>　異なる路線別に補修工事・更新工事を一括で発注</a:t>
            </a:r>
            <a:r>
              <a:rPr lang="ja-JP" altLang="en-US" b="1" dirty="0" smtClean="0">
                <a:latin typeface="+mn-ea"/>
                <a:ea typeface="+mn-ea"/>
              </a:rPr>
              <a:t>（</a:t>
            </a:r>
            <a:r>
              <a:rPr lang="en-US" altLang="ja-JP" b="1" dirty="0">
                <a:latin typeface="+mn-ea"/>
                <a:ea typeface="+mn-ea"/>
              </a:rPr>
              <a:t>500</a:t>
            </a:r>
            <a:r>
              <a:rPr lang="ja-JP" altLang="en-US" b="1" dirty="0" smtClean="0">
                <a:latin typeface="+mn-ea"/>
                <a:ea typeface="+mn-ea"/>
              </a:rPr>
              <a:t>万円</a:t>
            </a:r>
            <a:r>
              <a:rPr lang="ja-JP" altLang="en-US" b="1" dirty="0">
                <a:latin typeface="+mn-ea"/>
                <a:ea typeface="+mn-ea"/>
              </a:rPr>
              <a:t>）</a:t>
            </a:r>
            <a:endParaRPr lang="en-US" altLang="ja-JP" b="1" dirty="0">
              <a:latin typeface="+mn-ea"/>
              <a:ea typeface="+mn-ea"/>
            </a:endParaRPr>
          </a:p>
        </p:txBody>
      </p:sp>
      <p:sp>
        <p:nvSpPr>
          <p:cNvPr id="50" name="右矢印 49"/>
          <p:cNvSpPr/>
          <p:nvPr/>
        </p:nvSpPr>
        <p:spPr>
          <a:xfrm>
            <a:off x="4215412" y="3162883"/>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pic>
        <p:nvPicPr>
          <p:cNvPr id="53" name="図 52"/>
          <p:cNvPicPr>
            <a:picLocks noChangeAspect="1"/>
          </p:cNvPicPr>
          <p:nvPr/>
        </p:nvPicPr>
        <p:blipFill>
          <a:blip r:embed="rId2"/>
          <a:stretch>
            <a:fillRect/>
          </a:stretch>
        </p:blipFill>
        <p:spPr>
          <a:xfrm>
            <a:off x="924716" y="2598620"/>
            <a:ext cx="912002" cy="819480"/>
          </a:xfrm>
          <a:prstGeom prst="rect">
            <a:avLst/>
          </a:prstGeom>
        </p:spPr>
      </p:pic>
      <p:pic>
        <p:nvPicPr>
          <p:cNvPr id="57" name="図 56"/>
          <p:cNvPicPr>
            <a:picLocks noChangeAspect="1"/>
          </p:cNvPicPr>
          <p:nvPr/>
        </p:nvPicPr>
        <p:blipFill>
          <a:blip r:embed="rId3"/>
          <a:stretch>
            <a:fillRect/>
          </a:stretch>
        </p:blipFill>
        <p:spPr>
          <a:xfrm>
            <a:off x="2030113" y="2555257"/>
            <a:ext cx="895165" cy="862843"/>
          </a:xfrm>
          <a:prstGeom prst="rect">
            <a:avLst/>
          </a:prstGeom>
        </p:spPr>
      </p:pic>
      <p:pic>
        <p:nvPicPr>
          <p:cNvPr id="59" name="図 58"/>
          <p:cNvPicPr>
            <a:picLocks noChangeAspect="1"/>
          </p:cNvPicPr>
          <p:nvPr/>
        </p:nvPicPr>
        <p:blipFill>
          <a:blip r:embed="rId4"/>
          <a:stretch>
            <a:fillRect/>
          </a:stretch>
        </p:blipFill>
        <p:spPr>
          <a:xfrm>
            <a:off x="3260827" y="2598620"/>
            <a:ext cx="817956" cy="742490"/>
          </a:xfrm>
          <a:prstGeom prst="rect">
            <a:avLst/>
          </a:prstGeom>
        </p:spPr>
      </p:pic>
      <p:sp>
        <p:nvSpPr>
          <p:cNvPr id="60" name="テキスト ボックス 59"/>
          <p:cNvSpPr txBox="1"/>
          <p:nvPr/>
        </p:nvSpPr>
        <p:spPr>
          <a:xfrm>
            <a:off x="1939650" y="3451909"/>
            <a:ext cx="1087267" cy="553998"/>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a:t>
            </a:r>
            <a:endParaRPr lang="en-US" altLang="ja-JP" sz="1000" dirty="0"/>
          </a:p>
          <a:p>
            <a:pPr algn="ctr"/>
            <a:r>
              <a:rPr lang="ja-JP" altLang="en-US" sz="1000" dirty="0"/>
              <a:t>補修工事</a:t>
            </a:r>
            <a:endParaRPr lang="en-US" altLang="ja-JP" sz="1000" dirty="0"/>
          </a:p>
          <a:p>
            <a:pPr algn="ctr"/>
            <a:r>
              <a:rPr lang="en-US" altLang="ja-JP" sz="1000" dirty="0"/>
              <a:t>(110</a:t>
            </a:r>
            <a:r>
              <a:rPr lang="ja-JP" altLang="en-US" sz="1000" dirty="0"/>
              <a:t>万円</a:t>
            </a:r>
            <a:r>
              <a:rPr lang="en-US" altLang="ja-JP" sz="1000" dirty="0"/>
              <a:t>)</a:t>
            </a:r>
          </a:p>
        </p:txBody>
      </p:sp>
      <p:sp>
        <p:nvSpPr>
          <p:cNvPr id="61" name="テキスト ボックス 60"/>
          <p:cNvSpPr txBox="1"/>
          <p:nvPr/>
        </p:nvSpPr>
        <p:spPr>
          <a:xfrm>
            <a:off x="3188850" y="3451909"/>
            <a:ext cx="992880" cy="553998"/>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水路更新</a:t>
            </a:r>
            <a:endParaRPr lang="en-US" altLang="ja-JP" sz="1000" dirty="0"/>
          </a:p>
          <a:p>
            <a:pPr algn="ctr"/>
            <a:r>
              <a:rPr lang="ja-JP" altLang="en-US" sz="1000" dirty="0"/>
              <a:t>工事</a:t>
            </a:r>
            <a:endParaRPr lang="en-US" altLang="ja-JP" sz="1000" dirty="0"/>
          </a:p>
          <a:p>
            <a:pPr algn="ctr"/>
            <a:r>
              <a:rPr lang="en-US" altLang="ja-JP" sz="1000" dirty="0" smtClean="0"/>
              <a:t>(</a:t>
            </a:r>
            <a:r>
              <a:rPr lang="en-US" altLang="ja-JP" sz="1000" dirty="0"/>
              <a:t>240</a:t>
            </a:r>
            <a:r>
              <a:rPr lang="ja-JP" altLang="en-US" sz="1000" dirty="0" smtClean="0"/>
              <a:t>万円</a:t>
            </a:r>
            <a:r>
              <a:rPr lang="en-US" altLang="ja-JP" sz="1000" dirty="0"/>
              <a:t>)</a:t>
            </a:r>
            <a:endParaRPr lang="ja-JP" altLang="en-US" sz="1000" dirty="0"/>
          </a:p>
        </p:txBody>
      </p:sp>
      <p:sp>
        <p:nvSpPr>
          <p:cNvPr id="65" name="テキスト ボックス 64"/>
          <p:cNvSpPr txBox="1"/>
          <p:nvPr/>
        </p:nvSpPr>
        <p:spPr>
          <a:xfrm>
            <a:off x="841402" y="3448550"/>
            <a:ext cx="980513" cy="553998"/>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水路破損部</a:t>
            </a:r>
            <a:endParaRPr lang="en-US" altLang="ja-JP" sz="1000" dirty="0"/>
          </a:p>
          <a:p>
            <a:pPr algn="ctr"/>
            <a:r>
              <a:rPr lang="ja-JP" altLang="en-US" sz="1000" dirty="0"/>
              <a:t>補修工事</a:t>
            </a:r>
            <a:endParaRPr lang="en-US" altLang="ja-JP" sz="1000" dirty="0"/>
          </a:p>
          <a:p>
            <a:pPr algn="ctr"/>
            <a:r>
              <a:rPr lang="en-US" altLang="ja-JP" sz="1000" dirty="0"/>
              <a:t>(150</a:t>
            </a:r>
            <a:r>
              <a:rPr lang="ja-JP" altLang="en-US" sz="1000" dirty="0"/>
              <a:t>万円</a:t>
            </a:r>
            <a:r>
              <a:rPr lang="en-US" altLang="ja-JP" sz="1000" dirty="0"/>
              <a:t>)</a:t>
            </a:r>
          </a:p>
        </p:txBody>
      </p:sp>
      <p:sp>
        <p:nvSpPr>
          <p:cNvPr id="66" name="テキスト ボックス 4"/>
          <p:cNvSpPr txBox="1">
            <a:spLocks noChangeArrowheads="1"/>
          </p:cNvSpPr>
          <p:nvPr/>
        </p:nvSpPr>
        <p:spPr bwMode="auto">
          <a:xfrm>
            <a:off x="682678" y="4276892"/>
            <a:ext cx="5574761" cy="477054"/>
          </a:xfrm>
          <a:prstGeom prst="rect">
            <a:avLst/>
          </a:prstGeom>
          <a:noFill/>
          <a:ln>
            <a:noFill/>
          </a:ln>
          <a:extLst/>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パターン②</a:t>
            </a:r>
            <a:r>
              <a:rPr lang="ja-JP" altLang="en-US" b="1" dirty="0">
                <a:latin typeface="+mn-ea"/>
                <a:ea typeface="+mn-ea"/>
              </a:rPr>
              <a:t>　同一路線で連続していない箇所の補修工事・更新工事を一括で</a:t>
            </a:r>
            <a:r>
              <a:rPr lang="ja-JP" altLang="en-US" b="1" dirty="0" smtClean="0">
                <a:latin typeface="+mn-ea"/>
                <a:ea typeface="+mn-ea"/>
              </a:rPr>
              <a:t>発注</a:t>
            </a:r>
            <a:endParaRPr lang="en-US" altLang="ja-JP" b="1" dirty="0" smtClean="0">
              <a:latin typeface="+mn-ea"/>
              <a:ea typeface="+mn-ea"/>
            </a:endParaRPr>
          </a:p>
          <a:p>
            <a:pPr>
              <a:lnSpc>
                <a:spcPts val="1500"/>
              </a:lnSpc>
              <a:defRPr/>
            </a:pPr>
            <a:r>
              <a:rPr lang="ja-JP" altLang="en-US" b="1" dirty="0">
                <a:latin typeface="+mn-ea"/>
                <a:ea typeface="+mn-ea"/>
              </a:rPr>
              <a:t>　</a:t>
            </a:r>
            <a:r>
              <a:rPr lang="ja-JP" altLang="en-US" b="1" dirty="0" smtClean="0">
                <a:latin typeface="+mn-ea"/>
                <a:ea typeface="+mn-ea"/>
              </a:rPr>
              <a:t>　　　　　　　（</a:t>
            </a:r>
            <a:r>
              <a:rPr lang="en-US" altLang="ja-JP" b="1" dirty="0">
                <a:latin typeface="+mn-ea"/>
                <a:ea typeface="+mn-ea"/>
              </a:rPr>
              <a:t>400</a:t>
            </a:r>
            <a:r>
              <a:rPr lang="ja-JP" altLang="en-US" b="1" dirty="0" smtClean="0">
                <a:latin typeface="+mn-ea"/>
                <a:ea typeface="+mn-ea"/>
              </a:rPr>
              <a:t>万円</a:t>
            </a:r>
            <a:r>
              <a:rPr lang="ja-JP" altLang="en-US" b="1" dirty="0">
                <a:latin typeface="+mn-ea"/>
                <a:ea typeface="+mn-ea"/>
              </a:rPr>
              <a:t>）</a:t>
            </a:r>
            <a:endParaRPr lang="en-US" altLang="ja-JP" b="1" dirty="0">
              <a:latin typeface="+mn-ea"/>
              <a:ea typeface="+mn-ea"/>
            </a:endParaRPr>
          </a:p>
        </p:txBody>
      </p:sp>
      <p:pic>
        <p:nvPicPr>
          <p:cNvPr id="68" name="図 67"/>
          <p:cNvPicPr>
            <a:picLocks noChangeAspect="1"/>
          </p:cNvPicPr>
          <p:nvPr/>
        </p:nvPicPr>
        <p:blipFill>
          <a:blip r:embed="rId5"/>
          <a:stretch>
            <a:fillRect/>
          </a:stretch>
        </p:blipFill>
        <p:spPr>
          <a:xfrm>
            <a:off x="1281871" y="4868990"/>
            <a:ext cx="2462813" cy="1693932"/>
          </a:xfrm>
          <a:prstGeom prst="rect">
            <a:avLst/>
          </a:prstGeom>
        </p:spPr>
      </p:pic>
      <p:sp>
        <p:nvSpPr>
          <p:cNvPr id="69" name="テキスト ボックス 68"/>
          <p:cNvSpPr txBox="1"/>
          <p:nvPr/>
        </p:nvSpPr>
        <p:spPr>
          <a:xfrm>
            <a:off x="989741" y="4868990"/>
            <a:ext cx="1693955" cy="400110"/>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水路ひび割れ補修工事</a:t>
            </a:r>
            <a:endParaRPr lang="en-US" altLang="ja-JP" sz="1000" dirty="0"/>
          </a:p>
          <a:p>
            <a:pPr algn="ctr"/>
            <a:r>
              <a:rPr lang="en-US" altLang="ja-JP" sz="1000" dirty="0"/>
              <a:t>(110</a:t>
            </a:r>
            <a:r>
              <a:rPr lang="ja-JP" altLang="en-US" sz="1000" dirty="0"/>
              <a:t>万円</a:t>
            </a:r>
            <a:r>
              <a:rPr lang="en-US" altLang="ja-JP" sz="1000" dirty="0"/>
              <a:t>)</a:t>
            </a:r>
            <a:endParaRPr lang="ja-JP" altLang="en-US" sz="1000" dirty="0"/>
          </a:p>
        </p:txBody>
      </p:sp>
      <p:sp>
        <p:nvSpPr>
          <p:cNvPr id="70" name="テキスト ボックス 69"/>
          <p:cNvSpPr txBox="1"/>
          <p:nvPr/>
        </p:nvSpPr>
        <p:spPr>
          <a:xfrm>
            <a:off x="2399196" y="6180881"/>
            <a:ext cx="1707926" cy="400110"/>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水路ひび割れ補修工事</a:t>
            </a:r>
            <a:endParaRPr lang="en-US" altLang="ja-JP" sz="1000" dirty="0"/>
          </a:p>
          <a:p>
            <a:pPr algn="ctr"/>
            <a:r>
              <a:rPr lang="en-US" altLang="ja-JP" sz="1000" dirty="0" smtClean="0"/>
              <a:t>(</a:t>
            </a:r>
            <a:r>
              <a:rPr lang="en-US" altLang="ja-JP" sz="1000" dirty="0"/>
              <a:t>290</a:t>
            </a:r>
            <a:r>
              <a:rPr lang="ja-JP" altLang="en-US" sz="1000" dirty="0" smtClean="0"/>
              <a:t>万円</a:t>
            </a:r>
            <a:r>
              <a:rPr lang="en-US" altLang="ja-JP" sz="1000" dirty="0"/>
              <a:t>)</a:t>
            </a:r>
            <a:endParaRPr lang="ja-JP" altLang="en-US" sz="1000" dirty="0"/>
          </a:p>
        </p:txBody>
      </p:sp>
      <p:sp>
        <p:nvSpPr>
          <p:cNvPr id="71" name="右大かっこ 70"/>
          <p:cNvSpPr/>
          <p:nvPr/>
        </p:nvSpPr>
        <p:spPr>
          <a:xfrm rot="14340000">
            <a:off x="2940710" y="4880240"/>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3" name="右大かっこ 72"/>
          <p:cNvSpPr/>
          <p:nvPr/>
        </p:nvSpPr>
        <p:spPr>
          <a:xfrm rot="3420000">
            <a:off x="1994332" y="6058421"/>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6" name="右矢印 75"/>
          <p:cNvSpPr/>
          <p:nvPr/>
        </p:nvSpPr>
        <p:spPr>
          <a:xfrm>
            <a:off x="4144574" y="5550352"/>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112" name="テキスト ボックス 4"/>
          <p:cNvSpPr txBox="1">
            <a:spLocks noChangeArrowheads="1"/>
          </p:cNvSpPr>
          <p:nvPr/>
        </p:nvSpPr>
        <p:spPr bwMode="auto">
          <a:xfrm>
            <a:off x="699993" y="6762188"/>
            <a:ext cx="5655840" cy="284693"/>
          </a:xfrm>
          <a:prstGeom prst="rect">
            <a:avLst/>
          </a:prstGeom>
          <a:noFill/>
          <a:ln>
            <a:noFill/>
          </a:ln>
          <a:extLst/>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パターン③</a:t>
            </a:r>
            <a:r>
              <a:rPr lang="ja-JP" altLang="en-US" b="1" dirty="0">
                <a:latin typeface="+mn-ea"/>
                <a:ea typeface="+mn-ea"/>
              </a:rPr>
              <a:t>　同一路線で水路の補修・更新を年度ごとに分割して発注</a:t>
            </a:r>
            <a:r>
              <a:rPr lang="ja-JP" altLang="en-US" b="1" dirty="0" smtClean="0">
                <a:latin typeface="+mn-ea"/>
                <a:ea typeface="+mn-ea"/>
              </a:rPr>
              <a:t>（</a:t>
            </a:r>
            <a:r>
              <a:rPr lang="en-US" altLang="ja-JP" b="1" dirty="0" smtClean="0">
                <a:latin typeface="+mn-ea"/>
                <a:ea typeface="+mn-ea"/>
              </a:rPr>
              <a:t>850</a:t>
            </a:r>
            <a:r>
              <a:rPr lang="ja-JP" altLang="en-US" b="1" dirty="0" smtClean="0">
                <a:latin typeface="+mn-ea"/>
                <a:ea typeface="+mn-ea"/>
              </a:rPr>
              <a:t>万円</a:t>
            </a:r>
            <a:r>
              <a:rPr lang="ja-JP" altLang="en-US" b="1" dirty="0">
                <a:latin typeface="+mn-ea"/>
                <a:ea typeface="+mn-ea"/>
              </a:rPr>
              <a:t>）</a:t>
            </a:r>
            <a:endParaRPr lang="en-US" altLang="ja-JP" b="1" dirty="0">
              <a:latin typeface="+mn-ea"/>
              <a:ea typeface="+mn-ea"/>
            </a:endParaRPr>
          </a:p>
        </p:txBody>
      </p:sp>
      <p:pic>
        <p:nvPicPr>
          <p:cNvPr id="114" name="図 113"/>
          <p:cNvPicPr>
            <a:picLocks noChangeAspect="1"/>
          </p:cNvPicPr>
          <p:nvPr/>
        </p:nvPicPr>
        <p:blipFill>
          <a:blip r:embed="rId6"/>
          <a:stretch>
            <a:fillRect/>
          </a:stretch>
        </p:blipFill>
        <p:spPr>
          <a:xfrm>
            <a:off x="1052780" y="7293347"/>
            <a:ext cx="2447762" cy="1699161"/>
          </a:xfrm>
          <a:prstGeom prst="rect">
            <a:avLst/>
          </a:prstGeom>
        </p:spPr>
      </p:pic>
      <p:sp>
        <p:nvSpPr>
          <p:cNvPr id="116" name="テキスト ボックス 115"/>
          <p:cNvSpPr txBox="1"/>
          <p:nvPr/>
        </p:nvSpPr>
        <p:spPr>
          <a:xfrm>
            <a:off x="583123" y="7445248"/>
            <a:ext cx="902589" cy="707886"/>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その１工事</a:t>
            </a:r>
            <a:endParaRPr lang="en-US" altLang="ja-JP" sz="1000" dirty="0"/>
          </a:p>
          <a:p>
            <a:pPr algn="ctr"/>
            <a:r>
              <a:rPr lang="en-US" altLang="ja-JP" sz="1000" dirty="0"/>
              <a:t>(</a:t>
            </a:r>
            <a:r>
              <a:rPr lang="en-US" altLang="ja-JP" sz="1000" dirty="0" smtClean="0"/>
              <a:t>180</a:t>
            </a:r>
            <a:r>
              <a:rPr lang="ja-JP" altLang="en-US" sz="1000" dirty="0"/>
              <a:t>万円</a:t>
            </a:r>
            <a:r>
              <a:rPr lang="en-US" altLang="ja-JP" sz="1000" dirty="0"/>
              <a:t>)</a:t>
            </a:r>
            <a:endParaRPr lang="ja-JP" altLang="en-US" sz="1000" dirty="0"/>
          </a:p>
        </p:txBody>
      </p:sp>
      <p:sp>
        <p:nvSpPr>
          <p:cNvPr id="117" name="テキスト ボックス 116"/>
          <p:cNvSpPr txBox="1"/>
          <p:nvPr/>
        </p:nvSpPr>
        <p:spPr>
          <a:xfrm>
            <a:off x="1297563" y="7088976"/>
            <a:ext cx="907310" cy="707886"/>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その２工事</a:t>
            </a:r>
            <a:endParaRPr lang="en-US" altLang="ja-JP" sz="1000" dirty="0"/>
          </a:p>
          <a:p>
            <a:pPr algn="ctr"/>
            <a:r>
              <a:rPr lang="en-US" altLang="ja-JP" sz="1000" dirty="0" smtClean="0"/>
              <a:t>(250</a:t>
            </a:r>
            <a:r>
              <a:rPr lang="ja-JP" altLang="en-US" sz="1000" dirty="0" smtClean="0"/>
              <a:t>万</a:t>
            </a:r>
            <a:r>
              <a:rPr lang="ja-JP" altLang="en-US" sz="1000" dirty="0"/>
              <a:t>円</a:t>
            </a:r>
            <a:r>
              <a:rPr lang="en-US" altLang="ja-JP" sz="1000" dirty="0"/>
              <a:t>)</a:t>
            </a:r>
            <a:endParaRPr lang="ja-JP" altLang="en-US" sz="1000" dirty="0"/>
          </a:p>
        </p:txBody>
      </p:sp>
      <p:sp>
        <p:nvSpPr>
          <p:cNvPr id="118" name="テキスト ボックス 117"/>
          <p:cNvSpPr txBox="1"/>
          <p:nvPr/>
        </p:nvSpPr>
        <p:spPr>
          <a:xfrm>
            <a:off x="2115439" y="8441021"/>
            <a:ext cx="873019" cy="707886"/>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その３工事</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9" name="右大かっこ 118"/>
          <p:cNvSpPr/>
          <p:nvPr/>
        </p:nvSpPr>
        <p:spPr>
          <a:xfrm rot="3480000" flipH="1">
            <a:off x="1495228" y="7971343"/>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0" name="右大かっこ 119"/>
          <p:cNvSpPr/>
          <p:nvPr/>
        </p:nvSpPr>
        <p:spPr>
          <a:xfrm rot="3480000" flipH="1">
            <a:off x="1897361" y="772908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1" name="右大かっこ 120"/>
          <p:cNvSpPr/>
          <p:nvPr/>
        </p:nvSpPr>
        <p:spPr>
          <a:xfrm rot="3480000">
            <a:off x="3014483" y="7821778"/>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9" name="右大かっこ 128"/>
          <p:cNvSpPr/>
          <p:nvPr/>
        </p:nvSpPr>
        <p:spPr>
          <a:xfrm rot="3480000">
            <a:off x="2568389" y="8042594"/>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30" name="テキスト ボックス 129"/>
          <p:cNvSpPr txBox="1"/>
          <p:nvPr/>
        </p:nvSpPr>
        <p:spPr>
          <a:xfrm>
            <a:off x="2937461" y="8301915"/>
            <a:ext cx="873019" cy="707886"/>
          </a:xfrm>
          <a:prstGeom prst="rect">
            <a:avLst/>
          </a:prstGeom>
          <a:noFill/>
        </p:spPr>
        <p:txBody>
          <a:bodyPr wrap="square" rtlCol="0">
            <a:spAutoFit/>
          </a:bodyPr>
          <a:lstStyle/>
          <a:p>
            <a:pPr algn="ctr"/>
            <a:r>
              <a:rPr lang="en-US" altLang="ja-JP" sz="1000" dirty="0">
                <a:solidFill>
                  <a:srgbClr val="FF0000"/>
                </a:solidFill>
              </a:rPr>
              <a:t>D.</a:t>
            </a:r>
            <a:r>
              <a:rPr lang="ja-JP" altLang="en-US" sz="1000" dirty="0"/>
              <a:t>□□年度</a:t>
            </a:r>
            <a:endParaRPr lang="en-US" altLang="ja-JP" sz="1000" dirty="0"/>
          </a:p>
          <a:p>
            <a:pPr algn="ctr"/>
            <a:r>
              <a:rPr lang="ja-JP" altLang="en-US" sz="1000" dirty="0"/>
              <a:t>水路更新</a:t>
            </a:r>
            <a:endParaRPr lang="en-US" altLang="ja-JP" sz="1000" dirty="0"/>
          </a:p>
          <a:p>
            <a:pPr algn="ctr"/>
            <a:r>
              <a:rPr lang="ja-JP" altLang="en-US" sz="1000" dirty="0"/>
              <a:t>その４工事</a:t>
            </a:r>
            <a:endParaRPr lang="en-US" altLang="ja-JP" sz="1000" dirty="0"/>
          </a:p>
          <a:p>
            <a:pPr algn="ctr"/>
            <a:r>
              <a:rPr lang="en-US" altLang="ja-JP" sz="1000" dirty="0" smtClean="0"/>
              <a:t>(230</a:t>
            </a:r>
            <a:r>
              <a:rPr lang="ja-JP" altLang="en-US" sz="1000" dirty="0" smtClean="0"/>
              <a:t>万</a:t>
            </a:r>
            <a:r>
              <a:rPr lang="ja-JP" altLang="en-US" sz="1000" dirty="0"/>
              <a:t>円</a:t>
            </a:r>
            <a:r>
              <a:rPr lang="en-US" altLang="ja-JP" sz="1000" dirty="0"/>
              <a:t>)</a:t>
            </a:r>
            <a:endParaRPr lang="ja-JP" altLang="en-US" sz="1000" dirty="0"/>
          </a:p>
        </p:txBody>
      </p:sp>
      <p:sp>
        <p:nvSpPr>
          <p:cNvPr id="131" name="右矢印 130"/>
          <p:cNvSpPr/>
          <p:nvPr/>
        </p:nvSpPr>
        <p:spPr>
          <a:xfrm>
            <a:off x="3752850" y="8142927"/>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42" name="テキスト ボックス 41"/>
          <p:cNvSpPr txBox="1"/>
          <p:nvPr/>
        </p:nvSpPr>
        <p:spPr>
          <a:xfrm>
            <a:off x="4607328" y="2337900"/>
            <a:ext cx="1488671" cy="1938992"/>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en-US" altLang="ja-JP" sz="1000" dirty="0" smtClean="0">
                <a:solidFill>
                  <a:srgbClr val="FF0000"/>
                </a:solidFill>
              </a:rPr>
              <a:t>A</a:t>
            </a:r>
            <a:r>
              <a:rPr lang="ja-JP" altLang="en-US" sz="1000" dirty="0" err="1" smtClean="0">
                <a:solidFill>
                  <a:srgbClr val="FF0000"/>
                </a:solidFill>
              </a:rPr>
              <a:t>、</a:t>
            </a:r>
            <a:r>
              <a:rPr lang="en-US" altLang="ja-JP" sz="1000" dirty="0" smtClean="0">
                <a:solidFill>
                  <a:srgbClr val="FF0000"/>
                </a:solidFill>
              </a:rPr>
              <a:t>B</a:t>
            </a:r>
            <a:r>
              <a:rPr lang="ja-JP" altLang="en-US" sz="1000" dirty="0" err="1" smtClean="0">
                <a:solidFill>
                  <a:srgbClr val="FF0000"/>
                </a:solidFill>
              </a:rPr>
              <a:t>、</a:t>
            </a:r>
            <a:r>
              <a:rPr lang="en-US" altLang="ja-JP" sz="1000" dirty="0" smtClean="0">
                <a:solidFill>
                  <a:srgbClr val="FF0000"/>
                </a:solidFill>
              </a:rPr>
              <a:t>C</a:t>
            </a:r>
            <a:r>
              <a:rPr lang="ja-JP" altLang="en-US" sz="1000" dirty="0">
                <a:solidFill>
                  <a:srgbClr val="FF0000"/>
                </a:solidFill>
              </a:rPr>
              <a:t>それぞれ工事１件としてカウントする。</a:t>
            </a:r>
            <a:endParaRPr lang="en-US" altLang="ja-JP" sz="1000" dirty="0">
              <a:solidFill>
                <a:srgbClr val="FF0000"/>
              </a:solidFill>
            </a:endParaRPr>
          </a:p>
          <a:p>
            <a:endParaRPr lang="en-US" altLang="ja-JP" sz="1000" dirty="0">
              <a:solidFill>
                <a:srgbClr val="FF0000"/>
              </a:solidFill>
            </a:endParaRPr>
          </a:p>
          <a:p>
            <a:r>
              <a:rPr lang="en-US" altLang="ja-JP" sz="1000" i="1" dirty="0" smtClean="0">
                <a:solidFill>
                  <a:srgbClr val="FF0000"/>
                </a:solidFill>
              </a:rPr>
              <a:t>【</a:t>
            </a:r>
            <a:r>
              <a:rPr lang="ja-JP" altLang="en-US" sz="1000" i="1" dirty="0">
                <a:solidFill>
                  <a:srgbClr val="FF0000"/>
                </a:solidFill>
              </a:rPr>
              <a:t>長寿命化整備</a:t>
            </a:r>
            <a:r>
              <a:rPr lang="ja-JP" altLang="en-US" sz="1000" i="1" dirty="0" smtClean="0">
                <a:solidFill>
                  <a:srgbClr val="FF0000"/>
                </a:solidFill>
              </a:rPr>
              <a:t>計画書作成の必要の有無</a:t>
            </a:r>
            <a:r>
              <a:rPr lang="en-US" altLang="ja-JP" sz="1000" i="1" dirty="0" smtClean="0">
                <a:solidFill>
                  <a:srgbClr val="FF0000"/>
                </a:solidFill>
              </a:rPr>
              <a:t>】</a:t>
            </a:r>
            <a:endParaRPr lang="en-US" altLang="ja-JP" sz="1000" i="1" dirty="0">
              <a:solidFill>
                <a:srgbClr val="FF0000"/>
              </a:solidFill>
            </a:endParaRPr>
          </a:p>
          <a:p>
            <a:r>
              <a:rPr lang="ja-JP" altLang="en-US" sz="1000" dirty="0" smtClean="0">
                <a:solidFill>
                  <a:srgbClr val="FF0000"/>
                </a:solidFill>
              </a:rPr>
              <a:t>・</a:t>
            </a:r>
            <a:r>
              <a:rPr lang="en-US" altLang="ja-JP" sz="1000" dirty="0" smtClean="0">
                <a:solidFill>
                  <a:srgbClr val="FF0000"/>
                </a:solidFill>
              </a:rPr>
              <a:t>A</a:t>
            </a:r>
            <a:r>
              <a:rPr lang="ja-JP" altLang="en-US" sz="1000" dirty="0" err="1" smtClean="0">
                <a:solidFill>
                  <a:srgbClr val="FF0000"/>
                </a:solidFill>
              </a:rPr>
              <a:t>、</a:t>
            </a:r>
            <a:r>
              <a:rPr lang="en-US" altLang="ja-JP" sz="1000" dirty="0" smtClean="0">
                <a:solidFill>
                  <a:srgbClr val="FF0000"/>
                </a:solidFill>
              </a:rPr>
              <a:t>B</a:t>
            </a:r>
            <a:r>
              <a:rPr lang="ja-JP" altLang="en-US" sz="1000" dirty="0" smtClean="0">
                <a:solidFill>
                  <a:srgbClr val="FF0000"/>
                </a:solidFill>
              </a:rPr>
              <a:t>は、工事１件当</a:t>
            </a:r>
            <a:r>
              <a:rPr lang="ja-JP" altLang="en-US" sz="1000" dirty="0" err="1" smtClean="0">
                <a:solidFill>
                  <a:srgbClr val="FF0000"/>
                </a:solidFill>
              </a:rPr>
              <a:t>た</a:t>
            </a:r>
            <a:r>
              <a:rPr lang="ja-JP" altLang="en-US" sz="1000" dirty="0" smtClean="0">
                <a:solidFill>
                  <a:srgbClr val="FF0000"/>
                </a:solidFill>
              </a:rPr>
              <a:t>　</a:t>
            </a:r>
            <a:endParaRPr lang="en-US" altLang="ja-JP" sz="1000" dirty="0" smtClean="0">
              <a:solidFill>
                <a:srgbClr val="FF0000"/>
              </a:solidFill>
            </a:endParaRPr>
          </a:p>
          <a:p>
            <a:r>
              <a:rPr lang="ja-JP" altLang="en-US" sz="1000" dirty="0" smtClean="0">
                <a:solidFill>
                  <a:srgbClr val="FF0000"/>
                </a:solidFill>
              </a:rPr>
              <a:t>  </a:t>
            </a:r>
            <a:r>
              <a:rPr lang="ja-JP" altLang="en-US" sz="1000" dirty="0" err="1" smtClean="0">
                <a:solidFill>
                  <a:srgbClr val="FF0000"/>
                </a:solidFill>
              </a:rPr>
              <a:t>りの</a:t>
            </a:r>
            <a:r>
              <a:rPr lang="ja-JP" altLang="en-US" sz="1000" dirty="0" smtClean="0">
                <a:solidFill>
                  <a:srgbClr val="FF0000"/>
                </a:solidFill>
              </a:rPr>
              <a:t>費用が</a:t>
            </a:r>
            <a:r>
              <a:rPr lang="en-US" altLang="ja-JP" sz="1000" dirty="0" smtClean="0">
                <a:solidFill>
                  <a:srgbClr val="FF0000"/>
                </a:solidFill>
              </a:rPr>
              <a:t>200</a:t>
            </a:r>
            <a:r>
              <a:rPr lang="ja-JP" altLang="en-US" sz="1000" dirty="0" smtClean="0">
                <a:solidFill>
                  <a:srgbClr val="FF0000"/>
                </a:solidFill>
              </a:rPr>
              <a:t>万円未 </a:t>
            </a:r>
            <a:endParaRPr lang="en-US" altLang="ja-JP" sz="1000" dirty="0" smtClean="0">
              <a:solidFill>
                <a:srgbClr val="FF0000"/>
              </a:solidFill>
            </a:endParaRPr>
          </a:p>
          <a:p>
            <a:r>
              <a:rPr lang="en-US" altLang="ja-JP" sz="1000" dirty="0">
                <a:solidFill>
                  <a:srgbClr val="FF0000"/>
                </a:solidFill>
              </a:rPr>
              <a:t> </a:t>
            </a:r>
            <a:r>
              <a:rPr lang="en-US" altLang="ja-JP" sz="1000" dirty="0" smtClean="0">
                <a:solidFill>
                  <a:srgbClr val="FF0000"/>
                </a:solidFill>
              </a:rPr>
              <a:t> </a:t>
            </a:r>
            <a:r>
              <a:rPr lang="ja-JP" altLang="en-US" sz="1000" dirty="0" smtClean="0">
                <a:solidFill>
                  <a:srgbClr val="FF0000"/>
                </a:solidFill>
              </a:rPr>
              <a:t>満のため作成</a:t>
            </a:r>
            <a:r>
              <a:rPr lang="ja-JP" altLang="en-US" sz="1000" dirty="0">
                <a:solidFill>
                  <a:srgbClr val="FF0000"/>
                </a:solidFill>
              </a:rPr>
              <a:t>不要</a:t>
            </a:r>
            <a:r>
              <a:rPr lang="ja-JP" altLang="en-US" sz="1000" dirty="0" smtClean="0">
                <a:solidFill>
                  <a:srgbClr val="FF0000"/>
                </a:solidFill>
              </a:rPr>
              <a:t>。</a:t>
            </a:r>
            <a:endParaRPr lang="en-US" altLang="ja-JP" sz="1000" dirty="0" smtClean="0">
              <a:solidFill>
                <a:srgbClr val="FF0000"/>
              </a:solidFill>
            </a:endParaRPr>
          </a:p>
          <a:p>
            <a:r>
              <a:rPr lang="ja-JP" altLang="en-US" sz="1000" dirty="0" smtClean="0">
                <a:solidFill>
                  <a:srgbClr val="FF0000"/>
                </a:solidFill>
              </a:rPr>
              <a:t>・Ｃは、工事１件当たりの</a:t>
            </a:r>
            <a:endParaRPr lang="en-US" altLang="ja-JP" sz="1000" dirty="0" smtClean="0">
              <a:solidFill>
                <a:srgbClr val="FF0000"/>
              </a:solidFill>
            </a:endParaRPr>
          </a:p>
          <a:p>
            <a:r>
              <a:rPr lang="ja-JP" altLang="en-US" sz="1000" dirty="0" smtClean="0">
                <a:solidFill>
                  <a:srgbClr val="FF0000"/>
                </a:solidFill>
              </a:rPr>
              <a:t>  費用が</a:t>
            </a:r>
            <a:r>
              <a:rPr lang="en-US" altLang="ja-JP" sz="1000" dirty="0" smtClean="0">
                <a:solidFill>
                  <a:srgbClr val="FF0000"/>
                </a:solidFill>
              </a:rPr>
              <a:t>200</a:t>
            </a:r>
            <a:r>
              <a:rPr lang="ja-JP" altLang="en-US" sz="1000" dirty="0" smtClean="0">
                <a:solidFill>
                  <a:srgbClr val="FF0000"/>
                </a:solidFill>
              </a:rPr>
              <a:t>万円を超え</a:t>
            </a:r>
            <a:endParaRPr lang="en-US" altLang="ja-JP" sz="1000" dirty="0" smtClean="0">
              <a:solidFill>
                <a:srgbClr val="FF0000"/>
              </a:solidFill>
            </a:endParaRPr>
          </a:p>
          <a:p>
            <a:r>
              <a:rPr lang="ja-JP" altLang="en-US" sz="1000" dirty="0" smtClean="0">
                <a:solidFill>
                  <a:srgbClr val="FF0000"/>
                </a:solidFill>
              </a:rPr>
              <a:t>  </a:t>
            </a:r>
            <a:r>
              <a:rPr lang="ja-JP" altLang="en-US" sz="1000" dirty="0" err="1" smtClean="0">
                <a:solidFill>
                  <a:srgbClr val="FF0000"/>
                </a:solidFill>
              </a:rPr>
              <a:t>る</a:t>
            </a:r>
            <a:r>
              <a:rPr lang="ja-JP" altLang="en-US" sz="1000" dirty="0" smtClean="0">
                <a:solidFill>
                  <a:srgbClr val="FF0000"/>
                </a:solidFill>
              </a:rPr>
              <a:t>ため作成が必要。</a:t>
            </a:r>
            <a:endParaRPr lang="en-US" altLang="ja-JP" sz="1000" dirty="0">
              <a:solidFill>
                <a:srgbClr val="FF0000"/>
              </a:solidFill>
            </a:endParaRPr>
          </a:p>
        </p:txBody>
      </p:sp>
      <p:sp>
        <p:nvSpPr>
          <p:cNvPr id="43" name="テキスト ボックス 42"/>
          <p:cNvSpPr txBox="1"/>
          <p:nvPr/>
        </p:nvSpPr>
        <p:spPr>
          <a:xfrm>
            <a:off x="4617279" y="4515419"/>
            <a:ext cx="1488671" cy="2246769"/>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u="sng" dirty="0">
                <a:solidFill>
                  <a:srgbClr val="FF0000"/>
                </a:solidFill>
              </a:rPr>
              <a:t>工事箇所の間隔が離れていれば、別工事</a:t>
            </a:r>
            <a:r>
              <a:rPr lang="ja-JP" altLang="en-US" sz="1000" dirty="0">
                <a:solidFill>
                  <a:srgbClr val="FF0000"/>
                </a:solidFill>
              </a:rPr>
              <a:t>とする</a:t>
            </a:r>
            <a:r>
              <a:rPr lang="ja-JP" altLang="en-US" sz="1000" dirty="0" smtClean="0">
                <a:solidFill>
                  <a:srgbClr val="FF0000"/>
                </a:solidFill>
              </a:rPr>
              <a:t>。</a:t>
            </a:r>
            <a:r>
              <a:rPr lang="en-US" altLang="ja-JP" sz="1000" dirty="0" smtClean="0">
                <a:solidFill>
                  <a:srgbClr val="FF0000"/>
                </a:solidFill>
              </a:rPr>
              <a:t>A</a:t>
            </a:r>
            <a:r>
              <a:rPr lang="ja-JP" altLang="en-US" sz="1000" dirty="0" err="1" smtClean="0">
                <a:solidFill>
                  <a:srgbClr val="FF0000"/>
                </a:solidFill>
              </a:rPr>
              <a:t>、</a:t>
            </a:r>
            <a:r>
              <a:rPr lang="en-US" altLang="ja-JP" sz="1000" dirty="0" smtClean="0">
                <a:solidFill>
                  <a:srgbClr val="FF0000"/>
                </a:solidFill>
              </a:rPr>
              <a:t>B</a:t>
            </a:r>
            <a:r>
              <a:rPr lang="ja-JP" altLang="en-US" sz="1000" dirty="0">
                <a:solidFill>
                  <a:srgbClr val="FF0000"/>
                </a:solidFill>
              </a:rPr>
              <a:t>それぞれ工事１件として</a:t>
            </a:r>
            <a:r>
              <a:rPr lang="ja-JP" altLang="en-US" sz="1000" dirty="0" smtClean="0">
                <a:solidFill>
                  <a:srgbClr val="FF0000"/>
                </a:solidFill>
              </a:rPr>
              <a:t>カウント。</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a:t>
            </a:r>
            <a:r>
              <a:rPr lang="ja-JP" altLang="en-US" sz="1000" i="1" dirty="0" smtClean="0">
                <a:solidFill>
                  <a:srgbClr val="FF0000"/>
                </a:solidFill>
              </a:rPr>
              <a:t>計画書作成の必要の有無</a:t>
            </a:r>
            <a:r>
              <a:rPr lang="en-US" altLang="ja-JP" sz="1000" i="1" dirty="0" smtClean="0">
                <a:solidFill>
                  <a:srgbClr val="FF0000"/>
                </a:solidFill>
              </a:rPr>
              <a:t>】</a:t>
            </a:r>
          </a:p>
          <a:p>
            <a:r>
              <a:rPr lang="ja-JP" altLang="en-US" sz="1000" dirty="0" smtClean="0">
                <a:solidFill>
                  <a:srgbClr val="FF0000"/>
                </a:solidFill>
              </a:rPr>
              <a:t>・Ａは、工事１件当たりの</a:t>
            </a:r>
            <a:endParaRPr lang="en-US" altLang="ja-JP" sz="1000" dirty="0" smtClean="0">
              <a:solidFill>
                <a:srgbClr val="FF0000"/>
              </a:solidFill>
            </a:endParaRPr>
          </a:p>
          <a:p>
            <a:r>
              <a:rPr lang="ja-JP" altLang="en-US" sz="1000" dirty="0" smtClean="0">
                <a:solidFill>
                  <a:srgbClr val="FF0000"/>
                </a:solidFill>
              </a:rPr>
              <a:t>  費用が</a:t>
            </a:r>
            <a:r>
              <a:rPr lang="en-US" altLang="ja-JP" sz="1000" dirty="0" smtClean="0">
                <a:solidFill>
                  <a:srgbClr val="FF0000"/>
                </a:solidFill>
              </a:rPr>
              <a:t>200</a:t>
            </a:r>
            <a:r>
              <a:rPr lang="ja-JP" altLang="en-US" sz="1000" dirty="0" smtClean="0">
                <a:solidFill>
                  <a:srgbClr val="FF0000"/>
                </a:solidFill>
              </a:rPr>
              <a:t>万円を超え</a:t>
            </a:r>
            <a:endParaRPr lang="en-US" altLang="ja-JP" sz="1000" dirty="0" smtClean="0">
              <a:solidFill>
                <a:srgbClr val="FF0000"/>
              </a:solidFill>
            </a:endParaRPr>
          </a:p>
          <a:p>
            <a:r>
              <a:rPr lang="ja-JP" altLang="en-US" sz="1000" dirty="0" smtClean="0">
                <a:solidFill>
                  <a:srgbClr val="FF0000"/>
                </a:solidFill>
              </a:rPr>
              <a:t>  </a:t>
            </a:r>
            <a:r>
              <a:rPr lang="ja-JP" altLang="en-US" sz="1000" dirty="0" err="1" smtClean="0">
                <a:solidFill>
                  <a:srgbClr val="FF0000"/>
                </a:solidFill>
              </a:rPr>
              <a:t>る</a:t>
            </a:r>
            <a:r>
              <a:rPr lang="ja-JP" altLang="en-US" sz="1000" dirty="0" smtClean="0">
                <a:solidFill>
                  <a:srgbClr val="FF0000"/>
                </a:solidFill>
              </a:rPr>
              <a:t>ため作成が必要。</a:t>
            </a:r>
            <a:endParaRPr lang="en-US" altLang="ja-JP" sz="1000" dirty="0">
              <a:solidFill>
                <a:srgbClr val="FF0000"/>
              </a:solidFill>
            </a:endParaRPr>
          </a:p>
          <a:p>
            <a:r>
              <a:rPr lang="ja-JP" altLang="en-US" sz="1000" dirty="0" smtClean="0">
                <a:solidFill>
                  <a:srgbClr val="FF0000"/>
                </a:solidFill>
              </a:rPr>
              <a:t>・Ｂは、工事１件当たり</a:t>
            </a:r>
            <a:endParaRPr lang="en-US" altLang="ja-JP" sz="1000" dirty="0" smtClean="0">
              <a:solidFill>
                <a:srgbClr val="FF0000"/>
              </a:solidFill>
            </a:endParaRPr>
          </a:p>
          <a:p>
            <a:r>
              <a:rPr lang="en-US" altLang="ja-JP" sz="1000" dirty="0" smtClean="0">
                <a:solidFill>
                  <a:srgbClr val="FF0000"/>
                </a:solidFill>
              </a:rPr>
              <a:t> </a:t>
            </a:r>
            <a:r>
              <a:rPr lang="ja-JP" altLang="en-US" sz="1000" dirty="0" smtClean="0">
                <a:solidFill>
                  <a:srgbClr val="FF0000"/>
                </a:solidFill>
              </a:rPr>
              <a:t>の費用が</a:t>
            </a:r>
            <a:r>
              <a:rPr lang="en-US" altLang="ja-JP" sz="1000" dirty="0" smtClean="0">
                <a:solidFill>
                  <a:srgbClr val="FF0000"/>
                </a:solidFill>
              </a:rPr>
              <a:t>200</a:t>
            </a:r>
            <a:r>
              <a:rPr lang="ja-JP" altLang="en-US" sz="1000" dirty="0" smtClean="0">
                <a:solidFill>
                  <a:srgbClr val="FF0000"/>
                </a:solidFill>
              </a:rPr>
              <a:t>万円未満 </a:t>
            </a:r>
            <a:endParaRPr lang="en-US" altLang="ja-JP" sz="1000" dirty="0" smtClean="0">
              <a:solidFill>
                <a:srgbClr val="FF0000"/>
              </a:solidFill>
            </a:endParaRPr>
          </a:p>
          <a:p>
            <a:r>
              <a:rPr lang="en-US" altLang="ja-JP" sz="1000" dirty="0">
                <a:solidFill>
                  <a:srgbClr val="FF0000"/>
                </a:solidFill>
              </a:rPr>
              <a:t> </a:t>
            </a:r>
            <a:r>
              <a:rPr lang="ja-JP" altLang="en-US" sz="1000" dirty="0" smtClean="0">
                <a:solidFill>
                  <a:srgbClr val="FF0000"/>
                </a:solidFill>
              </a:rPr>
              <a:t>のため作成</a:t>
            </a:r>
            <a:r>
              <a:rPr lang="ja-JP" altLang="en-US" sz="1000" dirty="0">
                <a:solidFill>
                  <a:srgbClr val="FF0000"/>
                </a:solidFill>
              </a:rPr>
              <a:t>不要。</a:t>
            </a:r>
            <a:endParaRPr lang="en-US" altLang="ja-JP" sz="1000" dirty="0">
              <a:solidFill>
                <a:srgbClr val="FF0000"/>
              </a:solidFill>
            </a:endParaRPr>
          </a:p>
        </p:txBody>
      </p:sp>
      <p:sp>
        <p:nvSpPr>
          <p:cNvPr id="45" name="テキスト ボックス 44"/>
          <p:cNvSpPr txBox="1"/>
          <p:nvPr/>
        </p:nvSpPr>
        <p:spPr>
          <a:xfrm>
            <a:off x="4107122" y="7100029"/>
            <a:ext cx="2072452" cy="2400657"/>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u="sng" dirty="0">
                <a:solidFill>
                  <a:srgbClr val="FF0000"/>
                </a:solidFill>
              </a:rPr>
              <a:t>連続して</a:t>
            </a:r>
            <a:r>
              <a:rPr lang="ja-JP" altLang="en-US" sz="1000" u="sng" dirty="0" smtClean="0">
                <a:solidFill>
                  <a:srgbClr val="FF0000"/>
                </a:solidFill>
              </a:rPr>
              <a:t>いる</a:t>
            </a:r>
            <a:r>
              <a:rPr lang="ja-JP" altLang="en-US" sz="1000" u="sng" dirty="0">
                <a:solidFill>
                  <a:srgbClr val="FF0000"/>
                </a:solidFill>
              </a:rPr>
              <a:t>Ａ</a:t>
            </a:r>
            <a:r>
              <a:rPr lang="ja-JP" altLang="en-US" sz="1000" u="sng" dirty="0" smtClean="0">
                <a:solidFill>
                  <a:srgbClr val="FF0000"/>
                </a:solidFill>
              </a:rPr>
              <a:t>、</a:t>
            </a:r>
            <a:r>
              <a:rPr lang="ja-JP" altLang="en-US" sz="1000" u="sng" dirty="0">
                <a:solidFill>
                  <a:srgbClr val="FF0000"/>
                </a:solidFill>
              </a:rPr>
              <a:t>Ｂ</a:t>
            </a:r>
            <a:r>
              <a:rPr lang="ja-JP" altLang="en-US" sz="1000" u="sng" dirty="0" smtClean="0">
                <a:solidFill>
                  <a:srgbClr val="FF0000"/>
                </a:solidFill>
              </a:rPr>
              <a:t>、Ｃ、</a:t>
            </a:r>
            <a:r>
              <a:rPr lang="ja-JP" altLang="en-US" sz="1000" u="sng" dirty="0">
                <a:solidFill>
                  <a:srgbClr val="FF0000"/>
                </a:solidFill>
              </a:rPr>
              <a:t>Ｄ</a:t>
            </a:r>
            <a:r>
              <a:rPr lang="ja-JP" altLang="en-US" sz="1000" u="sng" dirty="0" smtClean="0">
                <a:solidFill>
                  <a:srgbClr val="FF0000"/>
                </a:solidFill>
              </a:rPr>
              <a:t>は</a:t>
            </a:r>
            <a:r>
              <a:rPr lang="ja-JP" altLang="en-US" sz="1000" u="sng" dirty="0">
                <a:solidFill>
                  <a:srgbClr val="FF0000"/>
                </a:solidFill>
              </a:rPr>
              <a:t>、</a:t>
            </a:r>
            <a:r>
              <a:rPr lang="en-US" altLang="ja-JP" sz="1000" u="sng" dirty="0">
                <a:solidFill>
                  <a:srgbClr val="FF0000"/>
                </a:solidFill>
              </a:rPr>
              <a:t>4</a:t>
            </a:r>
            <a:r>
              <a:rPr lang="ja-JP" altLang="en-US" sz="1000" u="sng" dirty="0">
                <a:solidFill>
                  <a:srgbClr val="FF0000"/>
                </a:solidFill>
              </a:rPr>
              <a:t>つまとめて工事１件</a:t>
            </a:r>
            <a:r>
              <a:rPr lang="ja-JP" altLang="en-US" sz="1000" u="sng" dirty="0" smtClean="0">
                <a:solidFill>
                  <a:srgbClr val="FF0000"/>
                </a:solidFill>
              </a:rPr>
              <a:t>（</a:t>
            </a:r>
            <a:r>
              <a:rPr lang="ja-JP" altLang="en-US" sz="1000" u="sng" dirty="0">
                <a:solidFill>
                  <a:srgbClr val="FF0000"/>
                </a:solidFill>
              </a:rPr>
              <a:t>Ａ</a:t>
            </a:r>
            <a:r>
              <a:rPr lang="en-US" altLang="ja-JP" sz="1000" u="sng" dirty="0" smtClean="0">
                <a:solidFill>
                  <a:srgbClr val="FF0000"/>
                </a:solidFill>
              </a:rPr>
              <a:t>+</a:t>
            </a:r>
            <a:r>
              <a:rPr lang="ja-JP" altLang="en-US" sz="1000" u="sng" dirty="0">
                <a:solidFill>
                  <a:srgbClr val="FF0000"/>
                </a:solidFill>
              </a:rPr>
              <a:t>Ｂ</a:t>
            </a:r>
            <a:r>
              <a:rPr lang="en-US" altLang="ja-JP" sz="1000" u="sng" dirty="0" smtClean="0">
                <a:solidFill>
                  <a:srgbClr val="FF0000"/>
                </a:solidFill>
              </a:rPr>
              <a:t>+</a:t>
            </a:r>
            <a:r>
              <a:rPr lang="ja-JP" altLang="en-US" sz="1000" u="sng" dirty="0" smtClean="0">
                <a:solidFill>
                  <a:srgbClr val="FF0000"/>
                </a:solidFill>
              </a:rPr>
              <a:t>Ｃ</a:t>
            </a:r>
            <a:r>
              <a:rPr lang="en-US" altLang="ja-JP" sz="1000" u="sng" dirty="0" smtClean="0">
                <a:solidFill>
                  <a:srgbClr val="FF0000"/>
                </a:solidFill>
              </a:rPr>
              <a:t>+</a:t>
            </a:r>
            <a:r>
              <a:rPr lang="ja-JP" altLang="en-US" sz="1000" u="sng" dirty="0">
                <a:solidFill>
                  <a:srgbClr val="FF0000"/>
                </a:solidFill>
              </a:rPr>
              <a:t>Ｄ</a:t>
            </a:r>
            <a:r>
              <a:rPr lang="ja-JP" altLang="en-US" sz="1000" u="sng" dirty="0" smtClean="0">
                <a:solidFill>
                  <a:srgbClr val="FF0000"/>
                </a:solidFill>
              </a:rPr>
              <a:t>）</a:t>
            </a:r>
            <a:r>
              <a:rPr lang="ja-JP" altLang="en-US" sz="1000" u="sng" dirty="0">
                <a:solidFill>
                  <a:srgbClr val="FF0000"/>
                </a:solidFill>
              </a:rPr>
              <a:t>としてカウント</a:t>
            </a:r>
            <a:r>
              <a:rPr lang="ja-JP" altLang="en-US" sz="1000" dirty="0">
                <a:solidFill>
                  <a:srgbClr val="FF0000"/>
                </a:solidFill>
              </a:rPr>
              <a:t>する。</a:t>
            </a:r>
            <a:endParaRPr lang="en-US" altLang="ja-JP" sz="1000" dirty="0">
              <a:solidFill>
                <a:srgbClr val="FF0000"/>
              </a:solidFill>
            </a:endParaRPr>
          </a:p>
          <a:p>
            <a:endParaRPr lang="en-US" altLang="ja-JP" sz="1000" i="1" dirty="0">
              <a:solidFill>
                <a:srgbClr val="FF0000"/>
              </a:solidFill>
            </a:endParaRPr>
          </a:p>
          <a:p>
            <a:r>
              <a:rPr lang="en-US" altLang="ja-JP" sz="1000" i="1" dirty="0">
                <a:solidFill>
                  <a:srgbClr val="FF0000"/>
                </a:solidFill>
              </a:rPr>
              <a:t>【</a:t>
            </a:r>
            <a:r>
              <a:rPr lang="ja-JP" altLang="en-US" sz="1000" i="1" dirty="0">
                <a:solidFill>
                  <a:srgbClr val="FF0000"/>
                </a:solidFill>
              </a:rPr>
              <a:t>長寿命化整備</a:t>
            </a:r>
            <a:r>
              <a:rPr lang="ja-JP" altLang="en-US" sz="1000" i="1" dirty="0" smtClean="0">
                <a:solidFill>
                  <a:srgbClr val="FF0000"/>
                </a:solidFill>
              </a:rPr>
              <a:t>計画書作成の必要の有無</a:t>
            </a:r>
            <a:r>
              <a:rPr lang="en-US" altLang="ja-JP" sz="1000" i="1" dirty="0" smtClean="0">
                <a:solidFill>
                  <a:srgbClr val="FF0000"/>
                </a:solidFill>
              </a:rPr>
              <a:t>】</a:t>
            </a:r>
            <a:endParaRPr lang="en-US" altLang="ja-JP" sz="1000" i="1" dirty="0">
              <a:solidFill>
                <a:srgbClr val="FF0000"/>
              </a:solidFill>
            </a:endParaRPr>
          </a:p>
          <a:p>
            <a:r>
              <a:rPr lang="ja-JP" altLang="en-US" sz="1000" dirty="0" smtClean="0">
                <a:solidFill>
                  <a:srgbClr val="FF0000"/>
                </a:solidFill>
              </a:rPr>
              <a:t>・工事１件当たりの費用が</a:t>
            </a:r>
            <a:r>
              <a:rPr lang="en-US" altLang="ja-JP" sz="1000" dirty="0" smtClean="0">
                <a:solidFill>
                  <a:srgbClr val="FF0000"/>
                </a:solidFill>
              </a:rPr>
              <a:t>200</a:t>
            </a:r>
            <a:r>
              <a:rPr lang="ja-JP" altLang="en-US" sz="1000" dirty="0" smtClean="0">
                <a:solidFill>
                  <a:srgbClr val="FF0000"/>
                </a:solidFill>
              </a:rPr>
              <a:t>万円</a:t>
            </a:r>
            <a:endParaRPr lang="en-US" altLang="ja-JP" sz="1000" dirty="0" smtClean="0">
              <a:solidFill>
                <a:srgbClr val="FF0000"/>
              </a:solidFill>
            </a:endParaRPr>
          </a:p>
          <a:p>
            <a:r>
              <a:rPr lang="en-US" altLang="ja-JP" sz="1000" dirty="0">
                <a:solidFill>
                  <a:srgbClr val="FF0000"/>
                </a:solidFill>
              </a:rPr>
              <a:t> </a:t>
            </a:r>
            <a:r>
              <a:rPr lang="en-US" altLang="ja-JP" sz="1000" dirty="0" smtClean="0">
                <a:solidFill>
                  <a:srgbClr val="FF0000"/>
                </a:solidFill>
              </a:rPr>
              <a:t> </a:t>
            </a:r>
            <a:r>
              <a:rPr lang="ja-JP" altLang="en-US" sz="1000" dirty="0" smtClean="0">
                <a:solidFill>
                  <a:srgbClr val="FF0000"/>
                </a:solidFill>
              </a:rPr>
              <a:t>を超える（</a:t>
            </a:r>
            <a:r>
              <a:rPr lang="en-US" altLang="ja-JP" sz="1000" dirty="0" smtClean="0">
                <a:solidFill>
                  <a:srgbClr val="FF0000"/>
                </a:solidFill>
              </a:rPr>
              <a:t>850</a:t>
            </a:r>
            <a:r>
              <a:rPr lang="ja-JP" altLang="en-US" sz="1000" dirty="0" smtClean="0">
                <a:solidFill>
                  <a:srgbClr val="FF0000"/>
                </a:solidFill>
              </a:rPr>
              <a:t>万円）ため作成が必</a:t>
            </a:r>
            <a:endParaRPr lang="en-US" altLang="ja-JP" sz="1000" dirty="0" smtClean="0">
              <a:solidFill>
                <a:srgbClr val="FF0000"/>
              </a:solidFill>
            </a:endParaRPr>
          </a:p>
          <a:p>
            <a:r>
              <a:rPr lang="en-US" altLang="ja-JP" sz="1000" dirty="0">
                <a:solidFill>
                  <a:srgbClr val="FF0000"/>
                </a:solidFill>
              </a:rPr>
              <a:t> </a:t>
            </a:r>
            <a:r>
              <a:rPr lang="en-US" altLang="ja-JP" sz="1000" dirty="0" smtClean="0">
                <a:solidFill>
                  <a:srgbClr val="FF0000"/>
                </a:solidFill>
              </a:rPr>
              <a:t> </a:t>
            </a:r>
            <a:r>
              <a:rPr lang="ja-JP" altLang="en-US" sz="1000" dirty="0" smtClean="0">
                <a:solidFill>
                  <a:srgbClr val="FF0000"/>
                </a:solidFill>
              </a:rPr>
              <a:t>要。</a:t>
            </a:r>
            <a:endParaRPr lang="en-US" altLang="ja-JP" sz="1000" dirty="0" smtClean="0">
              <a:solidFill>
                <a:srgbClr val="FF0000"/>
              </a:solidFill>
            </a:endParaRPr>
          </a:p>
          <a:p>
            <a:r>
              <a:rPr lang="en-US" altLang="ja-JP" sz="1000" dirty="0">
                <a:solidFill>
                  <a:srgbClr val="FF0000"/>
                </a:solidFill>
              </a:rPr>
              <a:t>※</a:t>
            </a:r>
            <a:r>
              <a:rPr lang="ja-JP" altLang="en-US" sz="1000" dirty="0" smtClean="0">
                <a:solidFill>
                  <a:srgbClr val="FF0000"/>
                </a:solidFill>
              </a:rPr>
              <a:t>参考</a:t>
            </a:r>
            <a:endParaRPr lang="en-US" altLang="ja-JP" sz="1000" dirty="0">
              <a:solidFill>
                <a:srgbClr val="FF0000"/>
              </a:solidFill>
            </a:endParaRPr>
          </a:p>
          <a:p>
            <a:r>
              <a:rPr lang="ja-JP" altLang="en-US" sz="1000" dirty="0" smtClean="0">
                <a:solidFill>
                  <a:srgbClr val="FF0000"/>
                </a:solidFill>
              </a:rPr>
              <a:t>　　・</a:t>
            </a:r>
            <a:r>
              <a:rPr lang="ja-JP" altLang="en-US" sz="1000" dirty="0">
                <a:solidFill>
                  <a:srgbClr val="FF0000"/>
                </a:solidFill>
              </a:rPr>
              <a:t>分割</a:t>
            </a:r>
            <a:r>
              <a:rPr lang="ja-JP" altLang="en-US" sz="1000" dirty="0" smtClean="0">
                <a:solidFill>
                  <a:srgbClr val="FF0000"/>
                </a:solidFill>
              </a:rPr>
              <a:t>して発注した際、Ｂ及びＤ</a:t>
            </a:r>
            <a:endParaRPr lang="en-US" altLang="ja-JP" sz="1000" dirty="0" smtClean="0">
              <a:solidFill>
                <a:srgbClr val="FF0000"/>
              </a:solidFill>
            </a:endParaRPr>
          </a:p>
          <a:p>
            <a:r>
              <a:rPr lang="ja-JP" altLang="en-US" sz="1000" dirty="0">
                <a:solidFill>
                  <a:srgbClr val="FF0000"/>
                </a:solidFill>
              </a:rPr>
              <a:t>　</a:t>
            </a:r>
            <a:r>
              <a:rPr lang="ja-JP" altLang="en-US" sz="1000" dirty="0" smtClean="0">
                <a:solidFill>
                  <a:srgbClr val="FF0000"/>
                </a:solidFill>
              </a:rPr>
              <a:t>　  </a:t>
            </a:r>
            <a:r>
              <a:rPr lang="ja-JP" altLang="en-US" sz="1000" dirty="0" err="1" smtClean="0">
                <a:solidFill>
                  <a:srgbClr val="FF0000"/>
                </a:solidFill>
              </a:rPr>
              <a:t>は</a:t>
            </a:r>
            <a:r>
              <a:rPr lang="en-US" altLang="ja-JP" sz="1000" dirty="0" smtClean="0">
                <a:solidFill>
                  <a:srgbClr val="FF0000"/>
                </a:solidFill>
              </a:rPr>
              <a:t>200</a:t>
            </a:r>
            <a:r>
              <a:rPr lang="ja-JP" altLang="en-US" sz="1000" dirty="0">
                <a:solidFill>
                  <a:srgbClr val="FF0000"/>
                </a:solidFill>
              </a:rPr>
              <a:t>万</a:t>
            </a:r>
            <a:r>
              <a:rPr lang="ja-JP" altLang="en-US" sz="1000" dirty="0" smtClean="0">
                <a:solidFill>
                  <a:srgbClr val="FF0000"/>
                </a:solidFill>
              </a:rPr>
              <a:t>円を超えているが、再 </a:t>
            </a:r>
            <a:endParaRPr lang="en-US" altLang="ja-JP" sz="1000" dirty="0" smtClean="0">
              <a:solidFill>
                <a:srgbClr val="FF0000"/>
              </a:solidFill>
            </a:endParaRPr>
          </a:p>
          <a:p>
            <a:r>
              <a:rPr lang="en-US" altLang="ja-JP" sz="1000" dirty="0">
                <a:solidFill>
                  <a:srgbClr val="FF0000"/>
                </a:solidFill>
              </a:rPr>
              <a:t> </a:t>
            </a:r>
            <a:r>
              <a:rPr lang="en-US" altLang="ja-JP" sz="1000" dirty="0" smtClean="0">
                <a:solidFill>
                  <a:srgbClr val="FF0000"/>
                </a:solidFill>
              </a:rPr>
              <a:t>      </a:t>
            </a:r>
            <a:r>
              <a:rPr lang="ja-JP" altLang="en-US" sz="1000" dirty="0" smtClean="0">
                <a:solidFill>
                  <a:srgbClr val="FF0000"/>
                </a:solidFill>
              </a:rPr>
              <a:t>度の長寿命化整備計画書の作　　</a:t>
            </a:r>
            <a:endParaRPr lang="en-US" altLang="ja-JP" sz="1000" dirty="0" smtClean="0">
              <a:solidFill>
                <a:srgbClr val="FF0000"/>
              </a:solidFill>
            </a:endParaRPr>
          </a:p>
          <a:p>
            <a:r>
              <a:rPr lang="ja-JP" altLang="en-US" sz="1000" dirty="0">
                <a:solidFill>
                  <a:srgbClr val="FF0000"/>
                </a:solidFill>
              </a:rPr>
              <a:t>　</a:t>
            </a:r>
            <a:r>
              <a:rPr lang="ja-JP" altLang="en-US" sz="1000" dirty="0" smtClean="0">
                <a:solidFill>
                  <a:srgbClr val="FF0000"/>
                </a:solidFill>
              </a:rPr>
              <a:t>　  成は不要。</a:t>
            </a:r>
            <a:endParaRPr lang="en-US" altLang="ja-JP" sz="1000" dirty="0" smtClean="0">
              <a:solidFill>
                <a:srgbClr val="FF0000"/>
              </a:solidFill>
            </a:endParaRPr>
          </a:p>
        </p:txBody>
      </p:sp>
      <p:sp>
        <p:nvSpPr>
          <p:cNvPr id="36" name="Text Box 52">
            <a:extLst>
              <a:ext uri="{FF2B5EF4-FFF2-40B4-BE49-F238E27FC236}">
                <a16:creationId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smtClean="0">
                <a:effectLst>
                  <a:outerShdw blurRad="38100" dist="38100" dir="2700000" algn="tl">
                    <a:srgbClr val="C0C0C0"/>
                  </a:outerShdw>
                </a:effectLst>
                <a:ea typeface="HG丸ｺﾞｼｯｸM-PRO" pitchFamily="50" charset="-128"/>
              </a:rPr>
              <a:t>33</a:t>
            </a:r>
            <a:r>
              <a:rPr lang="en-US" altLang="ja-JP" sz="1400" dirty="0">
                <a:solidFill>
                  <a:srgbClr val="000000"/>
                </a:solidFill>
                <a:effectLst>
                  <a:outerShdw blurRad="38100" dist="38100" dir="2700000" algn="tl">
                    <a:srgbClr val="C0C0C0"/>
                  </a:outerShdw>
                </a:effectLst>
                <a:ea typeface="HG丸ｺﾞｼｯｸM-PRO" pitchFamily="50" charset="-128"/>
              </a:rPr>
              <a:t> ’</a:t>
            </a:r>
            <a:endParaRPr lang="en-US" altLang="ja-JP" sz="1400" dirty="0">
              <a:effectLst>
                <a:outerShdw blurRad="38100" dist="38100" dir="2700000" algn="tl">
                  <a:srgbClr val="C0C0C0"/>
                </a:outerShdw>
              </a:effectLst>
              <a:ea typeface="HG丸ｺﾞｼｯｸM-PRO" pitchFamily="50" charset="-128"/>
            </a:endParaRPr>
          </a:p>
        </p:txBody>
      </p:sp>
      <p:sp>
        <p:nvSpPr>
          <p:cNvPr id="37" name="四角形吹き出し 36"/>
          <p:cNvSpPr/>
          <p:nvPr/>
        </p:nvSpPr>
        <p:spPr>
          <a:xfrm>
            <a:off x="237227" y="9108895"/>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smtClean="0">
                <a:solidFill>
                  <a:srgbClr val="FF0000"/>
                </a:solidFill>
              </a:rPr>
              <a:t>必要性の</a:t>
            </a:r>
            <a:r>
              <a:rPr lang="ja-JP" altLang="en-US" sz="1050" dirty="0">
                <a:solidFill>
                  <a:srgbClr val="FF0000"/>
                </a:solidFill>
              </a:rPr>
              <a:t>ページを２パターン作成したので</a:t>
            </a:r>
            <a:r>
              <a:rPr lang="ja-JP" altLang="en-US" sz="1050" dirty="0" smtClean="0">
                <a:solidFill>
                  <a:srgbClr val="FF0000"/>
                </a:solidFill>
              </a:rPr>
              <a:t>（</a:t>
            </a:r>
            <a:r>
              <a:rPr lang="en-US" altLang="ja-JP" sz="1050" dirty="0" smtClean="0">
                <a:solidFill>
                  <a:srgbClr val="FF0000"/>
                </a:solidFill>
              </a:rPr>
              <a:t>33</a:t>
            </a:r>
            <a:r>
              <a:rPr lang="ja-JP" altLang="en-US" sz="1050" dirty="0" smtClean="0">
                <a:solidFill>
                  <a:srgbClr val="FF0000"/>
                </a:solidFill>
              </a:rPr>
              <a:t>ページ、</a:t>
            </a:r>
            <a:r>
              <a:rPr lang="en-US" altLang="ja-JP" sz="1050" dirty="0" smtClean="0">
                <a:solidFill>
                  <a:srgbClr val="FF0000"/>
                </a:solidFill>
              </a:rPr>
              <a:t>33</a:t>
            </a:r>
            <a:r>
              <a:rPr lang="ja-JP" altLang="en-US" sz="1050" dirty="0" smtClean="0">
                <a:solidFill>
                  <a:srgbClr val="FF0000"/>
                </a:solidFill>
              </a:rPr>
              <a:t>‘</a:t>
            </a:r>
            <a:r>
              <a:rPr lang="ja-JP" altLang="en-US" sz="1050" dirty="0">
                <a:solidFill>
                  <a:srgbClr val="FF0000"/>
                </a:solidFill>
              </a:rPr>
              <a:t>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100209321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B583D01C-91A5-4E13-9602-BD52520739CB}"/>
              </a:ext>
            </a:extLst>
          </p:cNvPr>
          <p:cNvPicPr>
            <a:picLocks noChangeAspect="1"/>
          </p:cNvPicPr>
          <p:nvPr/>
        </p:nvPicPr>
        <p:blipFill>
          <a:blip r:embed="rId2"/>
          <a:stretch>
            <a:fillRect/>
          </a:stretch>
        </p:blipFill>
        <p:spPr>
          <a:xfrm>
            <a:off x="1196656" y="1505823"/>
            <a:ext cx="4542732" cy="6909802"/>
          </a:xfrm>
          <a:prstGeom prst="rect">
            <a:avLst/>
          </a:prstGeom>
        </p:spPr>
      </p:pic>
      <p:pic>
        <p:nvPicPr>
          <p:cNvPr id="4" name="図 3">
            <a:extLst>
              <a:ext uri="{FF2B5EF4-FFF2-40B4-BE49-F238E27FC236}">
                <a16:creationId xmlns:a16="http://schemas.microsoft.com/office/drawing/2014/main" id="{DE7374E2-96C1-4F14-8038-0175B7B89026}"/>
              </a:ext>
            </a:extLst>
          </p:cNvPr>
          <p:cNvPicPr>
            <a:picLocks noChangeAspect="1"/>
          </p:cNvPicPr>
          <p:nvPr/>
        </p:nvPicPr>
        <p:blipFill>
          <a:blip r:embed="rId3"/>
          <a:stretch>
            <a:fillRect/>
          </a:stretch>
        </p:blipFill>
        <p:spPr>
          <a:xfrm>
            <a:off x="7283594" y="1856656"/>
            <a:ext cx="3474011" cy="5124708"/>
          </a:xfrm>
          <a:prstGeom prst="rect">
            <a:avLst/>
          </a:prstGeom>
        </p:spPr>
      </p:pic>
      <p:sp>
        <p:nvSpPr>
          <p:cNvPr id="16" name="角丸四角形 2">
            <a:extLst>
              <a:ext uri="{FF2B5EF4-FFF2-40B4-BE49-F238E27FC236}">
                <a16:creationId xmlns:a16="http://schemas.microsoft.com/office/drawing/2014/main" id="{8F91E8A4-F7EE-4B2E-9240-8BE0384104D6}"/>
              </a:ext>
            </a:extLst>
          </p:cNvPr>
          <p:cNvSpPr/>
          <p:nvPr/>
        </p:nvSpPr>
        <p:spPr>
          <a:xfrm>
            <a:off x="332656" y="8803927"/>
            <a:ext cx="6012000" cy="902046"/>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809915" y="3850933"/>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
        <p:nvSpPr>
          <p:cNvPr id="12" name="フリーフォーム 11"/>
          <p:cNvSpPr/>
          <p:nvPr/>
        </p:nvSpPr>
        <p:spPr>
          <a:xfrm>
            <a:off x="2547044" y="3957716"/>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2F4357C4-C7D2-4450-B960-1F03961DA114}"/>
              </a:ext>
            </a:extLst>
          </p:cNvPr>
          <p:cNvSpPr txBox="1"/>
          <p:nvPr/>
        </p:nvSpPr>
        <p:spPr>
          <a:xfrm>
            <a:off x="381069" y="8844603"/>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a16="http://schemas.microsoft.com/office/drawing/2014/main" id="{6F2885CD-8B0F-4166-A8C9-4765A6C08DFB}"/>
              </a:ext>
            </a:extLst>
          </p:cNvPr>
          <p:cNvSpPr>
            <a:spLocks noChangeArrowheads="1"/>
          </p:cNvSpPr>
          <p:nvPr/>
        </p:nvSpPr>
        <p:spPr bwMode="auto">
          <a:xfrm>
            <a:off x="332656" y="8412216"/>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a16="http://schemas.microsoft.com/office/drawing/2014/main" id="{AEDE82A1-D443-45B0-A93B-704081BD0D63}"/>
              </a:ext>
            </a:extLst>
          </p:cNvPr>
          <p:cNvSpPr/>
          <p:nvPr/>
        </p:nvSpPr>
        <p:spPr>
          <a:xfrm>
            <a:off x="4896529" y="7689304"/>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a:extLst>
              <a:ext uri="{FF2B5EF4-FFF2-40B4-BE49-F238E27FC236}">
                <a16:creationId xmlns:a16="http://schemas.microsoft.com/office/drawing/2014/main" id="{7E36CA65-AD34-4E60-AD3E-0F9F71013F7F}"/>
              </a:ext>
            </a:extLst>
          </p:cNvPr>
          <p:cNvSpPr/>
          <p:nvPr/>
        </p:nvSpPr>
        <p:spPr>
          <a:xfrm>
            <a:off x="4685742" y="8325891"/>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46806886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a:xfrm>
            <a:off x="360000" y="1714861"/>
            <a:ext cx="6120000" cy="8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6" name="角丸四角形 25"/>
          <p:cNvSpPr/>
          <p:nvPr/>
        </p:nvSpPr>
        <p:spPr>
          <a:xfrm>
            <a:off x="1623868" y="4838601"/>
            <a:ext cx="4968000" cy="4290863"/>
          </a:xfrm>
          <a:prstGeom prst="roundRect">
            <a:avLst>
              <a:gd name="adj" fmla="val 3274"/>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1623868" y="2905493"/>
            <a:ext cx="4968000" cy="1818783"/>
          </a:xfrm>
          <a:prstGeom prst="roundRect">
            <a:avLst>
              <a:gd name="adj" fmla="val 100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Rectangle 2"/>
          <p:cNvSpPr>
            <a:spLocks noChangeArrowheads="1"/>
          </p:cNvSpPr>
          <p:nvPr/>
        </p:nvSpPr>
        <p:spPr bwMode="auto">
          <a:xfrm>
            <a:off x="0"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2" name="テキスト ボックス 4"/>
          <p:cNvSpPr txBox="1">
            <a:spLocks noChangeArrowheads="1"/>
          </p:cNvSpPr>
          <p:nvPr/>
        </p:nvSpPr>
        <p:spPr bwMode="auto">
          <a:xfrm>
            <a:off x="576000" y="1857817"/>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sp>
        <p:nvSpPr>
          <p:cNvPr id="37" name="角丸四角形 36"/>
          <p:cNvSpPr/>
          <p:nvPr/>
        </p:nvSpPr>
        <p:spPr>
          <a:xfrm>
            <a:off x="360000" y="1239563"/>
            <a:ext cx="2040066"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ysClr val="windowText" lastClr="000000"/>
                </a:solidFill>
              </a:rPr>
              <a:t>１．交付金の構成</a:t>
            </a:r>
            <a:endParaRPr lang="ja-JP" altLang="en-US" sz="1800" dirty="0">
              <a:solidFill>
                <a:sysClr val="windowText" lastClr="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1</a:t>
            </a:r>
          </a:p>
        </p:txBody>
      </p:sp>
      <p:cxnSp>
        <p:nvCxnSpPr>
          <p:cNvPr id="92" name="カギ線コネクタ 91"/>
          <p:cNvCxnSpPr>
            <a:stCxn id="26" idx="1"/>
            <a:endCxn id="23" idx="3"/>
          </p:cNvCxnSpPr>
          <p:nvPr/>
        </p:nvCxnSpPr>
        <p:spPr>
          <a:xfrm rot="10800000">
            <a:off x="1381572" y="5552343"/>
            <a:ext cx="242296" cy="143169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カギ線コネクタ 116"/>
          <p:cNvCxnSpPr/>
          <p:nvPr/>
        </p:nvCxnSpPr>
        <p:spPr>
          <a:xfrm rot="16200000" flipH="1">
            <a:off x="1716656" y="6050733"/>
            <a:ext cx="743238" cy="198869"/>
          </a:xfrm>
          <a:prstGeom prst="bentConnector3">
            <a:avLst>
              <a:gd name="adj1" fmla="val 9966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カギ線コネクタ 131"/>
          <p:cNvCxnSpPr>
            <a:endCxn id="49" idx="1"/>
          </p:cNvCxnSpPr>
          <p:nvPr/>
        </p:nvCxnSpPr>
        <p:spPr>
          <a:xfrm rot="16200000" flipH="1">
            <a:off x="586881" y="6588823"/>
            <a:ext cx="2660022" cy="14389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カギ線コネクタ 137"/>
          <p:cNvCxnSpPr>
            <a:endCxn id="52" idx="1"/>
          </p:cNvCxnSpPr>
          <p:nvPr/>
        </p:nvCxnSpPr>
        <p:spPr>
          <a:xfrm rot="16200000" flipH="1">
            <a:off x="584526" y="7302321"/>
            <a:ext cx="2664728" cy="14389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カギ線コネクタ 153"/>
          <p:cNvCxnSpPr>
            <a:stCxn id="51" idx="1"/>
          </p:cNvCxnSpPr>
          <p:nvPr/>
        </p:nvCxnSpPr>
        <p:spPr>
          <a:xfrm rot="10800000">
            <a:off x="1844945" y="5494209"/>
            <a:ext cx="143894" cy="16813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角丸四角形 2"/>
          <p:cNvSpPr/>
          <p:nvPr/>
        </p:nvSpPr>
        <p:spPr>
          <a:xfrm>
            <a:off x="1735878" y="3027153"/>
            <a:ext cx="2269186" cy="38850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mj-ea"/>
                <a:ea typeface="+mj-ea"/>
              </a:rPr>
              <a:t>農地維持支払交付金</a:t>
            </a:r>
            <a:endParaRPr kumimoji="1" lang="ja-JP" altLang="en-US" dirty="0">
              <a:solidFill>
                <a:schemeClr val="tx1"/>
              </a:solidFill>
            </a:endParaRPr>
          </a:p>
        </p:txBody>
      </p:sp>
      <p:sp>
        <p:nvSpPr>
          <p:cNvPr id="38" name="角丸四角形 37"/>
          <p:cNvSpPr/>
          <p:nvPr/>
        </p:nvSpPr>
        <p:spPr>
          <a:xfrm>
            <a:off x="2000751" y="3516134"/>
            <a:ext cx="4308568"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（１）地域資源の基礎的な保全活動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（水路の草刈り・泥上げ、農道の路面維持など）</a:t>
            </a:r>
            <a:endParaRPr lang="en-US" altLang="ja-JP" sz="1400" dirty="0">
              <a:solidFill>
                <a:schemeClr val="tx1"/>
              </a:solidFill>
              <a:latin typeface="ＭＳ Ｐ明朝" charset="-128"/>
              <a:ea typeface="ＭＳ Ｐ明朝" charset="-128"/>
            </a:endParaRPr>
          </a:p>
        </p:txBody>
      </p:sp>
      <p:cxnSp>
        <p:nvCxnSpPr>
          <p:cNvPr id="40" name="カギ線コネクタ 39"/>
          <p:cNvCxnSpPr>
            <a:stCxn id="38" idx="1"/>
          </p:cNvCxnSpPr>
          <p:nvPr/>
        </p:nvCxnSpPr>
        <p:spPr>
          <a:xfrm rot="10800000">
            <a:off x="1916893" y="3415659"/>
            <a:ext cx="83858" cy="340762"/>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角丸四角形 41"/>
          <p:cNvSpPr/>
          <p:nvPr/>
        </p:nvSpPr>
        <p:spPr>
          <a:xfrm>
            <a:off x="1735878" y="4982618"/>
            <a:ext cx="2269186" cy="34814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ＭＳ Ｐゴシック" panose="020B0600070205080204" pitchFamily="50" charset="-128"/>
              </a:rPr>
              <a:t>資源向上支払交付金</a:t>
            </a:r>
            <a:endParaRPr lang="en-US" altLang="ja-JP" sz="1400" dirty="0">
              <a:solidFill>
                <a:schemeClr val="tx1"/>
              </a:solidFill>
              <a:latin typeface="ＭＳ Ｐゴシック" panose="020B0600070205080204" pitchFamily="50" charset="-128"/>
            </a:endParaRPr>
          </a:p>
        </p:txBody>
      </p:sp>
      <p:sp>
        <p:nvSpPr>
          <p:cNvPr id="45" name="角丸四角形 44"/>
          <p:cNvSpPr/>
          <p:nvPr/>
        </p:nvSpPr>
        <p:spPr>
          <a:xfrm>
            <a:off x="2200412" y="5948344"/>
            <a:ext cx="4108907" cy="1626561"/>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①施設の軽微な補修</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（水路、農道、ため池の軽微な補修など）</a:t>
            </a:r>
            <a:endParaRPr lang="en-US" altLang="ja-JP" sz="1400" dirty="0">
              <a:solidFill>
                <a:schemeClr val="tx1"/>
              </a:solidFill>
              <a:latin typeface="ＭＳ Ｐ明朝" charset="-128"/>
              <a:ea typeface="ＭＳ Ｐ明朝" charset="-128"/>
            </a:endParaRPr>
          </a:p>
          <a:p>
            <a:pPr marL="142875" lvl="0"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②農村環境保全活動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lvl="0" indent="-142875"/>
            <a:r>
              <a:rPr lang="ja-JP" altLang="en-US" sz="1400" dirty="0">
                <a:solidFill>
                  <a:schemeClr val="tx1"/>
                </a:solidFill>
                <a:latin typeface="ＭＳ Ｐ明朝" panose="02020600040205080304" pitchFamily="18" charset="-128"/>
                <a:ea typeface="ＭＳ Ｐ明朝" panose="02020600040205080304" pitchFamily="18" charset="-128"/>
              </a:rPr>
              <a:t>（水質調査、外来種の駆除など）</a:t>
            </a:r>
            <a:endParaRPr lang="en-US" altLang="ja-JP" sz="1400" dirty="0">
              <a:solidFill>
                <a:schemeClr val="tx1"/>
              </a:solidFill>
              <a:latin typeface="ＭＳ Ｐ明朝" charset="-128"/>
              <a:ea typeface="ＭＳ Ｐ明朝" charset="-128"/>
            </a:endParaRPr>
          </a:p>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③多面的機能の増進を図る活動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49" name="角丸四角形 48"/>
          <p:cNvSpPr/>
          <p:nvPr/>
        </p:nvSpPr>
        <p:spPr>
          <a:xfrm>
            <a:off x="1988840" y="7702834"/>
            <a:ext cx="4320479" cy="5758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defRPr/>
            </a:pPr>
            <a:r>
              <a:rPr lang="ja-JP" altLang="en-US" sz="1400" dirty="0">
                <a:solidFill>
                  <a:schemeClr val="tx1"/>
                </a:solidFill>
                <a:latin typeface="+mn-ea"/>
              </a:rPr>
              <a:t>（２）施設の長寿命化のための活動</a:t>
            </a:r>
            <a:endParaRPr lang="en-US" altLang="ja-JP" sz="1400" dirty="0">
              <a:solidFill>
                <a:schemeClr val="tx1"/>
              </a:solidFill>
              <a:latin typeface="+mn-ea"/>
            </a:endParaRPr>
          </a:p>
          <a:p>
            <a:pPr marL="142875" indent="-142875">
              <a:defRPr/>
            </a:pPr>
            <a:r>
              <a:rPr lang="ja-JP" altLang="en-US" sz="1400" dirty="0">
                <a:solidFill>
                  <a:schemeClr val="tx1"/>
                </a:solidFill>
                <a:latin typeface="ＭＳ Ｐ明朝" pitchFamily="18" charset="-128"/>
                <a:ea typeface="ＭＳ Ｐ明朝" pitchFamily="18" charset="-128"/>
              </a:rPr>
              <a:t>　（老朽化が進む水路等の補修・更新など）</a:t>
            </a:r>
            <a:endParaRPr lang="en-US" altLang="ja-JP" sz="1400" dirty="0">
              <a:solidFill>
                <a:schemeClr val="tx1"/>
              </a:solidFill>
              <a:latin typeface="ＭＳ Ｐ明朝" pitchFamily="18" charset="-128"/>
              <a:ea typeface="ＭＳ Ｐ明朝" pitchFamily="18" charset="-128"/>
            </a:endParaRPr>
          </a:p>
        </p:txBody>
      </p:sp>
      <p:sp>
        <p:nvSpPr>
          <p:cNvPr id="51" name="角丸四角形 50"/>
          <p:cNvSpPr/>
          <p:nvPr/>
        </p:nvSpPr>
        <p:spPr>
          <a:xfrm>
            <a:off x="1988839" y="5490656"/>
            <a:ext cx="4320480" cy="3433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（１）</a:t>
            </a:r>
            <a:r>
              <a:rPr lang="ja-JP" altLang="en-US" sz="1400" dirty="0">
                <a:solidFill>
                  <a:schemeClr val="tx1"/>
                </a:solidFill>
                <a:latin typeface="+mn-ea"/>
                <a:ea typeface="ＭＳ Ｐゴシック" pitchFamily="50" charset="-128"/>
              </a:rPr>
              <a:t>地域資源の質的向上を図る共同活動</a:t>
            </a:r>
            <a:endParaRPr lang="en-US" altLang="ja-JP" sz="1400" dirty="0">
              <a:solidFill>
                <a:schemeClr val="tx1"/>
              </a:solidFill>
              <a:latin typeface="+mn-ea"/>
            </a:endParaRPr>
          </a:p>
        </p:txBody>
      </p:sp>
      <p:sp>
        <p:nvSpPr>
          <p:cNvPr id="52" name="角丸四角形 51"/>
          <p:cNvSpPr/>
          <p:nvPr/>
        </p:nvSpPr>
        <p:spPr>
          <a:xfrm>
            <a:off x="1988839" y="8553400"/>
            <a:ext cx="4320480" cy="306467"/>
          </a:xfrm>
          <a:prstGeom prst="roundRect">
            <a:avLst/>
          </a:prstGeom>
          <a:solidFill>
            <a:srgbClr val="CCFFFF"/>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142875" indent="-142875"/>
            <a:r>
              <a:rPr lang="ja-JP" altLang="en-US" dirty="0">
                <a:solidFill>
                  <a:schemeClr val="tx1"/>
                </a:solidFill>
                <a:latin typeface="+mn-ea"/>
              </a:rPr>
              <a:t>（３）組織の広域化・体制強化</a:t>
            </a:r>
            <a:endParaRPr lang="en-US" altLang="ja-JP" dirty="0">
              <a:solidFill>
                <a:schemeClr val="tx1"/>
              </a:solidFill>
              <a:latin typeface="+mn-ea"/>
            </a:endParaRPr>
          </a:p>
        </p:txBody>
      </p:sp>
      <p:sp>
        <p:nvSpPr>
          <p:cNvPr id="23" name="角丸四角形 22"/>
          <p:cNvSpPr/>
          <p:nvPr/>
        </p:nvSpPr>
        <p:spPr>
          <a:xfrm>
            <a:off x="119637" y="5270650"/>
            <a:ext cx="1261935" cy="563384"/>
          </a:xfrm>
          <a:prstGeom prst="roundRect">
            <a:avLst/>
          </a:prstGeom>
          <a:solidFill>
            <a:srgbClr val="CCFF99"/>
          </a:solidFill>
          <a:ln>
            <a:solidFill>
              <a:srgbClr val="CC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ＭＳ Ｐゴシック" panose="020B0600070205080204" pitchFamily="50" charset="-128"/>
              </a:rPr>
              <a:t>多面的機能</a:t>
            </a:r>
            <a:endParaRPr lang="en-US" altLang="ja-JP" sz="1400" dirty="0">
              <a:solidFill>
                <a:schemeClr val="tx1"/>
              </a:solidFill>
              <a:latin typeface="ＭＳ Ｐゴシック" panose="020B0600070205080204" pitchFamily="50" charset="-128"/>
            </a:endParaRPr>
          </a:p>
          <a:p>
            <a:pPr algn="ctr"/>
            <a:r>
              <a:rPr lang="ja-JP" altLang="en-US" sz="1400" dirty="0">
                <a:solidFill>
                  <a:schemeClr val="tx1"/>
                </a:solidFill>
                <a:latin typeface="ＭＳ Ｐゴシック" panose="020B0600070205080204" pitchFamily="50" charset="-128"/>
              </a:rPr>
              <a:t>支払交付金</a:t>
            </a:r>
            <a:endParaRPr lang="en-US" altLang="ja-JP" sz="1400" dirty="0">
              <a:solidFill>
                <a:schemeClr val="tx1"/>
              </a:solidFill>
              <a:latin typeface="ＭＳ Ｐゴシック" panose="020B0600070205080204" pitchFamily="50" charset="-128"/>
            </a:endParaRPr>
          </a:p>
        </p:txBody>
      </p:sp>
      <p:sp>
        <p:nvSpPr>
          <p:cNvPr id="79" name="角丸四角形 78"/>
          <p:cNvSpPr/>
          <p:nvPr/>
        </p:nvSpPr>
        <p:spPr>
          <a:xfrm>
            <a:off x="2009232" y="4131099"/>
            <a:ext cx="4300087"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（２）地域資源の適切な保全管理のための推進活動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（活動組織の体制の強化、保全管理構想の作成など）</a:t>
            </a:r>
            <a:endParaRPr lang="en-US" altLang="ja-JP" sz="1400" dirty="0">
              <a:solidFill>
                <a:schemeClr val="tx1"/>
              </a:solidFill>
              <a:latin typeface="ＭＳ Ｐ明朝" charset="-128"/>
              <a:ea typeface="ＭＳ Ｐ明朝" charset="-128"/>
            </a:endParaRPr>
          </a:p>
        </p:txBody>
      </p:sp>
      <p:cxnSp>
        <p:nvCxnSpPr>
          <p:cNvPr id="86" name="カギ線コネクタ 85"/>
          <p:cNvCxnSpPr/>
          <p:nvPr/>
        </p:nvCxnSpPr>
        <p:spPr>
          <a:xfrm rot="16200000" flipV="1">
            <a:off x="1610153" y="4010432"/>
            <a:ext cx="677321" cy="63839"/>
          </a:xfrm>
          <a:prstGeom prst="bentConnector3">
            <a:avLst>
              <a:gd name="adj1" fmla="val 1249"/>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カギ線コネクタ 105"/>
          <p:cNvCxnSpPr/>
          <p:nvPr/>
        </p:nvCxnSpPr>
        <p:spPr>
          <a:xfrm rot="10800000" flipH="1">
            <a:off x="1375620" y="3976635"/>
            <a:ext cx="242296" cy="1575707"/>
          </a:xfrm>
          <a:prstGeom prst="bentConnector3">
            <a:avLst>
              <a:gd name="adj1" fmla="val 51966"/>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四角形吹き出し 46"/>
          <p:cNvSpPr/>
          <p:nvPr/>
        </p:nvSpPr>
        <p:spPr>
          <a:xfrm>
            <a:off x="4437112" y="151304"/>
            <a:ext cx="2358654"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74709795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60000" y="4491935"/>
            <a:ext cx="3340727" cy="1068395"/>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0" name="テキスト ボックス 19"/>
          <p:cNvSpPr txBox="1"/>
          <p:nvPr/>
        </p:nvSpPr>
        <p:spPr>
          <a:xfrm>
            <a:off x="7677472" y="4385784"/>
            <a:ext cx="3142529" cy="961802"/>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a:t>
            </a:r>
            <a:r>
              <a:rPr lang="ja-JP" altLang="en-US" sz="1050" dirty="0" smtClean="0">
                <a:solidFill>
                  <a:schemeClr val="tx1"/>
                </a:solidFill>
                <a:latin typeface="+mj-ea"/>
                <a:ea typeface="+mj-ea"/>
              </a:rPr>
              <a:t>（</a:t>
            </a:r>
            <a:r>
              <a:rPr lang="ja-JP" altLang="en-US" sz="1050" dirty="0" smtClean="0">
                <a:solidFill>
                  <a:srgbClr val="FF0000"/>
                </a:solidFill>
                <a:latin typeface="+mj-ea"/>
                <a:ea typeface="+mj-ea"/>
              </a:rPr>
              <a:t>九州農政局</a:t>
            </a:r>
            <a:r>
              <a:rPr lang="ja-JP" altLang="en-US" sz="1050" dirty="0" smtClean="0">
                <a:solidFill>
                  <a:schemeClr val="tx1"/>
                </a:solidFill>
                <a:latin typeface="+mj-ea"/>
                <a:ea typeface="+mj-ea"/>
              </a:rPr>
              <a:t>）</a:t>
            </a:r>
            <a:endParaRPr lang="ja-JP" altLang="en-US" sz="1050" dirty="0">
              <a:solidFill>
                <a:schemeClr val="tx1"/>
              </a:solidFill>
              <a:latin typeface="+mj-ea"/>
              <a:ea typeface="+mj-ea"/>
            </a:endParaRP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smtClean="0">
                <a:solidFill>
                  <a:srgbClr val="FF0000"/>
                </a:solidFill>
                <a:latin typeface="+mj-ea"/>
                <a:ea typeface="+mj-ea"/>
              </a:rPr>
              <a:t>県</a:t>
            </a:r>
            <a:endParaRPr lang="ja-JP" altLang="en-US" sz="1050" dirty="0">
              <a:solidFill>
                <a:srgbClr val="FF0000"/>
              </a:solidFill>
              <a:latin typeface="+mj-ea"/>
              <a:ea typeface="+mj-ea"/>
            </a:endParaRP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a:t>
            </a:r>
            <a:r>
              <a:rPr kumimoji="1" lang="ja-JP" altLang="en-US" sz="1000" dirty="0" smtClean="0">
                <a:latin typeface="+mj-ea"/>
                <a:ea typeface="+mj-ea"/>
              </a:rPr>
              <a:t>（</a:t>
            </a:r>
            <a:r>
              <a:rPr kumimoji="1" lang="ja-JP" altLang="en-US" sz="1000" dirty="0" smtClean="0">
                <a:solidFill>
                  <a:srgbClr val="FF0000"/>
                </a:solidFill>
                <a:latin typeface="+mj-ea"/>
                <a:ea typeface="+mj-ea"/>
              </a:rPr>
              <a:t>県</a:t>
            </a:r>
            <a:r>
              <a:rPr kumimoji="1" lang="ja-JP" altLang="en-US" sz="1000" dirty="0">
                <a:latin typeface="+mj-ea"/>
                <a:ea typeface="+mj-ea"/>
              </a:rPr>
              <a:t>＋市町村）費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国費＋地方</a:t>
            </a:r>
            <a:r>
              <a:rPr kumimoji="1" lang="ja-JP" altLang="en-US" sz="1000" dirty="0" smtClean="0">
                <a:latin typeface="+mj-ea"/>
                <a:ea typeface="+mj-ea"/>
              </a:rPr>
              <a:t>（</a:t>
            </a:r>
            <a:r>
              <a:rPr kumimoji="1" lang="ja-JP" altLang="en-US" sz="1000" dirty="0" smtClean="0">
                <a:solidFill>
                  <a:srgbClr val="FF0000"/>
                </a:solidFill>
                <a:latin typeface="+mj-ea"/>
                <a:ea typeface="+mj-ea"/>
              </a:rPr>
              <a:t>県</a:t>
            </a:r>
            <a:r>
              <a:rPr kumimoji="1" lang="ja-JP" altLang="en-US" sz="1000" dirty="0">
                <a:latin typeface="+mj-ea"/>
                <a:ea typeface="+mj-ea"/>
              </a:rPr>
              <a:t>）費</a:t>
            </a:r>
          </a:p>
        </p:txBody>
      </p:sp>
      <p:sp>
        <p:nvSpPr>
          <p:cNvPr id="45" name="四角形吹き出し 44"/>
          <p:cNvSpPr/>
          <p:nvPr/>
        </p:nvSpPr>
        <p:spPr>
          <a:xfrm>
            <a:off x="2682314" y="2432720"/>
            <a:ext cx="3410982"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（市町村向け記述）市町村で定める期日を記入して下さい。</a:t>
            </a:r>
          </a:p>
        </p:txBody>
      </p:sp>
      <p:sp>
        <p:nvSpPr>
          <p:cNvPr id="46" name="四角形吹き出し 45"/>
          <p:cNvSpPr/>
          <p:nvPr/>
        </p:nvSpPr>
        <p:spPr>
          <a:xfrm>
            <a:off x="7181998" y="2425884"/>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活動組織は、毎年度</a:t>
            </a:r>
            <a:r>
              <a:rPr lang="ja-JP" altLang="en-US" dirty="0">
                <a:solidFill>
                  <a:srgbClr val="FF0000"/>
                </a:solidFill>
                <a:latin typeface="HG丸ｺﾞｼｯｸM-PRO" pitchFamily="50" charset="-128"/>
                <a:ea typeface="HG丸ｺﾞｼｯｸM-PRO" pitchFamily="50" charset="-128"/>
              </a:rPr>
              <a:t>○月○日</a:t>
            </a:r>
            <a:r>
              <a:rPr lang="ja-JP" altLang="en-US" dirty="0">
                <a:latin typeface="HG丸ｺﾞｼｯｸM-PRO" pitchFamily="50" charset="-128"/>
                <a:ea typeface="HG丸ｺﾞｼｯｸM-PRO" pitchFamily="50" charset="-128"/>
              </a:rPr>
              <a:t>までに、当該年度の活動に必要な交付金の交付申請書を市町村長に提出します。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477847" y="7424874"/>
            <a:ext cx="6120000" cy="190520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548153" y="7704408"/>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40" name="フリーフォーム 39"/>
          <p:cNvSpPr/>
          <p:nvPr/>
        </p:nvSpPr>
        <p:spPr>
          <a:xfrm>
            <a:off x="2499059" y="2536696"/>
            <a:ext cx="183255" cy="236220"/>
          </a:xfrm>
          <a:custGeom>
            <a:avLst/>
            <a:gdLst>
              <a:gd name="connsiteX0" fmla="*/ 191109 w 191109"/>
              <a:gd name="connsiteY0" fmla="*/ 0 h 236220"/>
              <a:gd name="connsiteX1" fmla="*/ 15849 w 191109"/>
              <a:gd name="connsiteY1" fmla="*/ 91440 h 236220"/>
              <a:gd name="connsiteX2" fmla="*/ 8229 w 191109"/>
              <a:gd name="connsiteY2" fmla="*/ 236220 h 236220"/>
              <a:gd name="connsiteX0" fmla="*/ 182880 w 182880"/>
              <a:gd name="connsiteY0" fmla="*/ 0 h 236220"/>
              <a:gd name="connsiteX1" fmla="*/ 39370 w 182880"/>
              <a:gd name="connsiteY1" fmla="*/ 40640 h 236220"/>
              <a:gd name="connsiteX2" fmla="*/ 0 w 182880"/>
              <a:gd name="connsiteY2" fmla="*/ 236220 h 236220"/>
              <a:gd name="connsiteX0" fmla="*/ 185157 w 185157"/>
              <a:gd name="connsiteY0" fmla="*/ 0 h 236220"/>
              <a:gd name="connsiteX1" fmla="*/ 41647 w 185157"/>
              <a:gd name="connsiteY1" fmla="*/ 40640 h 236220"/>
              <a:gd name="connsiteX2" fmla="*/ 2277 w 185157"/>
              <a:gd name="connsiteY2" fmla="*/ 236220 h 236220"/>
              <a:gd name="connsiteX0" fmla="*/ 185157 w 185157"/>
              <a:gd name="connsiteY0" fmla="*/ 3871 h 240091"/>
              <a:gd name="connsiteX1" fmla="*/ 41647 w 185157"/>
              <a:gd name="connsiteY1" fmla="*/ 44511 h 240091"/>
              <a:gd name="connsiteX2" fmla="*/ 2277 w 185157"/>
              <a:gd name="connsiteY2" fmla="*/ 240091 h 240091"/>
              <a:gd name="connsiteX0" fmla="*/ 183255 w 183255"/>
              <a:gd name="connsiteY0" fmla="*/ 0 h 236220"/>
              <a:gd name="connsiteX1" fmla="*/ 39745 w 183255"/>
              <a:gd name="connsiteY1" fmla="*/ 40640 h 236220"/>
              <a:gd name="connsiteX2" fmla="*/ 375 w 183255"/>
              <a:gd name="connsiteY2" fmla="*/ 236220 h 236220"/>
            </a:gdLst>
            <a:ahLst/>
            <a:cxnLst>
              <a:cxn ang="0">
                <a:pos x="connsiteX0" y="connsiteY0"/>
              </a:cxn>
              <a:cxn ang="0">
                <a:pos x="connsiteX1" y="connsiteY1"/>
              </a:cxn>
              <a:cxn ang="0">
                <a:pos x="connsiteX2" y="connsiteY2"/>
              </a:cxn>
            </a:cxnLst>
            <a:rect l="l" t="t" r="r" b="b"/>
            <a:pathLst>
              <a:path w="183255" h="236220">
                <a:moveTo>
                  <a:pt x="183255" y="0"/>
                </a:moveTo>
                <a:cubicBezTo>
                  <a:pt x="98165" y="3810"/>
                  <a:pt x="86100" y="-5080"/>
                  <a:pt x="39745" y="40640"/>
                </a:cubicBezTo>
                <a:cubicBezTo>
                  <a:pt x="-6610" y="86360"/>
                  <a:pt x="375" y="236220"/>
                  <a:pt x="375" y="2362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460197" y="743120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49" name="テキスト ボックス 48">
            <a:extLst>
              <a:ext uri="{FF2B5EF4-FFF2-40B4-BE49-F238E27FC236}">
                <a16:creationId xmlns:a16="http://schemas.microsoft.com/office/drawing/2014/main" id="{399635EF-ACCB-4415-85EE-3FF1E479CFC0}"/>
              </a:ext>
            </a:extLst>
          </p:cNvPr>
          <p:cNvSpPr txBox="1"/>
          <p:nvPr/>
        </p:nvSpPr>
        <p:spPr>
          <a:xfrm>
            <a:off x="7677472" y="3961573"/>
            <a:ext cx="1512168" cy="276999"/>
          </a:xfrm>
          <a:prstGeom prst="rect">
            <a:avLst/>
          </a:prstGeom>
          <a:noFill/>
        </p:spPr>
        <p:txBody>
          <a:bodyPr wrap="square" rtlCol="0">
            <a:spAutoFit/>
          </a:bodyPr>
          <a:lstStyle/>
          <a:p>
            <a:r>
              <a:rPr kumimoji="1" lang="ja-JP" altLang="en-US" dirty="0"/>
              <a:t>↓</a:t>
            </a:r>
            <a:r>
              <a:rPr kumimoji="1" lang="en-US" altLang="ja-JP" dirty="0"/>
              <a:t>R1</a:t>
            </a:r>
            <a:r>
              <a:rPr lang="ja-JP" altLang="en-US" dirty="0"/>
              <a:t> 記載内容</a:t>
            </a:r>
            <a:endParaRPr kumimoji="1" lang="en-US" altLang="ja-JP" dirty="0"/>
          </a:p>
        </p:txBody>
      </p:sp>
      <p:sp>
        <p:nvSpPr>
          <p:cNvPr id="52" name="四角形吹き出し 45">
            <a:extLst>
              <a:ext uri="{FF2B5EF4-FFF2-40B4-BE49-F238E27FC236}">
                <a16:creationId xmlns:a16="http://schemas.microsoft.com/office/drawing/2014/main" id="{1C60FD1F-13E8-4913-9FE4-475E6DB7EA95}"/>
              </a:ext>
            </a:extLst>
          </p:cNvPr>
          <p:cNvSpPr/>
          <p:nvPr/>
        </p:nvSpPr>
        <p:spPr>
          <a:xfrm>
            <a:off x="486597" y="5691911"/>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53" name="四角形吹き出し 45">
            <a:extLst>
              <a:ext uri="{FF2B5EF4-FFF2-40B4-BE49-F238E27FC236}">
                <a16:creationId xmlns:a16="http://schemas.microsoft.com/office/drawing/2014/main" id="{2FF51A6F-5B96-4BD1-B86E-4A0BC2941FA0}"/>
              </a:ext>
            </a:extLst>
          </p:cNvPr>
          <p:cNvSpPr/>
          <p:nvPr/>
        </p:nvSpPr>
        <p:spPr>
          <a:xfrm>
            <a:off x="1268760" y="9391768"/>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
        <p:nvSpPr>
          <p:cNvPr id="54" name="テキスト ボックス 53"/>
          <p:cNvSpPr txBox="1"/>
          <p:nvPr/>
        </p:nvSpPr>
        <p:spPr>
          <a:xfrm>
            <a:off x="433415" y="4622693"/>
            <a:ext cx="3142529" cy="961802"/>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86921088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0000" y="2184324"/>
            <a:ext cx="6120000" cy="5445907"/>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4" name="角丸四角形 23"/>
          <p:cNvSpPr/>
          <p:nvPr/>
        </p:nvSpPr>
        <p:spPr>
          <a:xfrm>
            <a:off x="216000" y="1029882"/>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7891" name="テキスト ボックス 4"/>
          <p:cNvSpPr txBox="1">
            <a:spLocks noChangeArrowheads="1"/>
          </p:cNvSpPr>
          <p:nvPr/>
        </p:nvSpPr>
        <p:spPr bwMode="auto">
          <a:xfrm>
            <a:off x="360000" y="1093327"/>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8" name="Text Box 52"/>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31" name="テキスト ボックス 4"/>
          <p:cNvSpPr txBox="1">
            <a:spLocks noChangeArrowheads="1"/>
          </p:cNvSpPr>
          <p:nvPr/>
        </p:nvSpPr>
        <p:spPr bwMode="auto">
          <a:xfrm>
            <a:off x="576000" y="2326061"/>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このため、日当等金銭の支出の有無を問わず、活動計画に位置付けられた活動（活動の準備等を含む）を実施した場合は、その内容を記録することが重要です。</a:t>
            </a:r>
          </a:p>
        </p:txBody>
      </p:sp>
      <p:sp>
        <p:nvSpPr>
          <p:cNvPr id="50" name="テキスト ボックス 4"/>
          <p:cNvSpPr txBox="1">
            <a:spLocks noChangeArrowheads="1"/>
          </p:cNvSpPr>
          <p:nvPr/>
        </p:nvSpPr>
        <p:spPr bwMode="auto">
          <a:xfrm>
            <a:off x="576000" y="4216912"/>
            <a:ext cx="5832000" cy="1661993"/>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66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69</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ページの活動項目番号表から、その活動に該当する活動項目番号を選んで記入します。これにより、エクセル形式の活動記録では、活動項目番号を入れると自動的に「活動内容」の各項目が作成されます。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23" name="Rectangle 2"/>
          <p:cNvSpPr>
            <a:spLocks noChangeArrowheads="1"/>
          </p:cNvSpPr>
          <p:nvPr/>
        </p:nvSpPr>
        <p:spPr bwMode="auto">
          <a:xfrm>
            <a:off x="-3015" y="38768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27" name="Rectangle 3"/>
          <p:cNvSpPr>
            <a:spLocks noChangeArrowheads="1"/>
          </p:cNvSpPr>
          <p:nvPr/>
        </p:nvSpPr>
        <p:spPr bwMode="auto">
          <a:xfrm>
            <a:off x="238048" y="434112"/>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29" name="角丸四角形 28"/>
          <p:cNvSpPr/>
          <p:nvPr/>
        </p:nvSpPr>
        <p:spPr>
          <a:xfrm>
            <a:off x="468000" y="1964696"/>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30" name="角丸四角形 29"/>
          <p:cNvSpPr/>
          <p:nvPr/>
        </p:nvSpPr>
        <p:spPr>
          <a:xfrm>
            <a:off x="466648" y="3843882"/>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28" name="テキスト ボックス 1"/>
          <p:cNvSpPr txBox="1">
            <a:spLocks noChangeArrowheads="1"/>
          </p:cNvSpPr>
          <p:nvPr/>
        </p:nvSpPr>
        <p:spPr bwMode="auto">
          <a:xfrm>
            <a:off x="360000" y="154733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32" name="テキスト ボックス 4"/>
          <p:cNvSpPr txBox="1">
            <a:spLocks noChangeArrowheads="1"/>
          </p:cNvSpPr>
          <p:nvPr/>
        </p:nvSpPr>
        <p:spPr bwMode="auto">
          <a:xfrm>
            <a:off x="564959" y="5967914"/>
            <a:ext cx="5832000" cy="553998"/>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備考欄には、地域での活動内容を「何を、どのように、どれだけ行ったか」具体的に記入します。（年度末の実施状況報告書の作成にも必要不可欠な情報です。）　</a:t>
            </a:r>
          </a:p>
        </p:txBody>
      </p:sp>
      <p:sp>
        <p:nvSpPr>
          <p:cNvPr id="33" name="テキスト ボックス 4"/>
          <p:cNvSpPr txBox="1">
            <a:spLocks noChangeArrowheads="1"/>
          </p:cNvSpPr>
          <p:nvPr/>
        </p:nvSpPr>
        <p:spPr bwMode="auto">
          <a:xfrm>
            <a:off x="564959" y="6656609"/>
            <a:ext cx="5832000" cy="92333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p:txBody>
      </p:sp>
      <p:sp>
        <p:nvSpPr>
          <p:cNvPr id="17" name="AutoShape 10"/>
          <p:cNvSpPr>
            <a:spLocks noChangeArrowheads="1"/>
          </p:cNvSpPr>
          <p:nvPr/>
        </p:nvSpPr>
        <p:spPr bwMode="auto">
          <a:xfrm>
            <a:off x="435408" y="7721676"/>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19" name="角丸四角形 18"/>
          <p:cNvSpPr/>
          <p:nvPr/>
        </p:nvSpPr>
        <p:spPr>
          <a:xfrm>
            <a:off x="423000" y="8049941"/>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4"/>
          <p:cNvSpPr txBox="1">
            <a:spLocks noChangeArrowheads="1"/>
          </p:cNvSpPr>
          <p:nvPr/>
        </p:nvSpPr>
        <p:spPr bwMode="auto">
          <a:xfrm>
            <a:off x="558000" y="8109325"/>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a:t>
            </a:r>
            <a:r>
              <a:rPr lang="ja-JP" altLang="en-US" dirty="0" smtClean="0">
                <a:latin typeface="HG丸ｺﾞｼｯｸM-PRO" pitchFamily="50" charset="-128"/>
                <a:ea typeface="HG丸ｺﾞｼｯｸM-PRO" pitchFamily="50" charset="-128"/>
              </a:rPr>
              <a:t>及び</a:t>
            </a:r>
            <a:r>
              <a:rPr lang="ja-JP" altLang="en-US" dirty="0" smtClean="0">
                <a:solidFill>
                  <a:srgbClr val="FF0000"/>
                </a:solidFill>
                <a:latin typeface="HG丸ｺﾞｼｯｸM-PRO" pitchFamily="50" charset="-128"/>
                <a:ea typeface="HG丸ｺﾞｼｯｸM-PRO" pitchFamily="50" charset="-128"/>
              </a:rPr>
              <a:t>県</a:t>
            </a:r>
            <a:r>
              <a:rPr lang="ja-JP" altLang="en-US" dirty="0">
                <a:latin typeface="HG丸ｺﾞｼｯｸM-PRO" pitchFamily="50" charset="-128"/>
                <a:ea typeface="HG丸ｺﾞｼｯｸM-PRO" pitchFamily="50" charset="-128"/>
              </a:rPr>
              <a:t>知事</a:t>
            </a:r>
            <a:r>
              <a:rPr lang="ja-JP" altLang="en-US" dirty="0" smtClean="0">
                <a:latin typeface="HG丸ｺﾞｼｯｸM-PRO" pitchFamily="50" charset="-128"/>
                <a:ea typeface="HG丸ｺﾞｼｯｸM-PRO" pitchFamily="50" charset="-128"/>
              </a:rPr>
              <a:t>が</a:t>
            </a:r>
            <a:r>
              <a:rPr lang="ja-JP" altLang="en-US" dirty="0">
                <a:solidFill>
                  <a:srgbClr val="FF0000"/>
                </a:solidFill>
                <a:latin typeface="HG丸ｺﾞｼｯｸM-PRO" pitchFamily="50" charset="-128"/>
                <a:ea typeface="HG丸ｺﾞｼｯｸM-PRO" pitchFamily="50" charset="-128"/>
              </a:rPr>
              <a:t>九州</a:t>
            </a:r>
            <a:r>
              <a:rPr lang="ja-JP" altLang="en-US" dirty="0" smtClean="0">
                <a:latin typeface="HG丸ｺﾞｼｯｸM-PRO" pitchFamily="50" charset="-128"/>
                <a:ea typeface="HG丸ｺﾞｼｯｸM-PRO" pitchFamily="50" charset="-128"/>
              </a:rPr>
              <a:t>農政局長と</a:t>
            </a:r>
            <a:r>
              <a:rPr lang="ja-JP" altLang="en-US" dirty="0">
                <a:latin typeface="HG丸ｺﾞｼｯｸM-PRO" pitchFamily="50" charset="-128"/>
                <a:ea typeface="HG丸ｺﾞｼｯｸM-PRO" pitchFamily="50" charset="-128"/>
              </a:rPr>
              <a:t>協議し同意が得られた活動記録の独自様式についても使用可能です。 　</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72533253"/>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id="{B09EB0C5-33DD-4BD0-ADAA-02C8FD6908E8}"/>
              </a:ext>
            </a:extLst>
          </p:cNvPr>
          <p:cNvPicPr>
            <a:picLocks noChangeAspect="1"/>
          </p:cNvPicPr>
          <p:nvPr/>
        </p:nvPicPr>
        <p:blipFill>
          <a:blip r:embed="rId2"/>
          <a:stretch>
            <a:fillRect/>
          </a:stretch>
        </p:blipFill>
        <p:spPr>
          <a:xfrm rot="16200000">
            <a:off x="-776847" y="2015487"/>
            <a:ext cx="8004745" cy="6256742"/>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
        <p:nvSpPr>
          <p:cNvPr id="13" name="フリーフォーム 12"/>
          <p:cNvSpPr/>
          <p:nvPr/>
        </p:nvSpPr>
        <p:spPr>
          <a:xfrm rot="3458677">
            <a:off x="3313074" y="8310145"/>
            <a:ext cx="525035" cy="18473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4919673" y="7171411"/>
            <a:ext cx="1079311" cy="9969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活動の取りまとめ等の事務処理や打ち合わせについても記入して下さい。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78850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711402" y="3794017"/>
            <a:ext cx="1584175" cy="4032450"/>
          </a:xfrm>
          <a:prstGeom prst="roundRect">
            <a:avLst>
              <a:gd name="adj" fmla="val 194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3"/>
          <a:stretch>
            <a:fillRect/>
          </a:stretch>
        </p:blipFill>
        <p:spPr>
          <a:xfrm rot="13756587">
            <a:off x="1247276" y="5875777"/>
            <a:ext cx="1514885" cy="403133"/>
          </a:xfrm>
          <a:prstGeom prst="rect">
            <a:avLst/>
          </a:prstGeom>
        </p:spPr>
      </p:pic>
      <p:sp>
        <p:nvSpPr>
          <p:cNvPr id="38" name="角丸四角形 37"/>
          <p:cNvSpPr/>
          <p:nvPr/>
        </p:nvSpPr>
        <p:spPr>
          <a:xfrm rot="16200000">
            <a:off x="3414291" y="6128754"/>
            <a:ext cx="403487" cy="37038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882749" y="7560420"/>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663929" y="7071401"/>
            <a:ext cx="310061" cy="21602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724757" y="7491349"/>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941995" y="7106866"/>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950422" y="7468314"/>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flipV="1">
            <a:off x="4019433" y="7560934"/>
            <a:ext cx="1987979" cy="4871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5114551">
            <a:off x="6044790" y="9008382"/>
            <a:ext cx="211882" cy="1023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950423" y="6721972"/>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26972" y="5866512"/>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847650" y="6449702"/>
            <a:ext cx="285641" cy="190564"/>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382956" y="1759913"/>
            <a:ext cx="2304261" cy="4063860"/>
          </a:xfrm>
          <a:prstGeom prst="roundRect">
            <a:avLst>
              <a:gd name="adj" fmla="val 13851"/>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P.66</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P.69</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V="1">
            <a:off x="5275552" y="3933369"/>
            <a:ext cx="242136" cy="549050"/>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437103" y="4888201"/>
            <a:ext cx="357313" cy="380943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8715494" flipV="1">
            <a:off x="4848829" y="6494676"/>
            <a:ext cx="922347" cy="28717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角丸四角形 54"/>
          <p:cNvSpPr/>
          <p:nvPr/>
        </p:nvSpPr>
        <p:spPr>
          <a:xfrm rot="16200000">
            <a:off x="2821923" y="-147540"/>
            <a:ext cx="1411087" cy="406385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358506" y="786963"/>
            <a:ext cx="187854" cy="561645"/>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469434" y="5558184"/>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8627609" flipV="1">
            <a:off x="4406157" y="6397054"/>
            <a:ext cx="876990" cy="20360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84652" y="2703282"/>
            <a:ext cx="5197414" cy="87476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P.66</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P.69</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
        <p:nvSpPr>
          <p:cNvPr id="8" name="Rectangle 65"/>
          <p:cNvSpPr>
            <a:spLocks noChangeArrowheads="1"/>
          </p:cNvSpPr>
          <p:nvPr/>
        </p:nvSpPr>
        <p:spPr bwMode="auto">
          <a:xfrm rot="16200000">
            <a:off x="-96350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金銭の支出の有無にかかわらず、活動計画に位置づけた活動を行った場合には、それらの全てを活動記録に記載して下さい。</a:t>
            </a:r>
            <a:endParaRPr lang="en-US" altLang="ja-JP" sz="1000" dirty="0">
              <a:solidFill>
                <a:srgbClr val="FF0000"/>
              </a:solidFill>
              <a:latin typeface="+mj-ea"/>
              <a:ea typeface="+mj-ea"/>
            </a:endParaRPr>
          </a:p>
        </p:txBody>
      </p:sp>
    </p:spTree>
    <p:extLst>
      <p:ext uri="{BB962C8B-B14F-4D97-AF65-F5344CB8AC3E}">
        <p14:creationId xmlns:p14="http://schemas.microsoft.com/office/powerpoint/2010/main" val="185460977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1133396"/>
            <a:ext cx="6120000" cy="4364597"/>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4925" y="1332106"/>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交付金</a:t>
            </a:r>
            <a:r>
              <a:rPr lang="ja-JP" altLang="en-US" sz="1200" dirty="0">
                <a:latin typeface="HG丸ｺﾞｼｯｸM-PRO" pitchFamily="50" charset="-128"/>
                <a:ea typeface="HG丸ｺﾞｼｯｸM-PRO" pitchFamily="50" charset="-128"/>
              </a:rPr>
              <a:t>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4" name="テキスト ボックス 4"/>
          <p:cNvSpPr txBox="1">
            <a:spLocks noChangeArrowheads="1"/>
          </p:cNvSpPr>
          <p:nvPr/>
        </p:nvSpPr>
        <p:spPr bwMode="auto">
          <a:xfrm>
            <a:off x="574925" y="310890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整理する順番は、活動日ではなく実際に収入や支出のあった日付順として下さい。収入や支出日とは別に、活動の実施日についても所定の欄に記載して下さい。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金銭出納簿や領収書等支払を証明する書類は、交付が完了した日の属する年度の翌年度から起算して５年間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保管すべき書類のうち、電磁的記録により保管可能なものは、電磁的記録によることができます。その際、不鮮明なデータとならず、バックアップを作成し、データの改ざん防止措置を行うことを推奨します。</a:t>
            </a:r>
            <a:endParaRPr lang="en-US" altLang="ja-JP" dirty="0">
              <a:latin typeface="HG丸ｺﾞｼｯｸM-PRO" pitchFamily="50" charset="-128"/>
              <a:ea typeface="HG丸ｺﾞｼｯｸM-PRO" pitchFamily="50" charset="-128"/>
            </a:endParaRP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38</a:t>
            </a: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68000" y="2763175"/>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394925" y="5942885"/>
            <a:ext cx="6012000" cy="211983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394925" y="5576439"/>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38925" y="6073993"/>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農地維持・資源向上（共同）の交付金を長寿命化に活用する場合は、「長寿命化への活用」欄に〇を記入することで整理することとしました。</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398735" y="8531854"/>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538925" y="8608074"/>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a:t>
            </a:r>
            <a:r>
              <a:rPr lang="ja-JP" altLang="en-US" dirty="0" smtClean="0">
                <a:latin typeface="HG丸ｺﾞｼｯｸM-PRO" pitchFamily="50" charset="-128"/>
                <a:ea typeface="HG丸ｺﾞｼｯｸM-PRO" pitchFamily="50" charset="-128"/>
              </a:rPr>
              <a:t>及び</a:t>
            </a:r>
            <a:r>
              <a:rPr lang="ja-JP" altLang="en-US" dirty="0" smtClean="0">
                <a:solidFill>
                  <a:srgbClr val="FF0000"/>
                </a:solidFill>
                <a:latin typeface="HG丸ｺﾞｼｯｸM-PRO" pitchFamily="50" charset="-128"/>
                <a:ea typeface="HG丸ｺﾞｼｯｸM-PRO" pitchFamily="50" charset="-128"/>
              </a:rPr>
              <a:t>県</a:t>
            </a:r>
            <a:r>
              <a:rPr lang="ja-JP" altLang="en-US" dirty="0" smtClean="0">
                <a:latin typeface="HG丸ｺﾞｼｯｸM-PRO" pitchFamily="50" charset="-128"/>
                <a:ea typeface="HG丸ｺﾞｼｯｸM-PRO" pitchFamily="50" charset="-128"/>
              </a:rPr>
              <a:t>知事が</a:t>
            </a:r>
            <a:r>
              <a:rPr lang="ja-JP" altLang="en-US" dirty="0">
                <a:solidFill>
                  <a:srgbClr val="FF0000"/>
                </a:solidFill>
                <a:latin typeface="HG丸ｺﾞｼｯｸM-PRO" pitchFamily="50" charset="-128"/>
                <a:ea typeface="HG丸ｺﾞｼｯｸM-PRO" pitchFamily="50" charset="-128"/>
              </a:rPr>
              <a:t>九州</a:t>
            </a:r>
            <a:r>
              <a:rPr lang="ja-JP" altLang="en-US" dirty="0" smtClean="0">
                <a:latin typeface="HG丸ｺﾞｼｯｸM-PRO" pitchFamily="50" charset="-128"/>
                <a:ea typeface="HG丸ｺﾞｼｯｸM-PRO" pitchFamily="50" charset="-128"/>
              </a:rPr>
              <a:t>農政局長と</a:t>
            </a:r>
            <a:r>
              <a:rPr lang="ja-JP" altLang="en-US" dirty="0">
                <a:latin typeface="HG丸ｺﾞｼｯｸM-PRO" pitchFamily="50" charset="-128"/>
                <a:ea typeface="HG丸ｺﾞｼｯｸM-PRO" pitchFamily="50" charset="-128"/>
              </a:rPr>
              <a:t>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98735" y="8158629"/>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Tree>
    <p:extLst>
      <p:ext uri="{BB962C8B-B14F-4D97-AF65-F5344CB8AC3E}">
        <p14:creationId xmlns:p14="http://schemas.microsoft.com/office/powerpoint/2010/main" val="28757291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39</a:t>
            </a:r>
          </a:p>
        </p:txBody>
      </p:sp>
      <p:sp>
        <p:nvSpPr>
          <p:cNvPr id="27" name="テキスト ボックス 4"/>
          <p:cNvSpPr txBox="1">
            <a:spLocks noChangeArrowheads="1"/>
          </p:cNvSpPr>
          <p:nvPr/>
        </p:nvSpPr>
        <p:spPr bwMode="auto">
          <a:xfrm>
            <a:off x="576000" y="992560"/>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「分類」欄には、以下の区分から該当する費目を選択し記載して下さい。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1" name="テキスト ボックス 11"/>
          <p:cNvSpPr txBox="1">
            <a:spLocks noChangeArrowheads="1"/>
          </p:cNvSpPr>
          <p:nvPr/>
        </p:nvSpPr>
        <p:spPr bwMode="auto">
          <a:xfrm>
            <a:off x="612000" y="5055671"/>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①</a:t>
            </a:r>
          </a:p>
        </p:txBody>
      </p:sp>
      <p:graphicFrame>
        <p:nvGraphicFramePr>
          <p:cNvPr id="12" name="表 11"/>
          <p:cNvGraphicFramePr>
            <a:graphicFrameLocks noGrp="1"/>
          </p:cNvGraphicFramePr>
          <p:nvPr>
            <p:extLst>
              <p:ext uri="{D42A27DB-BD31-4B8C-83A1-F6EECF244321}">
                <p14:modId xmlns:p14="http://schemas.microsoft.com/office/powerpoint/2010/main" val="3634023039"/>
              </p:ext>
            </p:extLst>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gridCol w="4356000">
                  <a:extLst>
                    <a:ext uri="{9D8B030D-6E8A-4147-A177-3AD203B41FA5}">
                      <a16:colId xmlns:a16="http://schemas.microsoft.com/office/drawing/2014/main"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4" name="テキスト ボックス 4">
            <a:extLst>
              <a:ext uri="{FF2B5EF4-FFF2-40B4-BE49-F238E27FC236}">
                <a16:creationId xmlns:a16="http://schemas.microsoft.com/office/drawing/2014/main" id="{4C85E093-58BE-F5E7-AC0A-EB100A0992A1}"/>
              </a:ext>
            </a:extLst>
          </p:cNvPr>
          <p:cNvSpPr txBox="1">
            <a:spLocks noChangeArrowheads="1"/>
          </p:cNvSpPr>
          <p:nvPr/>
        </p:nvSpPr>
        <p:spPr bwMode="auto">
          <a:xfrm>
            <a:off x="576000" y="5474990"/>
            <a:ext cx="5722874" cy="777136"/>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は、以下に示すとおり、地域で一般的に適用されている類似作業の労務単価等を参考にするなど、地域の実情を踏まえて決定し、毎年構成員全員に周知して下さい。</a:t>
            </a:r>
            <a:endParaRPr lang="en-US" altLang="ja-JP" dirty="0">
              <a:latin typeface="HG丸ｺﾞｼｯｸM-PRO" pitchFamily="50" charset="-128"/>
              <a:ea typeface="HG丸ｺﾞｼｯｸM-PRO" pitchFamily="50" charset="-128"/>
            </a:endParaRPr>
          </a:p>
        </p:txBody>
      </p:sp>
      <p:sp>
        <p:nvSpPr>
          <p:cNvPr id="5" name="テキスト ボックス 4">
            <a:extLst>
              <a:ext uri="{FF2B5EF4-FFF2-40B4-BE49-F238E27FC236}">
                <a16:creationId xmlns:a16="http://schemas.microsoft.com/office/drawing/2014/main" id="{99828627-C498-7D53-6822-3DD17CDBAEF4}"/>
              </a:ext>
            </a:extLst>
          </p:cNvPr>
          <p:cNvSpPr txBox="1"/>
          <p:nvPr/>
        </p:nvSpPr>
        <p:spPr>
          <a:xfrm>
            <a:off x="494860" y="6373703"/>
            <a:ext cx="5220580" cy="2677656"/>
          </a:xfrm>
          <a:prstGeom prst="rect">
            <a:avLst/>
          </a:prstGeom>
          <a:no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en-US" dirty="0">
                <a:solidFill>
                  <a:srgbClr val="FF0000"/>
                </a:solidFill>
                <a:latin typeface="HG丸ｺﾞｼｯｸM-PRO" panose="020F0600000000000000" pitchFamily="50" charset="-128"/>
                <a:ea typeface="HG丸ｺﾞｼｯｸM-PRO" panose="020F0600000000000000" pitchFamily="50" charset="-128"/>
              </a:rPr>
              <a:t>・地域別最低賃金</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・地方公共団体単価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⇒都道府県の非常勤職員単価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⇒市町村の非常勤職員単価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・地域別組織単価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⇒営農組合単価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⇒水利組合単価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⇒自治会単価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⇒土地改良区単価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⇒シルバー人材センター単価　等</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・農作業単価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⇒市町村農業委員会の農作業標準料金　等</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・公共労務単価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⇒公共工事設計労務単価　等</a:t>
            </a:r>
            <a:endParaRPr lang="en-US" altLang="ja-JP" dirty="0">
              <a:solidFill>
                <a:srgbClr val="FF0000"/>
              </a:solidFill>
              <a:highlight>
                <a:srgbClr val="FFFF00"/>
              </a:highlight>
              <a:latin typeface="HG丸ｺﾞｼｯｸM-PRO" panose="020F0600000000000000" pitchFamily="50" charset="-128"/>
              <a:ea typeface="HG丸ｺﾞｼｯｸM-PRO" panose="020F0600000000000000" pitchFamily="50" charset="-128"/>
            </a:endParaRPr>
          </a:p>
        </p:txBody>
      </p:sp>
      <p:sp>
        <p:nvSpPr>
          <p:cNvPr id="8" name="テキスト ボックス 7">
            <a:extLst>
              <a:ext uri="{FF2B5EF4-FFF2-40B4-BE49-F238E27FC236}">
                <a16:creationId xmlns:a16="http://schemas.microsoft.com/office/drawing/2014/main" id="{95DF487F-1FE0-9A79-C055-92DCE8D0D318}"/>
              </a:ext>
            </a:extLst>
          </p:cNvPr>
          <p:cNvSpPr txBox="1"/>
          <p:nvPr/>
        </p:nvSpPr>
        <p:spPr>
          <a:xfrm>
            <a:off x="7821488" y="5313040"/>
            <a:ext cx="3960440" cy="830997"/>
          </a:xfrm>
          <a:prstGeom prst="rect">
            <a:avLst/>
          </a:prstGeom>
          <a:noFill/>
          <a:ln>
            <a:solidFill>
              <a:schemeClr val="tx1"/>
            </a:solidFill>
          </a:ln>
        </p:spPr>
        <p:txBody>
          <a:bodyPr wrap="square" rtlCol="0">
            <a:spAutoFit/>
          </a:bodyPr>
          <a:lstStyle/>
          <a:p>
            <a:r>
              <a:rPr kumimoji="1" lang="en-US" altLang="ja-JP" dirty="0"/>
              <a:t>R5</a:t>
            </a:r>
            <a:r>
              <a:rPr kumimoji="1" lang="ja-JP" altLang="en-US" dirty="0"/>
              <a:t>年度修正</a:t>
            </a:r>
            <a:endParaRPr kumimoji="1" lang="en-US" altLang="ja-JP" dirty="0"/>
          </a:p>
          <a:p>
            <a:endParaRPr kumimoji="1" lang="en-US" altLang="ja-JP" dirty="0"/>
          </a:p>
          <a:p>
            <a:r>
              <a:rPr kumimoji="1" lang="ja-JP" altLang="en-US" dirty="0"/>
              <a:t>支払に当たっての留意点を①と②（次ページ）に分割。</a:t>
            </a:r>
            <a:endParaRPr kumimoji="1" lang="en-US" altLang="ja-JP" dirty="0"/>
          </a:p>
          <a:p>
            <a:r>
              <a:rPr kumimoji="1" lang="ja-JP" altLang="en-US" dirty="0"/>
              <a:t>「○　日当」の内容修正。単価の参考等</a:t>
            </a:r>
          </a:p>
        </p:txBody>
      </p:sp>
      <p:sp>
        <p:nvSpPr>
          <p:cNvPr id="13" name="四角形吹き出し 45">
            <a:extLst>
              <a:ext uri="{FF2B5EF4-FFF2-40B4-BE49-F238E27FC236}">
                <a16:creationId xmlns:a16="http://schemas.microsoft.com/office/drawing/2014/main" id="{1C60FD1F-13E8-4913-9FE4-475E6DB7EA95}"/>
              </a:ext>
            </a:extLst>
          </p:cNvPr>
          <p:cNvSpPr/>
          <p:nvPr/>
        </p:nvSpPr>
        <p:spPr>
          <a:xfrm>
            <a:off x="3309536" y="6393016"/>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r>
              <a:rPr lang="ja-JP" altLang="en-US" sz="1050" dirty="0" smtClean="0">
                <a:solidFill>
                  <a:srgbClr val="FF0000"/>
                </a:solidFill>
              </a:rPr>
              <a:t>日当単価で必要</a:t>
            </a:r>
            <a:r>
              <a:rPr lang="ja-JP" altLang="en-US" sz="1050" dirty="0">
                <a:solidFill>
                  <a:srgbClr val="FF0000"/>
                </a:solidFill>
              </a:rPr>
              <a:t>な事項があれば追記して下さい。</a:t>
            </a:r>
          </a:p>
        </p:txBody>
      </p:sp>
    </p:spTree>
    <p:extLst>
      <p:ext uri="{BB962C8B-B14F-4D97-AF65-F5344CB8AC3E}">
        <p14:creationId xmlns:p14="http://schemas.microsoft.com/office/powerpoint/2010/main" val="365160256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40</a:t>
            </a:r>
          </a:p>
        </p:txBody>
      </p:sp>
      <p:sp>
        <p:nvSpPr>
          <p:cNvPr id="5" name="角丸四角形 30">
            <a:extLst>
              <a:ext uri="{FF2B5EF4-FFF2-40B4-BE49-F238E27FC236}">
                <a16:creationId xmlns:a16="http://schemas.microsoft.com/office/drawing/2014/main" id="{ECE8C655-DFFC-D12C-C8DA-125A97D24614}"/>
              </a:ext>
            </a:extLst>
          </p:cNvPr>
          <p:cNvSpPr/>
          <p:nvPr/>
        </p:nvSpPr>
        <p:spPr>
          <a:xfrm>
            <a:off x="509435" y="421569"/>
            <a:ext cx="6012000" cy="6403637"/>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テキスト ボックス 4">
            <a:extLst>
              <a:ext uri="{FF2B5EF4-FFF2-40B4-BE49-F238E27FC236}">
                <a16:creationId xmlns:a16="http://schemas.microsoft.com/office/drawing/2014/main" id="{0C6116E0-1C37-0625-702F-DCCE5B3807C9}"/>
              </a:ext>
            </a:extLst>
          </p:cNvPr>
          <p:cNvSpPr txBox="1">
            <a:spLocks noChangeArrowheads="1"/>
          </p:cNvSpPr>
          <p:nvPr/>
        </p:nvSpPr>
        <p:spPr bwMode="auto">
          <a:xfrm>
            <a:off x="528859" y="984310"/>
            <a:ext cx="6012000" cy="5647700"/>
          </a:xfrm>
          <a:prstGeom prst="rect">
            <a:avLst/>
          </a:prstGeom>
          <a:noFill/>
          <a:ln w="9525">
            <a:noFill/>
            <a:prstDash val="dash"/>
            <a:miter lim="800000"/>
            <a:headEnd/>
            <a:tailEnd/>
          </a:ln>
        </p:spPr>
        <p:txBody>
          <a:bodyPr wrap="square" lIns="0" tIns="0" rIns="0" bIns="0">
            <a:spAutoFit/>
          </a:bodyPr>
          <a:lstStyle/>
          <a:p>
            <a:pPr marL="144000" indent="-144000">
              <a:spcBef>
                <a:spcPts val="0"/>
              </a:spcBef>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外注を行う場合には、３者以上から見積もりを徴収するなど効率的かつ透明性の高い予算執行に努めて下さい。</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8" name="テキスト ボックス 11">
            <a:extLst>
              <a:ext uri="{FF2B5EF4-FFF2-40B4-BE49-F238E27FC236}">
                <a16:creationId xmlns:a16="http://schemas.microsoft.com/office/drawing/2014/main" id="{9E0968B5-14DB-98DA-4456-14F420EA6C64}"/>
              </a:ext>
            </a:extLst>
          </p:cNvPr>
          <p:cNvSpPr txBox="1">
            <a:spLocks noChangeArrowheads="1"/>
          </p:cNvSpPr>
          <p:nvPr/>
        </p:nvSpPr>
        <p:spPr bwMode="auto">
          <a:xfrm>
            <a:off x="677595" y="470365"/>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②</a:t>
            </a:r>
          </a:p>
        </p:txBody>
      </p:sp>
      <p:sp>
        <p:nvSpPr>
          <p:cNvPr id="7" name="角丸四角形 30">
            <a:extLst>
              <a:ext uri="{FF2B5EF4-FFF2-40B4-BE49-F238E27FC236}">
                <a16:creationId xmlns:a16="http://schemas.microsoft.com/office/drawing/2014/main" id="{726B2425-1A45-AD6C-E94D-EF7AE0E49A0E}"/>
              </a:ext>
            </a:extLst>
          </p:cNvPr>
          <p:cNvSpPr/>
          <p:nvPr/>
        </p:nvSpPr>
        <p:spPr>
          <a:xfrm>
            <a:off x="621704" y="3846418"/>
            <a:ext cx="5826309" cy="1957010"/>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作業委託（外注）等の際に見積徴収を行っていない又は見積徴収先が３者未満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・外注等（機械リース、機械の購入、事務委託、作業（工事）委託）の際に見積徴収を実施していない。</a:t>
            </a:r>
          </a:p>
          <a:p>
            <a:pPr>
              <a:defRPr/>
            </a:pPr>
            <a:r>
              <a:rPr lang="ja-JP" altLang="en-US" dirty="0">
                <a:solidFill>
                  <a:schemeClr val="tx1"/>
                </a:solidFill>
                <a:latin typeface="HG丸ｺﾞｼｯｸM-PRO" pitchFamily="50" charset="-128"/>
                <a:ea typeface="HG丸ｺﾞｼｯｸM-PRO" pitchFamily="50" charset="-128"/>
              </a:rPr>
              <a:t>・外注等の際の見積徴収について、３者以上に実施していない。</a:t>
            </a:r>
          </a:p>
          <a:p>
            <a:pPr>
              <a:defRPr/>
            </a:pPr>
            <a:endParaRPr lang="en-US" altLang="ja-JP"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上記に該当する場合、原則として</a:t>
            </a:r>
            <a:r>
              <a:rPr lang="en-US" altLang="ja-JP" dirty="0">
                <a:solidFill>
                  <a:schemeClr val="tx1"/>
                </a:solidFill>
                <a:latin typeface="HG丸ｺﾞｼｯｸM-PRO" pitchFamily="50" charset="-128"/>
                <a:ea typeface="HG丸ｺﾞｼｯｸM-PRO" pitchFamily="50" charset="-128"/>
              </a:rPr>
              <a:t>3</a:t>
            </a:r>
            <a:r>
              <a:rPr lang="ja-JP" altLang="en-US" dirty="0">
                <a:solidFill>
                  <a:schemeClr val="tx1"/>
                </a:solidFill>
                <a:latin typeface="HG丸ｺﾞｼｯｸM-PRO" pitchFamily="50" charset="-128"/>
                <a:ea typeface="HG丸ｺﾞｼｯｸM-PRO" pitchFamily="50" charset="-128"/>
              </a:rPr>
              <a:t>者以上から見積徴収を行うよう、今後対応を改善する必要があります。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48332FC5-47F3-70EF-A3C3-E55CEB24F697}"/>
              </a:ext>
            </a:extLst>
          </p:cNvPr>
          <p:cNvSpPr txBox="1">
            <a:spLocks noChangeArrowheads="1"/>
          </p:cNvSpPr>
          <p:nvPr/>
        </p:nvSpPr>
        <p:spPr bwMode="auto">
          <a:xfrm>
            <a:off x="760898" y="3939698"/>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11" name="四角形吹き出し 45">
            <a:extLst>
              <a:ext uri="{FF2B5EF4-FFF2-40B4-BE49-F238E27FC236}">
                <a16:creationId xmlns:a16="http://schemas.microsoft.com/office/drawing/2014/main" id="{1C60FD1F-13E8-4913-9FE4-475E6DB7EA95}"/>
              </a:ext>
            </a:extLst>
          </p:cNvPr>
          <p:cNvSpPr/>
          <p:nvPr/>
        </p:nvSpPr>
        <p:spPr>
          <a:xfrm>
            <a:off x="3245166" y="3653847"/>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r>
              <a:rPr lang="ja-JP" altLang="en-US" sz="1050" dirty="0" smtClean="0">
                <a:solidFill>
                  <a:srgbClr val="FF0000"/>
                </a:solidFill>
              </a:rPr>
              <a:t>注意すべき事項</a:t>
            </a:r>
            <a:r>
              <a:rPr lang="ja-JP" altLang="en-US" sz="1050" dirty="0">
                <a:solidFill>
                  <a:srgbClr val="FF0000"/>
                </a:solidFill>
              </a:rPr>
              <a:t>があれば追記して下さい。</a:t>
            </a:r>
          </a:p>
        </p:txBody>
      </p:sp>
    </p:spTree>
    <p:extLst>
      <p:ext uri="{BB962C8B-B14F-4D97-AF65-F5344CB8AC3E}">
        <p14:creationId xmlns:p14="http://schemas.microsoft.com/office/powerpoint/2010/main" val="158535752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23000" y="986551"/>
            <a:ext cx="6012000" cy="5850786"/>
          </a:xfrm>
          <a:prstGeom prst="roundRect">
            <a:avLst>
              <a:gd name="adj" fmla="val 1926"/>
            </a:avLst>
          </a:prstGeom>
          <a:solidFill>
            <a:srgbClr val="FFCC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260648" y="508402"/>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93099" y="118184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341593293"/>
              </p:ext>
            </p:extLst>
          </p:nvPr>
        </p:nvGraphicFramePr>
        <p:xfrm>
          <a:off x="567563" y="1680013"/>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521459">
                  <a:extLst>
                    <a:ext uri="{9D8B030D-6E8A-4147-A177-3AD203B41FA5}">
                      <a16:colId xmlns:a16="http://schemas.microsoft.com/office/drawing/2014/main" val="20001"/>
                    </a:ext>
                  </a:extLst>
                </a:gridCol>
                <a:gridCol w="3842541">
                  <a:extLst>
                    <a:ext uri="{9D8B030D-6E8A-4147-A177-3AD203B41FA5}">
                      <a16:colId xmlns:a16="http://schemas.microsoft.com/office/drawing/2014/main"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smtClean="0">
                          <a:solidFill>
                            <a:srgbClr val="FF0000"/>
                          </a:solidFill>
                          <a:effectLst/>
                          <a:latin typeface="ＭＳ Ｐゴシック" panose="020B0600070205080204" pitchFamily="50" charset="-128"/>
                          <a:ea typeface="ＭＳ Ｐゴシック" panose="020B0600070205080204" pitchFamily="50" charset="-128"/>
                        </a:rPr>
                        <a:t>県</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ただし、地域の慣行として施設管理者の了解のもと、農地や水路等の施設などの地域資源の保全管理と一体的に維持管理している施設については対象にすることができる場合があるので、市町村に相談のこと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4" name="正方形/長方形 3"/>
          <p:cNvSpPr/>
          <p:nvPr/>
        </p:nvSpPr>
        <p:spPr>
          <a:xfrm>
            <a:off x="540443" y="6375673"/>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41</a:t>
            </a:r>
          </a:p>
        </p:txBody>
      </p:sp>
      <p:sp>
        <p:nvSpPr>
          <p:cNvPr id="6" name="角丸四角形 30">
            <a:extLst>
              <a:ext uri="{FF2B5EF4-FFF2-40B4-BE49-F238E27FC236}">
                <a16:creationId xmlns:a16="http://schemas.microsoft.com/office/drawing/2014/main" id="{5C2C7329-779C-AD2F-81B7-06942A355B80}"/>
              </a:ext>
            </a:extLst>
          </p:cNvPr>
          <p:cNvSpPr/>
          <p:nvPr/>
        </p:nvSpPr>
        <p:spPr>
          <a:xfrm>
            <a:off x="328320" y="7078138"/>
            <a:ext cx="6201359" cy="248075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本交付金の活動以外又は活動のみに使途の限定が難しいものへの支出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・本交付金の活動と関係性のない食料品、日用品、物品、日当等へ支出している。</a:t>
            </a:r>
          </a:p>
          <a:p>
            <a:pPr>
              <a:defRPr/>
            </a:pPr>
            <a:r>
              <a:rPr lang="ja-JP" altLang="en-US" dirty="0">
                <a:solidFill>
                  <a:schemeClr val="tx1"/>
                </a:solidFill>
                <a:latin typeface="HG丸ｺﾞｼｯｸM-PRO" pitchFamily="50" charset="-128"/>
                <a:ea typeface="HG丸ｺﾞｼｯｸM-PRO" pitchFamily="50" charset="-128"/>
              </a:rPr>
              <a:t>・本交付金の活動以外にも使用している事務用品等へ支出している。</a:t>
            </a:r>
          </a:p>
          <a:p>
            <a:pPr>
              <a:defRPr/>
            </a:pPr>
            <a:r>
              <a:rPr lang="ja-JP" altLang="en-US" dirty="0">
                <a:solidFill>
                  <a:schemeClr val="tx1"/>
                </a:solidFill>
                <a:latin typeface="HG丸ｺﾞｼｯｸM-PRO" pitchFamily="50" charset="-128"/>
                <a:ea typeface="HG丸ｺﾞｼｯｸM-PRO" pitchFamily="50" charset="-128"/>
              </a:rPr>
              <a:t>・認定農用地の区域外や河川・道路等管理者が別途存在し管理する土地での活動へ支出している。</a:t>
            </a:r>
          </a:p>
          <a:p>
            <a:pPr>
              <a:defRPr/>
            </a:pPr>
            <a:r>
              <a:rPr lang="ja-JP" altLang="en-US" dirty="0">
                <a:solidFill>
                  <a:schemeClr val="tx1"/>
                </a:solidFill>
                <a:latin typeface="HG丸ｺﾞｼｯｸM-PRO" pitchFamily="50" charset="-128"/>
                <a:ea typeface="HG丸ｺﾞｼｯｸM-PRO" pitchFamily="50" charset="-128"/>
              </a:rPr>
              <a:t>・活動組織設立以前の活動へ支出している。</a:t>
            </a:r>
          </a:p>
          <a:p>
            <a:pPr>
              <a:defRPr/>
            </a:pPr>
            <a:endParaRPr lang="ja-JP" altLang="en-US"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交付金返還の対象となります。ただし、法令等に基づいて定められた管理者が管理する施設のうち、慣行として地域で管理すべき水路等の施設や農用地と一体的に管理しているものについては、共同活動の対象とすることができる場合があります。</a:t>
            </a:r>
            <a:endParaRPr lang="en-US" altLang="ja-JP" dirty="0">
              <a:solidFill>
                <a:schemeClr val="tx1"/>
              </a:solidFill>
              <a:latin typeface="HG丸ｺﾞｼｯｸM-PRO" pitchFamily="50" charset="-128"/>
              <a:ea typeface="HG丸ｺﾞｼｯｸM-PRO" pitchFamily="50" charset="-128"/>
            </a:endParaRPr>
          </a:p>
        </p:txBody>
      </p:sp>
      <p:sp>
        <p:nvSpPr>
          <p:cNvPr id="7" name="テキスト ボックス 11">
            <a:extLst>
              <a:ext uri="{FF2B5EF4-FFF2-40B4-BE49-F238E27FC236}">
                <a16:creationId xmlns:a16="http://schemas.microsoft.com/office/drawing/2014/main" id="{F4FA43BB-89B7-98E8-789B-EEB964A184A3}"/>
              </a:ext>
            </a:extLst>
          </p:cNvPr>
          <p:cNvSpPr txBox="1">
            <a:spLocks noChangeArrowheads="1"/>
          </p:cNvSpPr>
          <p:nvPr/>
        </p:nvSpPr>
        <p:spPr bwMode="auto">
          <a:xfrm>
            <a:off x="428288" y="7160864"/>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14" name="四角形吹き出し 45">
            <a:extLst>
              <a:ext uri="{FF2B5EF4-FFF2-40B4-BE49-F238E27FC236}">
                <a16:creationId xmlns:a16="http://schemas.microsoft.com/office/drawing/2014/main" id="{1C60FD1F-13E8-4913-9FE4-475E6DB7EA95}"/>
              </a:ext>
            </a:extLst>
          </p:cNvPr>
          <p:cNvSpPr/>
          <p:nvPr/>
        </p:nvSpPr>
        <p:spPr>
          <a:xfrm>
            <a:off x="3185557" y="6984419"/>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r>
              <a:rPr lang="ja-JP" altLang="en-US" sz="1050" dirty="0" smtClean="0">
                <a:solidFill>
                  <a:srgbClr val="FF0000"/>
                </a:solidFill>
              </a:rPr>
              <a:t>注意すべき事項</a:t>
            </a:r>
            <a:r>
              <a:rPr lang="ja-JP" altLang="en-US" sz="1050" dirty="0">
                <a:solidFill>
                  <a:srgbClr val="FF0000"/>
                </a:solidFill>
              </a:rPr>
              <a:t>があれば追記して下さい。</a:t>
            </a:r>
          </a:p>
        </p:txBody>
      </p:sp>
    </p:spTree>
    <p:extLst>
      <p:ext uri="{BB962C8B-B14F-4D97-AF65-F5344CB8AC3E}">
        <p14:creationId xmlns:p14="http://schemas.microsoft.com/office/powerpoint/2010/main" val="3416126517"/>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99C5402-E428-4E4A-9835-07AFE6CAC4B0}"/>
              </a:ext>
            </a:extLst>
          </p:cNvPr>
          <p:cNvPicPr>
            <a:picLocks noChangeAspect="1"/>
          </p:cNvPicPr>
          <p:nvPr/>
        </p:nvPicPr>
        <p:blipFill>
          <a:blip r:embed="rId2"/>
          <a:stretch>
            <a:fillRect/>
          </a:stretch>
        </p:blipFill>
        <p:spPr>
          <a:xfrm rot="16200000">
            <a:off x="-1295804" y="2207314"/>
            <a:ext cx="8298836" cy="4991551"/>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sp>
        <p:nvSpPr>
          <p:cNvPr id="40" name="Rectangle 65"/>
          <p:cNvSpPr>
            <a:spLocks noChangeArrowheads="1"/>
          </p:cNvSpPr>
          <p:nvPr/>
        </p:nvSpPr>
        <p:spPr bwMode="auto">
          <a:xfrm rot="16200000">
            <a:off x="2077029" y="8745961"/>
            <a:ext cx="82545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10" name="Rectangle 65"/>
          <p:cNvSpPr>
            <a:spLocks noChangeArrowheads="1"/>
          </p:cNvSpPr>
          <p:nvPr/>
        </p:nvSpPr>
        <p:spPr bwMode="auto">
          <a:xfrm rot="-5400000">
            <a:off x="5666075" y="2922302"/>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001263" flipV="1">
            <a:off x="2367454" y="960649"/>
            <a:ext cx="1559975" cy="2700432"/>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2117319" y="4632970"/>
            <a:ext cx="2090776" cy="490473"/>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4628556">
            <a:off x="4067804" y="4205150"/>
            <a:ext cx="45719" cy="319535"/>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3376308" y="1279969"/>
            <a:ext cx="504056" cy="1557735"/>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771231" y="7756167"/>
            <a:ext cx="141552" cy="119286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V="1">
            <a:off x="2434623" y="8608784"/>
            <a:ext cx="213992" cy="145520"/>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407204" y="2272301"/>
            <a:ext cx="1557736" cy="621328"/>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733141" y="1463630"/>
            <a:ext cx="2002618" cy="424810"/>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rot="16200000">
            <a:off x="-75319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3" name="Rectangle 65"/>
          <p:cNvSpPr>
            <a:spLocks noChangeArrowheads="1"/>
          </p:cNvSpPr>
          <p:nvPr/>
        </p:nvSpPr>
        <p:spPr bwMode="auto">
          <a:xfrm rot="16200000">
            <a:off x="3786897" y="8726700"/>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8" name="フリーフォーム 7"/>
          <p:cNvSpPr/>
          <p:nvPr/>
        </p:nvSpPr>
        <p:spPr>
          <a:xfrm rot="16200000" flipH="1" flipV="1">
            <a:off x="3357709" y="8687353"/>
            <a:ext cx="380532" cy="45146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Rectangle 65"/>
          <p:cNvSpPr>
            <a:spLocks noChangeArrowheads="1"/>
          </p:cNvSpPr>
          <p:nvPr/>
        </p:nvSpPr>
        <p:spPr bwMode="auto">
          <a:xfrm rot="16200000">
            <a:off x="3813113"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3" name="フリーフォーム 12"/>
          <p:cNvSpPr/>
          <p:nvPr/>
        </p:nvSpPr>
        <p:spPr>
          <a:xfrm rot="1668317">
            <a:off x="313348" y="1191828"/>
            <a:ext cx="3020237" cy="696708"/>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031611" flipH="1">
            <a:off x="4316742" y="2964531"/>
            <a:ext cx="333958" cy="2915560"/>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2729171" y="5438840"/>
            <a:ext cx="1728192" cy="2695807"/>
          </a:xfrm>
          <a:prstGeom prst="roundRect">
            <a:avLst>
              <a:gd name="adj" fmla="val 12215"/>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592659" y="4679621"/>
            <a:ext cx="576065" cy="14294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2634151" y="4644264"/>
            <a:ext cx="576067" cy="1885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3153394" y="8455589"/>
            <a:ext cx="284759" cy="20653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456741" y="7229122"/>
            <a:ext cx="304172" cy="2664694"/>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982591" y="2478732"/>
            <a:ext cx="265242" cy="16634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499494" y="1221727"/>
            <a:ext cx="265239" cy="26803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Rectangle 65"/>
          <p:cNvSpPr>
            <a:spLocks noChangeArrowheads="1"/>
          </p:cNvSpPr>
          <p:nvPr/>
        </p:nvSpPr>
        <p:spPr bwMode="auto">
          <a:xfrm rot="-5400000">
            <a:off x="4956597" y="754323"/>
            <a:ext cx="2078216" cy="145769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領収書はレシートでも構いません。（日付、店名が記入されていない場合は記入して下さい。また、感熱紙のレシートは、経年により文字が消えてしまうので、コピーも保管して下さい。）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領収書は品名、規格、購入数量等も記入してもらうようにして下さい。</a:t>
            </a:r>
            <a:endParaRPr lang="en-US" altLang="ja-JP" sz="1000" dirty="0">
              <a:solidFill>
                <a:srgbClr val="FF0000"/>
              </a:solidFill>
            </a:endParaRPr>
          </a:p>
        </p:txBody>
      </p:sp>
      <p:sp>
        <p:nvSpPr>
          <p:cNvPr id="76" name="Rectangle 65"/>
          <p:cNvSpPr>
            <a:spLocks noChangeArrowheads="1"/>
          </p:cNvSpPr>
          <p:nvPr/>
        </p:nvSpPr>
        <p:spPr bwMode="auto">
          <a:xfrm rot="16200000">
            <a:off x="-1133815" y="7038212"/>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7" name="Rectangle 65"/>
          <p:cNvSpPr>
            <a:spLocks noChangeArrowheads="1"/>
          </p:cNvSpPr>
          <p:nvPr/>
        </p:nvSpPr>
        <p:spPr bwMode="auto">
          <a:xfrm rot="16200000">
            <a:off x="-609919"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177871"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79" name="角丸四角形 78"/>
          <p:cNvSpPr/>
          <p:nvPr/>
        </p:nvSpPr>
        <p:spPr>
          <a:xfrm rot="16200000">
            <a:off x="3233228" y="6701438"/>
            <a:ext cx="720076" cy="269580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680780" y="5283776"/>
            <a:ext cx="171624" cy="226365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480368" y="4116411"/>
            <a:ext cx="288031" cy="269581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3917032" y="759429"/>
            <a:ext cx="347265" cy="1497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3992964" y="5411570"/>
            <a:ext cx="216025" cy="13025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975258" y="5166642"/>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3" name="Rectangle 65"/>
          <p:cNvSpPr>
            <a:spLocks noChangeArrowheads="1"/>
          </p:cNvSpPr>
          <p:nvPr/>
        </p:nvSpPr>
        <p:spPr bwMode="auto">
          <a:xfrm rot="16200000">
            <a:off x="4461261" y="6153716"/>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Tree>
    <p:extLst>
      <p:ext uri="{BB962C8B-B14F-4D97-AF65-F5344CB8AC3E}">
        <p14:creationId xmlns:p14="http://schemas.microsoft.com/office/powerpoint/2010/main" val="1549464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C45830D3-39EE-4218-924B-359B2EF9B564}"/>
              </a:ext>
            </a:extLst>
          </p:cNvPr>
          <p:cNvPicPr>
            <a:picLocks noChangeAspect="1"/>
          </p:cNvPicPr>
          <p:nvPr/>
        </p:nvPicPr>
        <p:blipFill>
          <a:blip r:embed="rId2"/>
          <a:stretch>
            <a:fillRect/>
          </a:stretch>
        </p:blipFill>
        <p:spPr>
          <a:xfrm rot="16200000">
            <a:off x="-326247" y="2496291"/>
            <a:ext cx="7930409" cy="4662262"/>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a:t>
            </a:r>
            <a:r>
              <a:rPr lang="ja-JP" altLang="en-US" sz="1000" dirty="0">
                <a:solidFill>
                  <a:srgbClr val="FF0000"/>
                </a:solidFill>
                <a:latin typeface="+mn-ea"/>
                <a:ea typeface="+mn-ea"/>
              </a:rPr>
              <a:t>の</a:t>
            </a:r>
            <a:r>
              <a:rPr lang="ja-JP" altLang="en-US" sz="1000" dirty="0">
                <a:solidFill>
                  <a:srgbClr val="FF0000"/>
                </a:solidFill>
              </a:rPr>
              <a:t>表から自動集計されます。</a:t>
            </a:r>
            <a:endParaRPr lang="en-US" altLang="ja-JP" sz="1000" dirty="0">
              <a:solidFill>
                <a:srgbClr val="FF0000"/>
              </a:solidFill>
            </a:endParaRPr>
          </a:p>
        </p:txBody>
      </p:sp>
      <p:sp>
        <p:nvSpPr>
          <p:cNvPr id="9" name="角丸四角形 8"/>
          <p:cNvSpPr/>
          <p:nvPr/>
        </p:nvSpPr>
        <p:spPr>
          <a:xfrm rot="16200000">
            <a:off x="2814469" y="3835145"/>
            <a:ext cx="1434827" cy="2141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2921120" y="8051025"/>
            <a:ext cx="1260661" cy="18715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645024" y="4692352"/>
            <a:ext cx="2390816" cy="1076155"/>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73016" y="5768507"/>
            <a:ext cx="2478737" cy="169571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274455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29681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545288"/>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96881" y="7622167"/>
            <a:ext cx="341397" cy="19365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3702589" y="8799034"/>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a:t>
            </a:r>
            <a:r>
              <a:rPr lang="ja-JP" altLang="en-US" sz="1000" dirty="0">
                <a:solidFill>
                  <a:srgbClr val="FF0000"/>
                </a:solidFill>
                <a:latin typeface="+mj-ea"/>
                <a:ea typeface="+mj-ea"/>
              </a:rPr>
              <a:t>の</a:t>
            </a:r>
            <a:r>
              <a:rPr lang="ja-JP" altLang="en-US" sz="1000" dirty="0">
                <a:solidFill>
                  <a:srgbClr val="FF0000"/>
                </a:solidFill>
              </a:rPr>
              <a:t>「分類」欄へこの番号を選んで記入します。</a:t>
            </a:r>
          </a:p>
        </p:txBody>
      </p:sp>
      <p:sp>
        <p:nvSpPr>
          <p:cNvPr id="18" name="フリーフォーム 17"/>
          <p:cNvSpPr/>
          <p:nvPr/>
        </p:nvSpPr>
        <p:spPr>
          <a:xfrm rot="10800000" flipV="1">
            <a:off x="4509121" y="8838056"/>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43</a:t>
            </a:r>
          </a:p>
        </p:txBody>
      </p:sp>
      <p:sp>
        <p:nvSpPr>
          <p:cNvPr id="6" name="Rectangle 65"/>
          <p:cNvSpPr>
            <a:spLocks noChangeArrowheads="1"/>
          </p:cNvSpPr>
          <p:nvPr/>
        </p:nvSpPr>
        <p:spPr bwMode="auto">
          <a:xfrm rot="16200000">
            <a:off x="3542317" y="6305376"/>
            <a:ext cx="5707129"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当該年度交付金の３割を超え、かつ、１００万円以上である場合は</a:t>
            </a:r>
            <a:r>
              <a:rPr lang="ja-JP" altLang="en-US" sz="1000" dirty="0" smtClean="0">
                <a:solidFill>
                  <a:srgbClr val="FF0000"/>
                </a:solidFill>
              </a:rPr>
              <a:t>使用予定表（</a:t>
            </a:r>
            <a:r>
              <a:rPr lang="ja-JP" altLang="en-US" sz="1000" dirty="0">
                <a:solidFill>
                  <a:srgbClr val="FF0000"/>
                </a:solidFill>
              </a:rPr>
              <a:t>様式は</a:t>
            </a:r>
            <a:r>
              <a:rPr lang="en-US" altLang="ja-JP" sz="1000" dirty="0">
                <a:solidFill>
                  <a:srgbClr val="FF0000"/>
                </a:solidFill>
                <a:latin typeface="ＭＳ Ｐゴシック"/>
                <a:ea typeface="ＭＳ Ｐゴシック"/>
              </a:rPr>
              <a:t>P.54</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P.55 </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Tree>
    <p:extLst>
      <p:ext uri="{BB962C8B-B14F-4D97-AF65-F5344CB8AC3E}">
        <p14:creationId xmlns:p14="http://schemas.microsoft.com/office/powerpoint/2010/main" val="418333322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27319" y="7761312"/>
            <a:ext cx="6201359" cy="1944238"/>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575999" y="8823755"/>
            <a:ext cx="5969399"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a:t>
            </a:r>
            <a:r>
              <a:rPr lang="ja-JP" altLang="en-US" sz="1200" dirty="0" smtClean="0">
                <a:latin typeface="+mn-ea"/>
                <a:ea typeface="+mn-ea"/>
              </a:rPr>
              <a:t>、</a:t>
            </a:r>
            <a:r>
              <a:rPr lang="ja-JP" altLang="en-US" sz="1200" dirty="0" smtClean="0">
                <a:solidFill>
                  <a:srgbClr val="FF0000"/>
                </a:solidFill>
                <a:latin typeface="+mn-ea"/>
                <a:ea typeface="+mn-ea"/>
              </a:rPr>
              <a:t>九州農政局長</a:t>
            </a:r>
            <a:r>
              <a:rPr lang="ja-JP" altLang="en-US" sz="1200" dirty="0" smtClean="0">
                <a:latin typeface="+mn-ea"/>
                <a:ea typeface="+mn-ea"/>
              </a:rPr>
              <a:t>の</a:t>
            </a:r>
            <a:r>
              <a:rPr lang="ja-JP" altLang="en-US" sz="1200" dirty="0">
                <a:latin typeface="+mn-ea"/>
                <a:ea typeface="+mn-ea"/>
              </a:rPr>
              <a:t>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a:t>
            </a:r>
            <a:r>
              <a:rPr lang="ja-JP" altLang="en-US" dirty="0" smtClean="0">
                <a:latin typeface="+mn-ea"/>
                <a:ea typeface="+mn-ea"/>
              </a:rPr>
              <a:t>、</a:t>
            </a:r>
            <a:r>
              <a:rPr lang="ja-JP" altLang="en-US" dirty="0" smtClean="0">
                <a:solidFill>
                  <a:srgbClr val="FF0000"/>
                </a:solidFill>
                <a:latin typeface="+mn-ea"/>
              </a:rPr>
              <a:t>九州農政</a:t>
            </a:r>
            <a:r>
              <a:rPr lang="ja-JP" altLang="en-US" dirty="0">
                <a:solidFill>
                  <a:srgbClr val="FF0000"/>
                </a:solidFill>
                <a:latin typeface="+mn-ea"/>
              </a:rPr>
              <a:t>局長</a:t>
            </a:r>
            <a:r>
              <a:rPr lang="ja-JP" altLang="en-US" dirty="0" smtClean="0">
                <a:latin typeface="+mn-ea"/>
                <a:ea typeface="+mn-ea"/>
              </a:rPr>
              <a:t>へ</a:t>
            </a:r>
            <a:r>
              <a:rPr lang="ja-JP" altLang="en-US" dirty="0">
                <a:latin typeface="+mn-ea"/>
                <a:ea typeface="+mn-ea"/>
              </a:rPr>
              <a:t>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382024" y="7381867"/>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76000" y="7887822"/>
            <a:ext cx="59694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46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47</a:t>
            </a:r>
            <a:r>
              <a:rPr lang="ja-JP" altLang="en-US" dirty="0">
                <a:latin typeface="HG丸ｺﾞｼｯｸM-PRO" pitchFamily="50" charset="-128"/>
                <a:ea typeface="HG丸ｺﾞｼｯｸM-PRO" pitchFamily="50" charset="-128"/>
              </a:rPr>
              <a:t>ページの財産の耐用年数の例を参考にして下さい。</a:t>
            </a:r>
            <a:endParaRPr lang="en-US" altLang="ja-JP" dirty="0">
              <a:latin typeface="HG丸ｺﾞｼｯｸM-PRO" pitchFamily="50" charset="-128"/>
              <a:ea typeface="HG丸ｺﾞｼｯｸM-PRO" pitchFamily="50" charset="-128"/>
            </a:endParaRPr>
          </a:p>
        </p:txBody>
      </p:sp>
      <p:sp>
        <p:nvSpPr>
          <p:cNvPr id="2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44</a:t>
            </a: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28453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558483"/>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万円以上の機械及び器具と農林畜水産業関係補助金等交付規則別表（第５条関係）に掲げるものについても、同様に財産管理台帳に整理が必要です。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sp>
        <p:nvSpPr>
          <p:cNvPr id="4" name="角丸四角形 30">
            <a:extLst>
              <a:ext uri="{FF2B5EF4-FFF2-40B4-BE49-F238E27FC236}">
                <a16:creationId xmlns:a16="http://schemas.microsoft.com/office/drawing/2014/main" id="{284F6F25-A6BC-3384-5847-D4EB30DCA401}"/>
              </a:ext>
            </a:extLst>
          </p:cNvPr>
          <p:cNvSpPr/>
          <p:nvPr/>
        </p:nvSpPr>
        <p:spPr>
          <a:xfrm>
            <a:off x="427320" y="5726083"/>
            <a:ext cx="6201359" cy="156884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財産管理台帳の記載・作成漏れ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・更新等を行った施設（水路・農道等）、取得した機械（草刈機等）や器具（パソコン、プリンター、カメラ等）の財産管理台帳への記載漏れ</a:t>
            </a:r>
          </a:p>
          <a:p>
            <a:pPr>
              <a:defRPr/>
            </a:pPr>
            <a:r>
              <a:rPr lang="ja-JP" altLang="en-US" dirty="0">
                <a:solidFill>
                  <a:schemeClr val="tx1"/>
                </a:solidFill>
                <a:latin typeface="HG丸ｺﾞｼｯｸM-PRO" pitchFamily="50" charset="-128"/>
                <a:ea typeface="HG丸ｺﾞｼｯｸM-PRO" pitchFamily="50" charset="-128"/>
              </a:rPr>
              <a:t>・活動において管理すべき財産を取得している場合における財産管理台帳の作成漏れ</a:t>
            </a: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上記に該当する場合、早急に該当する施設等の財産管理台帳への記載等を行うよう、今後対応を改善する必要があります。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5" name="テキスト ボックス 11">
            <a:extLst>
              <a:ext uri="{FF2B5EF4-FFF2-40B4-BE49-F238E27FC236}">
                <a16:creationId xmlns:a16="http://schemas.microsoft.com/office/drawing/2014/main" id="{7405913F-1705-CB4A-C159-9BFE76AA4249}"/>
              </a:ext>
            </a:extLst>
          </p:cNvPr>
          <p:cNvSpPr txBox="1">
            <a:spLocks noChangeArrowheads="1"/>
          </p:cNvSpPr>
          <p:nvPr/>
        </p:nvSpPr>
        <p:spPr bwMode="auto">
          <a:xfrm>
            <a:off x="468000" y="5818744"/>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20" name="四角形吹き出し 45">
            <a:extLst>
              <a:ext uri="{FF2B5EF4-FFF2-40B4-BE49-F238E27FC236}">
                <a16:creationId xmlns:a16="http://schemas.microsoft.com/office/drawing/2014/main" id="{1C60FD1F-13E8-4913-9FE4-475E6DB7EA95}"/>
              </a:ext>
            </a:extLst>
          </p:cNvPr>
          <p:cNvSpPr/>
          <p:nvPr/>
        </p:nvSpPr>
        <p:spPr>
          <a:xfrm>
            <a:off x="3413398" y="5815313"/>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r>
              <a:rPr lang="ja-JP" altLang="en-US" sz="1050" dirty="0" smtClean="0">
                <a:solidFill>
                  <a:srgbClr val="FF0000"/>
                </a:solidFill>
              </a:rPr>
              <a:t>注意すべき事項</a:t>
            </a:r>
            <a:r>
              <a:rPr lang="ja-JP" altLang="en-US" sz="1050" dirty="0">
                <a:solidFill>
                  <a:srgbClr val="FF0000"/>
                </a:solidFill>
              </a:rPr>
              <a:t>があれば追記して下さい。</a:t>
            </a:r>
          </a:p>
        </p:txBody>
      </p:sp>
    </p:spTree>
    <p:extLst>
      <p:ext uri="{BB962C8B-B14F-4D97-AF65-F5344CB8AC3E}">
        <p14:creationId xmlns:p14="http://schemas.microsoft.com/office/powerpoint/2010/main" val="335683722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23" name="テキスト ボックス 4"/>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27" name="Picture 357"/>
          <p:cNvPicPr>
            <a:picLocks noChangeAspect="1" noChangeArrowheads="1"/>
          </p:cNvPicPr>
          <p:nvPr/>
        </p:nvPicPr>
        <p:blipFill>
          <a:blip r:embed="rId3" cstate="print"/>
          <a:srcRect/>
          <a:stretch>
            <a:fillRect/>
          </a:stretch>
        </p:blipFill>
        <p:spPr bwMode="auto">
          <a:xfrm>
            <a:off x="8901608" y="2340996"/>
            <a:ext cx="1425153" cy="1051229"/>
          </a:xfrm>
          <a:prstGeom prst="ellipse">
            <a:avLst/>
          </a:prstGeom>
          <a:solidFill>
            <a:srgbClr val="000000">
              <a:alpha val="0"/>
            </a:srgbClr>
          </a:solidFill>
          <a:ln>
            <a:noFill/>
          </a:ln>
          <a:effectLst>
            <a:softEdge rad="112500"/>
          </a:effectLst>
        </p:spPr>
      </p:pic>
      <p:pic>
        <p:nvPicPr>
          <p:cNvPr id="28" name="図 21" descr="G:\DCIM\100CANON\IMG_0387.JPG"/>
          <p:cNvPicPr>
            <a:picLocks noChangeAspect="1" noChangeArrowheads="1"/>
          </p:cNvPicPr>
          <p:nvPr/>
        </p:nvPicPr>
        <p:blipFill>
          <a:blip r:embed="rId4" cstate="print"/>
          <a:srcRect/>
          <a:stretch>
            <a:fillRect/>
          </a:stretch>
        </p:blipFill>
        <p:spPr bwMode="auto">
          <a:xfrm>
            <a:off x="9765704" y="4664968"/>
            <a:ext cx="1578620" cy="1056132"/>
          </a:xfrm>
          <a:prstGeom prst="ellipse">
            <a:avLst/>
          </a:prstGeom>
          <a:solidFill>
            <a:srgbClr val="000000">
              <a:alpha val="0"/>
            </a:srgbClr>
          </a:solidFill>
          <a:ln>
            <a:noFill/>
          </a:ln>
          <a:effectLst>
            <a:softEdge rad="112500"/>
          </a:effectLst>
        </p:spPr>
      </p:pic>
      <p:pic>
        <p:nvPicPr>
          <p:cNvPr id="34" name="Picture 2" descr="\\R1902647\多面的機能支払\03 多面的機能調査\地域共同による資源の保全管理活動写真\03_農村環境向上活動\03_実践活動\01_生態系保全\01_生物の生息状況の把握\250920事例調査_福井県若狭町_育成水田での捕獲作業.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852843" y="5644930"/>
            <a:ext cx="1404342" cy="1053257"/>
          </a:xfrm>
          <a:prstGeom prst="ellipse">
            <a:avLst/>
          </a:prstGeom>
          <a:solidFill>
            <a:srgbClr val="000000">
              <a:alpha val="0"/>
            </a:srgbClr>
          </a:solidFill>
          <a:ln>
            <a:noFill/>
          </a:ln>
          <a:effectLst>
            <a:softEdge rad="112500"/>
          </a:effectLst>
        </p:spPr>
      </p:pic>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sp>
        <p:nvSpPr>
          <p:cNvPr id="40" name="四角形吹き出し 39"/>
          <p:cNvSpPr/>
          <p:nvPr/>
        </p:nvSpPr>
        <p:spPr>
          <a:xfrm>
            <a:off x="4437112" y="129510"/>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grpSp>
        <p:nvGrpSpPr>
          <p:cNvPr id="21" name="グループ化 20">
            <a:extLst>
              <a:ext uri="{FF2B5EF4-FFF2-40B4-BE49-F238E27FC236}">
                <a16:creationId xmlns:a16="http://schemas.microsoft.com/office/drawing/2014/main" id="{E56A3B2D-039D-458A-9C9F-71B14959C135}"/>
              </a:ext>
            </a:extLst>
          </p:cNvPr>
          <p:cNvGrpSpPr/>
          <p:nvPr/>
        </p:nvGrpSpPr>
        <p:grpSpPr>
          <a:xfrm>
            <a:off x="349627" y="6438868"/>
            <a:ext cx="6320745" cy="3252955"/>
            <a:chOff x="353740" y="6252517"/>
            <a:chExt cx="6320745" cy="3252955"/>
          </a:xfrm>
        </p:grpSpPr>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cxnSpLocks/>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4"/>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4"/>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33" name="カギ線コネクタ 32"/>
            <p:cNvCxnSpPr>
              <a:stCxn id="13" idx="3"/>
              <a:endCxn id="32"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2" name="図 1">
            <a:extLst>
              <a:ext uri="{FF2B5EF4-FFF2-40B4-BE49-F238E27FC236}">
                <a16:creationId xmlns:a16="http://schemas.microsoft.com/office/drawing/2014/main" id="{28D34E1F-4393-45A7-81E8-76AF55FEB9FA}"/>
              </a:ext>
            </a:extLst>
          </p:cNvPr>
          <p:cNvPicPr>
            <a:picLocks noChangeAspect="1"/>
          </p:cNvPicPr>
          <p:nvPr/>
        </p:nvPicPr>
        <p:blipFill>
          <a:blip r:embed="rId6"/>
          <a:stretch>
            <a:fillRect/>
          </a:stretch>
        </p:blipFill>
        <p:spPr>
          <a:xfrm>
            <a:off x="9049362" y="3550449"/>
            <a:ext cx="1432684" cy="1072989"/>
          </a:xfrm>
          <a:prstGeom prst="rect">
            <a:avLst/>
          </a:prstGeom>
        </p:spPr>
      </p:pic>
      <p:pic>
        <p:nvPicPr>
          <p:cNvPr id="3" name="図 2">
            <a:extLst>
              <a:ext uri="{FF2B5EF4-FFF2-40B4-BE49-F238E27FC236}">
                <a16:creationId xmlns:a16="http://schemas.microsoft.com/office/drawing/2014/main" id="{92B2E4C1-C45F-43C4-8329-022B7A93DACD}"/>
              </a:ext>
            </a:extLst>
          </p:cNvPr>
          <p:cNvPicPr>
            <a:picLocks noChangeAspect="1"/>
          </p:cNvPicPr>
          <p:nvPr/>
        </p:nvPicPr>
        <p:blipFill>
          <a:blip r:embed="rId7"/>
          <a:stretch>
            <a:fillRect/>
          </a:stretch>
        </p:blipFill>
        <p:spPr>
          <a:xfrm>
            <a:off x="7808144" y="4880326"/>
            <a:ext cx="1530229" cy="1091279"/>
          </a:xfrm>
          <a:prstGeom prst="rect">
            <a:avLst/>
          </a:prstGeom>
        </p:spPr>
      </p:pic>
      <p:pic>
        <p:nvPicPr>
          <p:cNvPr id="19" name="図 18">
            <a:extLst>
              <a:ext uri="{FF2B5EF4-FFF2-40B4-BE49-F238E27FC236}">
                <a16:creationId xmlns:a16="http://schemas.microsoft.com/office/drawing/2014/main" id="{E4DB3FA8-DCC9-4267-91A8-FD6EA2AC8F07}"/>
              </a:ext>
            </a:extLst>
          </p:cNvPr>
          <p:cNvPicPr>
            <a:picLocks noChangeAspect="1"/>
          </p:cNvPicPr>
          <p:nvPr/>
        </p:nvPicPr>
        <p:blipFill>
          <a:blip r:embed="rId8"/>
          <a:stretch>
            <a:fillRect/>
          </a:stretch>
        </p:blipFill>
        <p:spPr>
          <a:xfrm>
            <a:off x="4756474" y="5079560"/>
            <a:ext cx="1676545" cy="1054699"/>
          </a:xfrm>
          <a:prstGeom prst="rect">
            <a:avLst/>
          </a:prstGeom>
        </p:spPr>
      </p:pic>
      <p:pic>
        <p:nvPicPr>
          <p:cNvPr id="22" name="図 21">
            <a:extLst>
              <a:ext uri="{FF2B5EF4-FFF2-40B4-BE49-F238E27FC236}">
                <a16:creationId xmlns:a16="http://schemas.microsoft.com/office/drawing/2014/main" id="{357C6FAC-85FD-42A4-9C57-FADC7E54D5F1}"/>
              </a:ext>
            </a:extLst>
          </p:cNvPr>
          <p:cNvPicPr>
            <a:picLocks noChangeAspect="1"/>
          </p:cNvPicPr>
          <p:nvPr/>
        </p:nvPicPr>
        <p:blipFill>
          <a:blip r:embed="rId9"/>
          <a:stretch>
            <a:fillRect/>
          </a:stretch>
        </p:blipFill>
        <p:spPr>
          <a:xfrm>
            <a:off x="4971402" y="2459814"/>
            <a:ext cx="1413505" cy="1065566"/>
          </a:xfrm>
          <a:prstGeom prst="ellipse">
            <a:avLst/>
          </a:prstGeom>
          <a:ln>
            <a:noFill/>
          </a:ln>
          <a:effectLst>
            <a:softEdge rad="112500"/>
          </a:effectLst>
        </p:spPr>
      </p:pic>
      <p:pic>
        <p:nvPicPr>
          <p:cNvPr id="30" name="図 29">
            <a:extLst>
              <a:ext uri="{FF2B5EF4-FFF2-40B4-BE49-F238E27FC236}">
                <a16:creationId xmlns:a16="http://schemas.microsoft.com/office/drawing/2014/main" id="{C7D1A458-D9EA-48E1-85B1-F05E44D27708}"/>
              </a:ext>
            </a:extLst>
          </p:cNvPr>
          <p:cNvPicPr>
            <a:picLocks noChangeAspect="1"/>
          </p:cNvPicPr>
          <p:nvPr/>
        </p:nvPicPr>
        <p:blipFill>
          <a:blip r:embed="rId10"/>
          <a:stretch>
            <a:fillRect/>
          </a:stretch>
        </p:blipFill>
        <p:spPr>
          <a:xfrm>
            <a:off x="9545623" y="7467628"/>
            <a:ext cx="1562276" cy="998832"/>
          </a:xfrm>
          <a:prstGeom prst="ellipse">
            <a:avLst/>
          </a:prstGeom>
          <a:ln>
            <a:noFill/>
          </a:ln>
          <a:effectLst>
            <a:softEdge rad="112500"/>
          </a:effectLst>
        </p:spPr>
      </p:pic>
      <p:pic>
        <p:nvPicPr>
          <p:cNvPr id="35" name="図 34">
            <a:extLst>
              <a:ext uri="{FF2B5EF4-FFF2-40B4-BE49-F238E27FC236}">
                <a16:creationId xmlns:a16="http://schemas.microsoft.com/office/drawing/2014/main" id="{72685F34-700C-4BBC-BF06-6D375FF12C48}"/>
              </a:ext>
            </a:extLst>
          </p:cNvPr>
          <p:cNvPicPr>
            <a:picLocks noChangeAspect="1"/>
          </p:cNvPicPr>
          <p:nvPr/>
        </p:nvPicPr>
        <p:blipFill>
          <a:blip r:embed="rId11"/>
          <a:stretch>
            <a:fillRect/>
          </a:stretch>
        </p:blipFill>
        <p:spPr>
          <a:xfrm>
            <a:off x="3526827" y="4157149"/>
            <a:ext cx="1432014" cy="1062752"/>
          </a:xfrm>
          <a:prstGeom prst="ellipse">
            <a:avLst/>
          </a:prstGeom>
          <a:ln>
            <a:noFill/>
          </a:ln>
          <a:effectLst>
            <a:softEdge rad="112500"/>
          </a:effectLst>
        </p:spPr>
      </p:pic>
    </p:spTree>
    <p:extLst>
      <p:ext uri="{BB962C8B-B14F-4D97-AF65-F5344CB8AC3E}">
        <p14:creationId xmlns:p14="http://schemas.microsoft.com/office/powerpoint/2010/main" val="266460144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8176F2E4-5306-5504-A285-A8987D0C31CE}"/>
              </a:ext>
            </a:extLst>
          </p:cNvPr>
          <p:cNvPicPr>
            <a:picLocks noChangeAspect="1"/>
          </p:cNvPicPr>
          <p:nvPr/>
        </p:nvPicPr>
        <p:blipFill>
          <a:blip r:embed="rId2"/>
          <a:stretch>
            <a:fillRect/>
          </a:stretch>
        </p:blipFill>
        <p:spPr>
          <a:xfrm rot="16200000">
            <a:off x="2004501" y="4312852"/>
            <a:ext cx="6505175" cy="2844444"/>
          </a:xfrm>
          <a:prstGeom prst="rect">
            <a:avLst/>
          </a:prstGeom>
        </p:spPr>
      </p:pic>
      <p:pic>
        <p:nvPicPr>
          <p:cNvPr id="3" name="図 2">
            <a:extLst>
              <a:ext uri="{FF2B5EF4-FFF2-40B4-BE49-F238E27FC236}">
                <a16:creationId xmlns:a16="http://schemas.microsoft.com/office/drawing/2014/main" id="{0E4D795C-EFC6-5967-13FE-07BB02EFF0CA}"/>
              </a:ext>
            </a:extLst>
          </p:cNvPr>
          <p:cNvPicPr>
            <a:picLocks noChangeAspect="1"/>
          </p:cNvPicPr>
          <p:nvPr/>
        </p:nvPicPr>
        <p:blipFill>
          <a:blip r:embed="rId3"/>
          <a:stretch>
            <a:fillRect/>
          </a:stretch>
        </p:blipFill>
        <p:spPr>
          <a:xfrm rot="16200000">
            <a:off x="-2084449" y="3235830"/>
            <a:ext cx="8375425" cy="2943476"/>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45</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更新等を行った施設並びに取得価格が</a:t>
            </a:r>
            <a:r>
              <a:rPr lang="en-US" altLang="ja-JP" sz="1000" dirty="0">
                <a:solidFill>
                  <a:schemeClr val="tx1"/>
                </a:solidFill>
                <a:latin typeface="ＭＳ Ｐゴシック" panose="020B0600070205080204" pitchFamily="50" charset="-128"/>
                <a:ea typeface="ＭＳ Ｐゴシック" panose="020B0600070205080204" pitchFamily="50" charset="-128"/>
              </a:rPr>
              <a:t>50</a:t>
            </a:r>
            <a:r>
              <a:rPr lang="ja-JP" altLang="en-US" sz="1000" dirty="0">
                <a:solidFill>
                  <a:schemeClr val="tx1"/>
                </a:solidFill>
                <a:latin typeface="ＭＳ Ｐゴシック" panose="020B0600070205080204" pitchFamily="50" charset="-128"/>
                <a:ea typeface="ＭＳ Ｐゴシック" panose="020B0600070205080204" pitchFamily="50" charset="-128"/>
              </a:rPr>
              <a:t>万円以上の機械及び器具がある場合、また農林畜水産業関係補助金等交付規則別表（第５条関係）に掲げるものについて、作成します。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工事費を記入して下さい。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a16="http://schemas.microsoft.com/office/drawing/2014/main" id="{07278B1A-873C-4EAE-8FA2-D1690C8DD3FD}"/>
              </a:ext>
            </a:extLst>
          </p:cNvPr>
          <p:cNvSpPr txBox="1"/>
          <p:nvPr/>
        </p:nvSpPr>
        <p:spPr>
          <a:xfrm rot="16200000">
            <a:off x="2223576" y="7028503"/>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a16="http://schemas.microsoft.com/office/drawing/2014/main" id="{8D4F7D29-6F8A-472F-9F36-EEBD5947D26D}"/>
              </a:ext>
            </a:extLst>
          </p:cNvPr>
          <p:cNvSpPr/>
          <p:nvPr/>
        </p:nvSpPr>
        <p:spPr>
          <a:xfrm>
            <a:off x="4154031" y="462372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a16="http://schemas.microsoft.com/office/drawing/2014/main" id="{9D24CB5E-6AE7-4B2F-B742-2B02807B9E13}"/>
              </a:ext>
            </a:extLst>
          </p:cNvPr>
          <p:cNvSpPr/>
          <p:nvPr/>
        </p:nvSpPr>
        <p:spPr>
          <a:xfrm rot="20349349">
            <a:off x="4182210" y="4502169"/>
            <a:ext cx="551792" cy="344243"/>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a16="http://schemas.microsoft.com/office/drawing/2014/main" id="{5631CB83-CE65-4BBC-B57C-2B16130FCD44}"/>
              </a:ext>
            </a:extLst>
          </p:cNvPr>
          <p:cNvSpPr txBox="1"/>
          <p:nvPr/>
        </p:nvSpPr>
        <p:spPr>
          <a:xfrm rot="16200000">
            <a:off x="3131395" y="3951065"/>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Tree>
    <p:extLst>
      <p:ext uri="{BB962C8B-B14F-4D97-AF65-F5344CB8AC3E}">
        <p14:creationId xmlns:p14="http://schemas.microsoft.com/office/powerpoint/2010/main" val="383975505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a16="http://schemas.microsoft.com/office/drawing/2014/main"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a16="http://schemas.microsoft.com/office/drawing/2014/main"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a16="http://schemas.microsoft.com/office/drawing/2014/main"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6" name="AutoShape 10">
            <a:extLst>
              <a:ext uri="{FF2B5EF4-FFF2-40B4-BE49-F238E27FC236}">
                <a16:creationId xmlns:a16="http://schemas.microsoft.com/office/drawing/2014/main"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a16="http://schemas.microsoft.com/office/drawing/2014/main" id="{9FCDE5F1-6835-482A-854B-B08A965562C1}"/>
              </a:ext>
            </a:extLst>
          </p:cNvPr>
          <p:cNvGraphicFramePr>
            <a:graphicFrameLocks noGrp="1"/>
          </p:cNvGraphicFramePr>
          <p:nvPr>
            <p:extLst>
              <p:ext uri="{D42A27DB-BD31-4B8C-83A1-F6EECF244321}">
                <p14:modId xmlns:p14="http://schemas.microsoft.com/office/powerpoint/2010/main" val="562179215"/>
              </p:ext>
            </p:extLst>
          </p:nvPr>
        </p:nvGraphicFramePr>
        <p:xfrm>
          <a:off x="354360" y="1568624"/>
          <a:ext cx="6264696" cy="5500329"/>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182821">
                  <a:extLst>
                    <a:ext uri="{9D8B030D-6E8A-4147-A177-3AD203B41FA5}">
                      <a16:colId xmlns:a16="http://schemas.microsoft.com/office/drawing/2014/main" val="1720016198"/>
                    </a:ext>
                  </a:extLst>
                </a:gridCol>
                <a:gridCol w="2947089">
                  <a:extLst>
                    <a:ext uri="{9D8B030D-6E8A-4147-A177-3AD203B41FA5}">
                      <a16:colId xmlns:a16="http://schemas.microsoft.com/office/drawing/2014/main" val="1756805864"/>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7459849"/>
                  </a:ext>
                </a:extLst>
              </a:tr>
            </a:tbl>
          </a:graphicData>
        </a:graphic>
      </p:graphicFrame>
      <p:sp>
        <p:nvSpPr>
          <p:cNvPr id="2" name="正方形/長方形 1">
            <a:extLst>
              <a:ext uri="{FF2B5EF4-FFF2-40B4-BE49-F238E27FC236}">
                <a16:creationId xmlns:a16="http://schemas.microsoft.com/office/drawing/2014/main"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a16="http://schemas.microsoft.com/office/drawing/2014/main"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a16="http://schemas.microsoft.com/office/drawing/2014/main"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12" name="Text Box 52">
            <a:extLst>
              <a:ext uri="{FF2B5EF4-FFF2-40B4-BE49-F238E27FC236}">
                <a16:creationId xmlns:a16="http://schemas.microsoft.com/office/drawing/2014/main" id="{FEFB10A5-C2D4-479D-8114-C23B0AAD26B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46</a:t>
            </a:r>
          </a:p>
        </p:txBody>
      </p:sp>
    </p:spTree>
    <p:extLst>
      <p:ext uri="{BB962C8B-B14F-4D97-AF65-F5344CB8AC3E}">
        <p14:creationId xmlns:p14="http://schemas.microsoft.com/office/powerpoint/2010/main" val="144789459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a16="http://schemas.microsoft.com/office/drawing/2014/main"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a16="http://schemas.microsoft.com/office/drawing/2014/main"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a16="http://schemas.microsoft.com/office/drawing/2014/main" id="{CD8D8B57-B97B-4BB0-970D-188A4B63B67E}"/>
              </a:ext>
            </a:extLst>
          </p:cNvPr>
          <p:cNvGraphicFramePr>
            <a:graphicFrameLocks noGrp="1"/>
          </p:cNvGraphicFramePr>
          <p:nvPr>
            <p:extLst>
              <p:ext uri="{D42A27DB-BD31-4B8C-83A1-F6EECF244321}">
                <p14:modId xmlns:p14="http://schemas.microsoft.com/office/powerpoint/2010/main" val="3925538591"/>
              </p:ext>
            </p:extLst>
          </p:nvPr>
        </p:nvGraphicFramePr>
        <p:xfrm>
          <a:off x="296652" y="632520"/>
          <a:ext cx="6264696" cy="5863960"/>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3129910">
                  <a:extLst>
                    <a:ext uri="{9D8B030D-6E8A-4147-A177-3AD203B41FA5}">
                      <a16:colId xmlns:a16="http://schemas.microsoft.com/office/drawing/2014/main" val="1720016198"/>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83076629"/>
                  </a:ext>
                </a:extLst>
              </a:tr>
            </a:tbl>
          </a:graphicData>
        </a:graphic>
      </p:graphicFrame>
      <p:sp>
        <p:nvSpPr>
          <p:cNvPr id="3" name="Line 4">
            <a:extLst>
              <a:ext uri="{FF2B5EF4-FFF2-40B4-BE49-F238E27FC236}">
                <a16:creationId xmlns:a16="http://schemas.microsoft.com/office/drawing/2014/main"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a16="http://schemas.microsoft.com/office/drawing/2014/main"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a16="http://schemas.microsoft.com/office/drawing/2014/main"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a16="http://schemas.microsoft.com/office/drawing/2014/main"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11" name="Text Box 52">
            <a:extLst>
              <a:ext uri="{FF2B5EF4-FFF2-40B4-BE49-F238E27FC236}">
                <a16:creationId xmlns:a16="http://schemas.microsoft.com/office/drawing/2014/main" id="{85F408CF-F8EB-4AFA-AA86-74ED3EF00E4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47</a:t>
            </a:r>
          </a:p>
        </p:txBody>
      </p:sp>
    </p:spTree>
    <p:extLst>
      <p:ext uri="{BB962C8B-B14F-4D97-AF65-F5344CB8AC3E}">
        <p14:creationId xmlns:p14="http://schemas.microsoft.com/office/powerpoint/2010/main" val="369957929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54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0" name="角丸四角形 29"/>
          <p:cNvSpPr/>
          <p:nvPr/>
        </p:nvSpPr>
        <p:spPr>
          <a:xfrm>
            <a:off x="720000" y="5673080"/>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9" name="角丸四角形 28"/>
          <p:cNvSpPr/>
          <p:nvPr/>
        </p:nvSpPr>
        <p:spPr>
          <a:xfrm>
            <a:off x="720000" y="3944888"/>
            <a:ext cx="5832000" cy="158377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 name="角丸四角形 24"/>
          <p:cNvSpPr/>
          <p:nvPr/>
        </p:nvSpPr>
        <p:spPr>
          <a:xfrm>
            <a:off x="720000" y="1933229"/>
            <a:ext cx="5832000" cy="190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活動の報告</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Ⅴ</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8" name="テキスト ボックス 4"/>
          <p:cNvSpPr txBox="1">
            <a:spLocks noChangeArrowheads="1"/>
          </p:cNvSpPr>
          <p:nvPr/>
        </p:nvSpPr>
        <p:spPr bwMode="auto">
          <a:xfrm>
            <a:off x="429419"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活動組織は、毎年度、活動計画に定められている事項の実施状況を取りまとめ、市町村長に報告します。</a:t>
            </a:r>
            <a:endParaRPr lang="en-US" altLang="ja-JP" sz="1400" dirty="0">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92000" y="231410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latin typeface="HG丸ｺﾞｼｯｸM-PRO" pitchFamily="50" charset="-128"/>
                <a:ea typeface="HG丸ｺﾞｼｯｸM-PRO" pitchFamily="50" charset="-128"/>
              </a:rPr>
              <a:t>毎年度の活動終了後に、活動の実績を実施状況報告書に取りまとめます。</a:t>
            </a:r>
            <a:endParaRPr lang="en-US" altLang="ja-JP" dirty="0">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792000" y="4345450"/>
            <a:ext cx="5652000"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latin typeface="HG丸ｺﾞｼｯｸM-PRO" pitchFamily="50" charset="-128"/>
                <a:ea typeface="HG丸ｺﾞｼｯｸM-PRO" pitchFamily="50" charset="-128"/>
              </a:rPr>
              <a:t>実施状況報告書は、次の書類を添付し市町村長に提出します。</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・活動記録</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・金銭出納簿 </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・その他必要な書類（総会議事録、点検記録簿、研修資料等）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792000" y="6046816"/>
            <a:ext cx="5652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latin typeface="HG丸ｺﾞｼｯｸM-PRO" pitchFamily="50" charset="-128"/>
              <a:ea typeface="HG丸ｺﾞｼｯｸM-PRO" pitchFamily="50" charset="-128"/>
            </a:endParaRPr>
          </a:p>
          <a:p>
            <a:pPr indent="142875"/>
            <a:r>
              <a:rPr lang="ja-JP" altLang="en-US" dirty="0">
                <a:latin typeface="HG丸ｺﾞｼｯｸM-PRO" pitchFamily="50" charset="-128"/>
                <a:ea typeface="HG丸ｺﾞｼｯｸM-PRO" pitchFamily="50" charset="-128"/>
              </a:rPr>
              <a:t>確認に当たっては、実施状況確認チェックシートを活用します。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792000" y="7341085"/>
            <a:ext cx="5652000" cy="1077218"/>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市町村が実施状況の確認に用いたチェックシートは、活動組織に送付されます。</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チェックシートには、市町村が確認を実施した際の所見が記載されているので、次年度の年度活動計画策定時の参考として下さい。</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8019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600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19" name="テキスト ボックス 15"/>
          <p:cNvSpPr txBox="1">
            <a:spLocks noChangeArrowheads="1"/>
          </p:cNvSpPr>
          <p:nvPr/>
        </p:nvSpPr>
        <p:spPr bwMode="auto">
          <a:xfrm>
            <a:off x="396000" y="6967661"/>
            <a:ext cx="216000" cy="1476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2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48</a:t>
            </a:r>
          </a:p>
        </p:txBody>
      </p:sp>
      <p:sp>
        <p:nvSpPr>
          <p:cNvPr id="24" name="テキスト ボックス 4"/>
          <p:cNvSpPr txBox="1">
            <a:spLocks noChangeArrowheads="1"/>
          </p:cNvSpPr>
          <p:nvPr/>
        </p:nvSpPr>
        <p:spPr bwMode="auto">
          <a:xfrm>
            <a:off x="908720" y="253713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49</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579894"/>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56</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92000" y="2772288"/>
            <a:ext cx="565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latin typeface="HG丸ｺﾞｼｯｸM-PRO" pitchFamily="50" charset="-128"/>
              <a:ea typeface="HG丸ｺﾞｼｯｸM-PRO" pitchFamily="50" charset="-128"/>
            </a:endParaRPr>
          </a:p>
          <a:p>
            <a:pPr indent="144000">
              <a:spcAft>
                <a:spcPts val="0"/>
              </a:spcAft>
              <a:defRPr/>
            </a:pPr>
            <a:r>
              <a:rPr lang="ja-JP" altLang="en-US" dirty="0">
                <a:latin typeface="HG丸ｺﾞｼｯｸM-PRO" pitchFamily="50" charset="-128"/>
                <a:ea typeface="HG丸ｺﾞｼｯｸM-PRO" pitchFamily="50" charset="-128"/>
              </a:rPr>
              <a:t>複数集落から構成される活動組織については、必要に応じて「多面的機能支払交付金に係る実施計画、活動報告及び活動組織による活動報告確認票」を集落毎に取りまとめて下さい。</a:t>
            </a:r>
            <a:endParaRPr lang="en-US" altLang="ja-JP" dirty="0">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63357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37</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90260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42</a:t>
            </a: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43</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318557"/>
            <a:ext cx="223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→提出資料は、市町村にお問い合わせ下さい。</a:t>
            </a:r>
          </a:p>
        </p:txBody>
      </p:sp>
      <p:sp>
        <p:nvSpPr>
          <p:cNvPr id="34" name="テキスト ボックス 4"/>
          <p:cNvSpPr txBox="1">
            <a:spLocks noChangeArrowheads="1"/>
          </p:cNvSpPr>
          <p:nvPr/>
        </p:nvSpPr>
        <p:spPr bwMode="auto">
          <a:xfrm>
            <a:off x="3590704" y="4633573"/>
            <a:ext cx="2916000" cy="1384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ただし、農地維持活動のみ実施する活動組織は提出不要。</a:t>
            </a:r>
          </a:p>
        </p:txBody>
      </p:sp>
      <p:sp>
        <p:nvSpPr>
          <p:cNvPr id="35" name="角丸四角形 34"/>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8" name="角丸四角形 37"/>
          <p:cNvSpPr/>
          <p:nvPr/>
        </p:nvSpPr>
        <p:spPr>
          <a:xfrm>
            <a:off x="720000" y="394488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9" name="角丸四角形 38"/>
          <p:cNvSpPr/>
          <p:nvPr/>
        </p:nvSpPr>
        <p:spPr>
          <a:xfrm>
            <a:off x="720000" y="5673080"/>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40" name="角丸四角形 39"/>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
        <p:nvSpPr>
          <p:cNvPr id="37" name="テキスト ボックス 4"/>
          <p:cNvSpPr txBox="1">
            <a:spLocks noChangeArrowheads="1"/>
          </p:cNvSpPr>
          <p:nvPr/>
        </p:nvSpPr>
        <p:spPr bwMode="auto">
          <a:xfrm>
            <a:off x="468000" y="8697416"/>
            <a:ext cx="6082225" cy="1015663"/>
          </a:xfrm>
          <a:prstGeom prst="rect">
            <a:avLst/>
          </a:prstGeom>
          <a:noFill/>
          <a:ln w="9525">
            <a:noFill/>
            <a:prstDash val="dash"/>
            <a:miter lim="800000"/>
            <a:headEnd/>
            <a:tailEnd/>
          </a:ln>
        </p:spPr>
        <p:txBody>
          <a:bodyPr wrap="square" lIns="0" tIns="0" rIns="0" bIns="0">
            <a:spAutoFit/>
          </a:bodyPr>
          <a:lstStyle/>
          <a:p>
            <a:pPr marL="144000" indent="-142875">
              <a:spcAft>
                <a:spcPts val="0"/>
              </a:spcAft>
            </a:pPr>
            <a:r>
              <a:rPr lang="en-US" altLang="ja-JP" sz="1100" dirty="0">
                <a:latin typeface="HG丸ｺﾞｼｯｸM-PRO" pitchFamily="50" charset="-128"/>
                <a:ea typeface="HG丸ｺﾞｼｯｸM-PRO" pitchFamily="50" charset="-128"/>
              </a:rPr>
              <a:t>※</a:t>
            </a:r>
            <a:r>
              <a:rPr lang="ja-JP" altLang="en-US" sz="1100" dirty="0">
                <a:latin typeface="HG丸ｺﾞｼｯｸM-PRO" pitchFamily="50" charset="-128"/>
                <a:ea typeface="HG丸ｺﾞｼｯｸM-PRO" pitchFamily="50" charset="-128"/>
              </a:rPr>
              <a:t>　毎年度の活動報告とは別に、地域資源の適切な保全管理のための推進活動及び多面的機能の増進を図る活動に取り組む活動組織は、活動開始から２年目及び４年目に、これらの活動の実施状況や効果の発現状況等について自己評価を行い、市町村に報告する必要があります。（自己評価の詳細については市町村にお問合せ下さい。）</a:t>
            </a:r>
            <a:endParaRPr lang="en-US" altLang="ja-JP" sz="1100" dirty="0">
              <a:latin typeface="HG丸ｺﾞｼｯｸM-PRO" pitchFamily="50" charset="-128"/>
              <a:ea typeface="HG丸ｺﾞｼｯｸM-PRO" pitchFamily="50" charset="-128"/>
            </a:endParaRPr>
          </a:p>
          <a:p>
            <a:pPr marL="144000" indent="-142875">
              <a:spcAft>
                <a:spcPts val="0"/>
              </a:spcAft>
            </a:pPr>
            <a:r>
              <a:rPr lang="ja-JP" altLang="en-US" sz="1100" dirty="0">
                <a:latin typeface="HG丸ｺﾞｼｯｸM-PRO" pitchFamily="50" charset="-128"/>
                <a:ea typeface="HG丸ｺﾞｼｯｸM-PRO" pitchFamily="50" charset="-128"/>
              </a:rPr>
              <a:t>　　なお、自己評価・市町村評価の４年目を実施した後、活動期間が終了した活動組織については、次期の活動期間における自己評価・市町村評価の実施は任意とし、報告は求めません。</a:t>
            </a:r>
          </a:p>
        </p:txBody>
      </p:sp>
    </p:spTree>
    <p:extLst>
      <p:ext uri="{BB962C8B-B14F-4D97-AF65-F5344CB8AC3E}">
        <p14:creationId xmlns:p14="http://schemas.microsoft.com/office/powerpoint/2010/main" val="30301940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a16="http://schemas.microsoft.com/office/drawing/2014/main" id="{87340795-DFA7-4A00-A6F0-2E3086F1A29F}"/>
              </a:ext>
            </a:extLst>
          </p:cNvPr>
          <p:cNvSpPr/>
          <p:nvPr/>
        </p:nvSpPr>
        <p:spPr>
          <a:xfrm>
            <a:off x="110509" y="7253418"/>
            <a:ext cx="6515463" cy="2462729"/>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a16="http://schemas.microsoft.com/office/drawing/2014/main" id="{31159867-4123-49CE-AE23-DC9FDC259E77}"/>
              </a:ext>
            </a:extLst>
          </p:cNvPr>
          <p:cNvPicPr>
            <a:picLocks noChangeAspect="1"/>
          </p:cNvPicPr>
          <p:nvPr/>
        </p:nvPicPr>
        <p:blipFill>
          <a:blip r:embed="rId2"/>
          <a:stretch>
            <a:fillRect/>
          </a:stretch>
        </p:blipFill>
        <p:spPr>
          <a:xfrm>
            <a:off x="796548" y="7297043"/>
            <a:ext cx="5378358" cy="2433314"/>
          </a:xfrm>
          <a:prstGeom prst="rect">
            <a:avLst/>
          </a:prstGeom>
        </p:spPr>
      </p:pic>
      <p:sp>
        <p:nvSpPr>
          <p:cNvPr id="23" name="角丸四角形 22"/>
          <p:cNvSpPr/>
          <p:nvPr/>
        </p:nvSpPr>
        <p:spPr>
          <a:xfrm>
            <a:off x="116632" y="958325"/>
            <a:ext cx="6624736" cy="4028737"/>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4" name="図 3">
            <a:extLst>
              <a:ext uri="{FF2B5EF4-FFF2-40B4-BE49-F238E27FC236}">
                <a16:creationId xmlns:a16="http://schemas.microsoft.com/office/drawing/2014/main" id="{1B9187BC-BEF6-4A67-9280-8BA2625FE86D}"/>
              </a:ext>
            </a:extLst>
          </p:cNvPr>
          <p:cNvPicPr>
            <a:picLocks noChangeAspect="1"/>
          </p:cNvPicPr>
          <p:nvPr/>
        </p:nvPicPr>
        <p:blipFill>
          <a:blip r:embed="rId3"/>
          <a:stretch>
            <a:fillRect/>
          </a:stretch>
        </p:blipFill>
        <p:spPr>
          <a:xfrm>
            <a:off x="223708" y="1293790"/>
            <a:ext cx="3262019" cy="215798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49</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31" name="AutoShape 10"/>
          <p:cNvSpPr>
            <a:spLocks noChangeArrowheads="1"/>
          </p:cNvSpPr>
          <p:nvPr/>
        </p:nvSpPr>
        <p:spPr bwMode="auto">
          <a:xfrm>
            <a:off x="94115" y="329960"/>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実施状況報告書に添付し市町村に提出する資料と</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市町村が行う実施状況の確認の区分</a:t>
            </a:r>
          </a:p>
        </p:txBody>
      </p:sp>
      <p:pic>
        <p:nvPicPr>
          <p:cNvPr id="8" name="図 7">
            <a:extLst>
              <a:ext uri="{FF2B5EF4-FFF2-40B4-BE49-F238E27FC236}">
                <a16:creationId xmlns:a16="http://schemas.microsoft.com/office/drawing/2014/main" id="{DF85CCA7-0510-4E0E-9093-027525116D2C}"/>
              </a:ext>
            </a:extLst>
          </p:cNvPr>
          <p:cNvPicPr>
            <a:picLocks noChangeAspect="1"/>
          </p:cNvPicPr>
          <p:nvPr/>
        </p:nvPicPr>
        <p:blipFill>
          <a:blip r:embed="rId4"/>
          <a:stretch>
            <a:fillRect/>
          </a:stretch>
        </p:blipFill>
        <p:spPr>
          <a:xfrm>
            <a:off x="3662274" y="1290374"/>
            <a:ext cx="2902546" cy="1338158"/>
          </a:xfrm>
          <a:prstGeom prst="rect">
            <a:avLst/>
          </a:prstGeom>
        </p:spPr>
      </p:pic>
      <p:sp>
        <p:nvSpPr>
          <p:cNvPr id="17" name="テキスト ボックス 4">
            <a:extLst>
              <a:ext uri="{FF2B5EF4-FFF2-40B4-BE49-F238E27FC236}">
                <a16:creationId xmlns:a16="http://schemas.microsoft.com/office/drawing/2014/main" id="{667764B6-7C62-4CF7-AFC5-631BD63F76DF}"/>
              </a:ext>
            </a:extLst>
          </p:cNvPr>
          <p:cNvSpPr txBox="1">
            <a:spLocks noChangeArrowheads="1"/>
          </p:cNvSpPr>
          <p:nvPr/>
        </p:nvSpPr>
        <p:spPr bwMode="auto">
          <a:xfrm>
            <a:off x="3645025" y="1018620"/>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実施状況の確認内容</a:t>
            </a:r>
          </a:p>
        </p:txBody>
      </p:sp>
      <p:sp>
        <p:nvSpPr>
          <p:cNvPr id="18" name="テキスト ボックス 4">
            <a:extLst>
              <a:ext uri="{FF2B5EF4-FFF2-40B4-BE49-F238E27FC236}">
                <a16:creationId xmlns:a16="http://schemas.microsoft.com/office/drawing/2014/main" id="{4F00CCD8-1597-4152-A96A-D41DE4488E20}"/>
              </a:ext>
            </a:extLst>
          </p:cNvPr>
          <p:cNvSpPr txBox="1">
            <a:spLocks noChangeArrowheads="1"/>
          </p:cNvSpPr>
          <p:nvPr/>
        </p:nvSpPr>
        <p:spPr bwMode="auto">
          <a:xfrm>
            <a:off x="208361" y="1021906"/>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市町村へ提出する書類</a:t>
            </a:r>
          </a:p>
        </p:txBody>
      </p:sp>
      <p:sp>
        <p:nvSpPr>
          <p:cNvPr id="9" name="テキスト ボックス 8">
            <a:extLst>
              <a:ext uri="{FF2B5EF4-FFF2-40B4-BE49-F238E27FC236}">
                <a16:creationId xmlns:a16="http://schemas.microsoft.com/office/drawing/2014/main" id="{945B2790-F4F7-431B-B0C5-256A616F70FE}"/>
              </a:ext>
            </a:extLst>
          </p:cNvPr>
          <p:cNvSpPr txBox="1"/>
          <p:nvPr/>
        </p:nvSpPr>
        <p:spPr>
          <a:xfrm>
            <a:off x="701321" y="1703894"/>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7B8A4373-DEF3-421F-BDE8-4277436BFBDB}"/>
              </a:ext>
            </a:extLst>
          </p:cNvPr>
          <p:cNvSpPr txBox="1"/>
          <p:nvPr/>
        </p:nvSpPr>
        <p:spPr>
          <a:xfrm>
            <a:off x="701321" y="1883444"/>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5">
            <a:extLst>
              <a:ext uri="{FF2B5EF4-FFF2-40B4-BE49-F238E27FC236}">
                <a16:creationId xmlns:a16="http://schemas.microsoft.com/office/drawing/2014/main" id="{F9437BB3-765C-4BF5-B735-ECA6211E1438}"/>
              </a:ext>
            </a:extLst>
          </p:cNvPr>
          <p:cNvSpPr/>
          <p:nvPr/>
        </p:nvSpPr>
        <p:spPr>
          <a:xfrm>
            <a:off x="110509" y="5423112"/>
            <a:ext cx="6569357" cy="1751519"/>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6" name="テキスト ボックス 4">
            <a:extLst>
              <a:ext uri="{FF2B5EF4-FFF2-40B4-BE49-F238E27FC236}">
                <a16:creationId xmlns:a16="http://schemas.microsoft.com/office/drawing/2014/main" id="{DD3624FF-87A3-4B99-B512-3DF4D1A4122C}"/>
              </a:ext>
            </a:extLst>
          </p:cNvPr>
          <p:cNvSpPr txBox="1">
            <a:spLocks noChangeArrowheads="1"/>
          </p:cNvSpPr>
          <p:nvPr/>
        </p:nvSpPr>
        <p:spPr bwMode="auto">
          <a:xfrm>
            <a:off x="208361" y="5423112"/>
            <a:ext cx="6417611" cy="170816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a:t>
            </a:r>
            <a:r>
              <a:rPr lang="ja-JP" altLang="en-US" dirty="0" smtClean="0">
                <a:latin typeface="HG丸ｺﾞｼｯｸM-PRO" pitchFamily="50" charset="-128"/>
                <a:ea typeface="HG丸ｺﾞｼｯｸM-PRO" pitchFamily="50" charset="-128"/>
              </a:rPr>
              <a:t>は</a:t>
            </a:r>
            <a:r>
              <a:rPr lang="ja-JP" altLang="en-US" dirty="0" smtClean="0">
                <a:solidFill>
                  <a:srgbClr val="FF0000"/>
                </a:solidFill>
                <a:latin typeface="HG丸ｺﾞｼｯｸM-PRO" pitchFamily="50" charset="-128"/>
                <a:ea typeface="HG丸ｺﾞｼｯｸM-PRO" pitchFamily="50" charset="-128"/>
              </a:rPr>
              <a:t>使用予定表</a:t>
            </a:r>
            <a:r>
              <a:rPr lang="ja-JP" altLang="en-US" dirty="0" smtClean="0">
                <a:latin typeface="HG丸ｺﾞｼｯｸM-PRO" pitchFamily="50" charset="-128"/>
                <a:ea typeface="HG丸ｺﾞｼｯｸM-PRO" pitchFamily="50" charset="-128"/>
              </a:rPr>
              <a:t>を</a:t>
            </a:r>
            <a:r>
              <a:rPr lang="ja-JP" altLang="en-US" dirty="0">
                <a:latin typeface="HG丸ｺﾞｼｯｸM-PRO" pitchFamily="50" charset="-128"/>
                <a:ea typeface="HG丸ｺﾞｼｯｸM-PRO" pitchFamily="50" charset="-128"/>
              </a:rPr>
              <a:t>作成してください。</a:t>
            </a:r>
            <a:endParaRPr lang="en-US" altLang="ja-JP" dirty="0">
              <a:latin typeface="HG丸ｺﾞｼｯｸM-PRO" pitchFamily="50" charset="-128"/>
              <a:ea typeface="HG丸ｺﾞｼｯｸM-PRO" pitchFamily="50" charset="-128"/>
            </a:endParaRPr>
          </a:p>
        </p:txBody>
      </p:sp>
      <p:sp>
        <p:nvSpPr>
          <p:cNvPr id="19" name="AutoShape 10">
            <a:extLst>
              <a:ext uri="{FF2B5EF4-FFF2-40B4-BE49-F238E27FC236}">
                <a16:creationId xmlns:a16="http://schemas.microsoft.com/office/drawing/2014/main" id="{599FD96D-5366-4C53-94CB-4B9FC85C9E86}"/>
              </a:ext>
            </a:extLst>
          </p:cNvPr>
          <p:cNvSpPr>
            <a:spLocks noChangeArrowheads="1"/>
          </p:cNvSpPr>
          <p:nvPr/>
        </p:nvSpPr>
        <p:spPr bwMode="auto">
          <a:xfrm>
            <a:off x="110509" y="5065850"/>
            <a:ext cx="15942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sp>
        <p:nvSpPr>
          <p:cNvPr id="24" name="Rectangle 65">
            <a:extLst>
              <a:ext uri="{FF2B5EF4-FFF2-40B4-BE49-F238E27FC236}">
                <a16:creationId xmlns:a16="http://schemas.microsoft.com/office/drawing/2014/main" id="{75D8B0AF-EF2F-4394-B64D-04F95C6C6E6C}"/>
              </a:ext>
            </a:extLst>
          </p:cNvPr>
          <p:cNvSpPr>
            <a:spLocks noChangeArrowheads="1"/>
          </p:cNvSpPr>
          <p:nvPr/>
        </p:nvSpPr>
        <p:spPr bwMode="auto">
          <a:xfrm>
            <a:off x="208361" y="7964458"/>
            <a:ext cx="2268000" cy="349702"/>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900" dirty="0"/>
              <a:t>実施状況報告書のかがみ文です。別添の報告書を添付して市町村へ提出してください。</a:t>
            </a:r>
            <a:endParaRPr lang="en-US" altLang="ja-JP" sz="900" dirty="0"/>
          </a:p>
        </p:txBody>
      </p:sp>
      <p:sp>
        <p:nvSpPr>
          <p:cNvPr id="28" name="テキスト ボックス 4">
            <a:extLst>
              <a:ext uri="{FF2B5EF4-FFF2-40B4-BE49-F238E27FC236}">
                <a16:creationId xmlns:a16="http://schemas.microsoft.com/office/drawing/2014/main" id="{6E28DF0A-0161-4E87-BFF8-983BE3255A51}"/>
              </a:ext>
            </a:extLst>
          </p:cNvPr>
          <p:cNvSpPr txBox="1">
            <a:spLocks noChangeArrowheads="1"/>
          </p:cNvSpPr>
          <p:nvPr/>
        </p:nvSpPr>
        <p:spPr bwMode="auto">
          <a:xfrm>
            <a:off x="223708" y="3479588"/>
            <a:ext cx="3262019" cy="1508105"/>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市町村から提出を求められた場合は、提出が必要です。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角丸四角形 30">
            <a:extLst>
              <a:ext uri="{FF2B5EF4-FFF2-40B4-BE49-F238E27FC236}">
                <a16:creationId xmlns:a16="http://schemas.microsoft.com/office/drawing/2014/main" id="{A74FCEB4-9A06-9832-E8C3-1F92E140988C}"/>
              </a:ext>
            </a:extLst>
          </p:cNvPr>
          <p:cNvSpPr/>
          <p:nvPr/>
        </p:nvSpPr>
        <p:spPr>
          <a:xfrm>
            <a:off x="3662274" y="2716922"/>
            <a:ext cx="2902546" cy="215798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sz="1100" b="1" u="sng" dirty="0">
              <a:solidFill>
                <a:schemeClr val="tx1"/>
              </a:solidFill>
              <a:latin typeface="HG丸ｺﾞｼｯｸM-PRO" pitchFamily="50" charset="-128"/>
              <a:ea typeface="HG丸ｺﾞｼｯｸM-PRO" pitchFamily="50" charset="-128"/>
            </a:endParaRPr>
          </a:p>
          <a:p>
            <a:pPr>
              <a:defRPr/>
            </a:pPr>
            <a:r>
              <a:rPr lang="en-US" altLang="ja-JP" sz="1100" b="1" u="sng" dirty="0">
                <a:solidFill>
                  <a:schemeClr val="tx1"/>
                </a:solidFill>
                <a:latin typeface="HG丸ｺﾞｼｯｸM-PRO" pitchFamily="50" charset="-128"/>
                <a:ea typeface="HG丸ｺﾞｼｯｸM-PRO" pitchFamily="50" charset="-128"/>
              </a:rPr>
              <a:t>[ </a:t>
            </a:r>
            <a:r>
              <a:rPr lang="ja-JP" altLang="en-US" sz="1100" b="1" u="sng" dirty="0">
                <a:solidFill>
                  <a:schemeClr val="tx1"/>
                </a:solidFill>
                <a:latin typeface="HG丸ｺﾞｼｯｸM-PRO" pitchFamily="50" charset="-128"/>
                <a:ea typeface="HG丸ｺﾞｼｯｸM-PRO" pitchFamily="50" charset="-128"/>
              </a:rPr>
              <a:t>領収書等の書類がない支出 </a:t>
            </a:r>
            <a:r>
              <a:rPr lang="en-US" altLang="ja-JP" sz="1100" b="1" u="sng" dirty="0">
                <a:solidFill>
                  <a:schemeClr val="tx1"/>
                </a:solidFill>
                <a:latin typeface="HG丸ｺﾞｼｯｸM-PRO" pitchFamily="50" charset="-128"/>
                <a:ea typeface="HG丸ｺﾞｼｯｸM-PRO" pitchFamily="50" charset="-128"/>
              </a:rPr>
              <a:t>]</a:t>
            </a:r>
          </a:p>
          <a:p>
            <a:pPr>
              <a:defRPr/>
            </a:pPr>
            <a:r>
              <a:rPr lang="ja-JP" altLang="en-US" sz="1100" dirty="0">
                <a:solidFill>
                  <a:schemeClr val="tx1"/>
                </a:solidFill>
                <a:latin typeface="HG丸ｺﾞｼｯｸM-PRO" pitchFamily="50" charset="-128"/>
                <a:ea typeface="HG丸ｺﾞｼｯｸM-PRO" pitchFamily="50" charset="-128"/>
              </a:rPr>
              <a:t>・自動販売機での購入等、領収書（レシート）を確認出来ない物へ支出している。</a:t>
            </a:r>
          </a:p>
          <a:p>
            <a:pPr>
              <a:defRPr/>
            </a:pPr>
            <a:r>
              <a:rPr lang="ja-JP" altLang="en-US" sz="1100" dirty="0">
                <a:solidFill>
                  <a:schemeClr val="tx1"/>
                </a:solidFill>
                <a:latin typeface="HG丸ｺﾞｼｯｸM-PRO" pitchFamily="50" charset="-128"/>
                <a:ea typeface="HG丸ｺﾞｼｯｸM-PRO" pitchFamily="50" charset="-128"/>
              </a:rPr>
              <a:t>・領収書等が紛失している等により支払いが確認出来ない物へ支出している。</a:t>
            </a:r>
          </a:p>
          <a:p>
            <a:pPr>
              <a:defRPr/>
            </a:pPr>
            <a:r>
              <a:rPr lang="ja-JP" altLang="en-US" sz="1100" dirty="0">
                <a:solidFill>
                  <a:schemeClr val="tx1"/>
                </a:solidFill>
                <a:latin typeface="HG丸ｺﾞｼｯｸM-PRO" pitchFamily="50" charset="-128"/>
                <a:ea typeface="HG丸ｺﾞｼｯｸM-PRO" pitchFamily="50" charset="-128"/>
              </a:rPr>
              <a:t>・購入品の内容が領収書等で確認出来ない物へ支出している。</a:t>
            </a:r>
          </a:p>
          <a:p>
            <a:pPr>
              <a:defRPr/>
            </a:pPr>
            <a:endParaRPr lang="ja-JP" altLang="en-US" sz="1100" dirty="0">
              <a:solidFill>
                <a:schemeClr val="tx1"/>
              </a:solidFill>
              <a:latin typeface="HG丸ｺﾞｼｯｸM-PRO" pitchFamily="50" charset="-128"/>
              <a:ea typeface="HG丸ｺﾞｼｯｸM-PRO" pitchFamily="50" charset="-128"/>
            </a:endParaRPr>
          </a:p>
          <a:p>
            <a:pPr>
              <a:defRPr/>
            </a:pPr>
            <a:r>
              <a:rPr lang="en-US" altLang="ja-JP" sz="1100" dirty="0">
                <a:solidFill>
                  <a:schemeClr val="tx1"/>
                </a:solidFill>
                <a:latin typeface="HG丸ｺﾞｼｯｸM-PRO" pitchFamily="50" charset="-128"/>
                <a:ea typeface="HG丸ｺﾞｼｯｸM-PRO" pitchFamily="50" charset="-128"/>
              </a:rPr>
              <a:t>※</a:t>
            </a:r>
            <a:r>
              <a:rPr lang="ja-JP" altLang="en-US" sz="1100" dirty="0">
                <a:solidFill>
                  <a:schemeClr val="tx1"/>
                </a:solidFill>
                <a:latin typeface="HG丸ｺﾞｼｯｸM-PRO" pitchFamily="50" charset="-128"/>
                <a:ea typeface="HG丸ｺﾞｼｯｸM-PRO" pitchFamily="50" charset="-128"/>
              </a:rPr>
              <a:t>上記に該当する場合、交付金返還の対象となります。</a:t>
            </a:r>
            <a:endParaRPr lang="en-US" altLang="ja-JP" sz="1100"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7018B620-34BB-17EA-4F94-5714DC73FFE3}"/>
              </a:ext>
            </a:extLst>
          </p:cNvPr>
          <p:cNvSpPr txBox="1">
            <a:spLocks noChangeArrowheads="1"/>
          </p:cNvSpPr>
          <p:nvPr/>
        </p:nvSpPr>
        <p:spPr bwMode="auto">
          <a:xfrm>
            <a:off x="3746055" y="2788261"/>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
        <p:nvSpPr>
          <p:cNvPr id="22" name="四角形吹き出し 45">
            <a:extLst>
              <a:ext uri="{FF2B5EF4-FFF2-40B4-BE49-F238E27FC236}">
                <a16:creationId xmlns:a16="http://schemas.microsoft.com/office/drawing/2014/main" id="{1C60FD1F-13E8-4913-9FE4-475E6DB7EA95}"/>
              </a:ext>
            </a:extLst>
          </p:cNvPr>
          <p:cNvSpPr/>
          <p:nvPr/>
        </p:nvSpPr>
        <p:spPr>
          <a:xfrm>
            <a:off x="3401514" y="4837800"/>
            <a:ext cx="313200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r>
              <a:rPr lang="ja-JP" altLang="en-US" sz="1050" dirty="0" smtClean="0">
                <a:solidFill>
                  <a:srgbClr val="FF0000"/>
                </a:solidFill>
              </a:rPr>
              <a:t>注意すべき事項</a:t>
            </a:r>
            <a:r>
              <a:rPr lang="ja-JP" altLang="en-US" sz="1050" dirty="0">
                <a:solidFill>
                  <a:srgbClr val="FF0000"/>
                </a:solidFill>
              </a:rPr>
              <a:t>があれば追記して下さい。</a:t>
            </a:r>
          </a:p>
        </p:txBody>
      </p:sp>
    </p:spTree>
    <p:extLst>
      <p:ext uri="{BB962C8B-B14F-4D97-AF65-F5344CB8AC3E}">
        <p14:creationId xmlns:p14="http://schemas.microsoft.com/office/powerpoint/2010/main" val="340562670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1022364"/>
            <a:ext cx="6479915" cy="86461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001F5213-73C1-460D-BF8E-0A5BB1A7B5D5}"/>
              </a:ext>
            </a:extLst>
          </p:cNvPr>
          <p:cNvPicPr>
            <a:picLocks noChangeAspect="1"/>
          </p:cNvPicPr>
          <p:nvPr/>
        </p:nvPicPr>
        <p:blipFill>
          <a:blip r:embed="rId3"/>
          <a:stretch>
            <a:fillRect/>
          </a:stretch>
        </p:blipFill>
        <p:spPr>
          <a:xfrm>
            <a:off x="181617" y="1078798"/>
            <a:ext cx="6351553" cy="8351404"/>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15" name="Rectangle 65"/>
          <p:cNvSpPr>
            <a:spLocks noChangeArrowheads="1"/>
          </p:cNvSpPr>
          <p:nvPr/>
        </p:nvSpPr>
        <p:spPr bwMode="auto">
          <a:xfrm>
            <a:off x="3861048" y="200472"/>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73130" y="4996657"/>
            <a:ext cx="3832044" cy="154672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553480" y="8341820"/>
            <a:ext cx="1797288" cy="40164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469975" y="2440417"/>
            <a:ext cx="367274" cy="136920"/>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27801" y="208800"/>
            <a:ext cx="946215"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664851" y="2592573"/>
            <a:ext cx="822444" cy="28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9215131"/>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73835" y="8142985"/>
            <a:ext cx="369680" cy="12761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8100784"/>
            <a:ext cx="3832044" cy="22131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73130" y="8369489"/>
            <a:ext cx="3832044" cy="37397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49180" y="7950408"/>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7487254" flipV="1">
            <a:off x="4325497" y="2993775"/>
            <a:ext cx="843831" cy="5863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3516" y="3137861"/>
            <a:ext cx="388764" cy="665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a:off x="4426802" y="3413089"/>
            <a:ext cx="467885" cy="133734"/>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a:off x="4513142" y="3939844"/>
            <a:ext cx="277435"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627" y="5221725"/>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13595" y="6367705"/>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608140"/>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960068"/>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2167980"/>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72362" y="5234311"/>
            <a:ext cx="268183" cy="70931"/>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476410" y="6637644"/>
            <a:ext cx="237185" cy="45719"/>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513883" y="7261243"/>
            <a:ext cx="232435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持越金がある場合は、備考欄に</a:t>
            </a:r>
            <a:endParaRPr lang="en-US" altLang="ja-JP" sz="1000" dirty="0">
              <a:solidFill>
                <a:srgbClr val="FF0000"/>
              </a:solidFill>
            </a:endParaRPr>
          </a:p>
          <a:p>
            <a:pPr defTabSz="936625">
              <a:defRPr/>
            </a:pPr>
            <a:r>
              <a:rPr lang="ja-JP" altLang="en-US" sz="1000" dirty="0">
                <a:solidFill>
                  <a:srgbClr val="FF0000"/>
                </a:solidFill>
              </a:rPr>
              <a:t>その使用予定を具体的に記入してください。</a:t>
            </a:r>
            <a:endParaRPr lang="en-US" altLang="ja-JP" sz="1000"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a:t>
            </a:r>
            <a:r>
              <a:rPr lang="ja-JP" altLang="en-US" sz="1000" dirty="0" smtClean="0">
                <a:solidFill>
                  <a:srgbClr val="FF0000"/>
                </a:solidFill>
              </a:rPr>
              <a:t>使用予定表を</a:t>
            </a:r>
            <a:r>
              <a:rPr lang="ja-JP" altLang="en-US" sz="1000" dirty="0">
                <a:solidFill>
                  <a:srgbClr val="FF0000"/>
                </a:solidFill>
              </a:rPr>
              <a:t>作成してください。</a:t>
            </a:r>
            <a:endParaRPr lang="en-US" altLang="ja-JP" sz="1000" dirty="0">
              <a:solidFill>
                <a:srgbClr val="FF0000"/>
              </a:solidFill>
            </a:endParaRPr>
          </a:p>
        </p:txBody>
      </p:sp>
      <p:sp>
        <p:nvSpPr>
          <p:cNvPr id="53" name="正方形/長方形 52"/>
          <p:cNvSpPr/>
          <p:nvPr/>
        </p:nvSpPr>
        <p:spPr>
          <a:xfrm>
            <a:off x="692696" y="6593536"/>
            <a:ext cx="3819985" cy="145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690530" y="2977579"/>
            <a:ext cx="792088" cy="28094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93958" y="3340185"/>
            <a:ext cx="812919" cy="24409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682731" y="3636013"/>
            <a:ext cx="822443"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096348" y="3913743"/>
            <a:ext cx="408826"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3424143"/>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C4637D29-60FA-1EFE-B19D-4BB3F2E33CAC}"/>
              </a:ext>
            </a:extLst>
          </p:cNvPr>
          <p:cNvPicPr>
            <a:picLocks noChangeAspect="1"/>
          </p:cNvPicPr>
          <p:nvPr/>
        </p:nvPicPr>
        <p:blipFill>
          <a:blip r:embed="rId2"/>
          <a:stretch>
            <a:fillRect/>
          </a:stretch>
        </p:blipFill>
        <p:spPr>
          <a:xfrm>
            <a:off x="236284" y="370044"/>
            <a:ext cx="6234968" cy="907200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51</a:t>
            </a:r>
          </a:p>
        </p:txBody>
      </p:sp>
      <p:sp>
        <p:nvSpPr>
          <p:cNvPr id="13" name="正方形/長方形 12"/>
          <p:cNvSpPr/>
          <p:nvPr/>
        </p:nvSpPr>
        <p:spPr>
          <a:xfrm>
            <a:off x="3865894" y="3902476"/>
            <a:ext cx="333319"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エクセル様式では一部を除き、活動記録をもとに自動作成されます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548680" y="2190452"/>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107222" y="3005164"/>
            <a:ext cx="1205837" cy="56228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4231384" y="3902475"/>
            <a:ext cx="309830"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556757" y="2997545"/>
            <a:ext cx="1581490" cy="14406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412776" y="5889104"/>
            <a:ext cx="333318" cy="21602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864938" y="8853650"/>
            <a:ext cx="514646" cy="49488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sp>
        <p:nvSpPr>
          <p:cNvPr id="49" name="フリーフォーム 48"/>
          <p:cNvSpPr/>
          <p:nvPr/>
        </p:nvSpPr>
        <p:spPr>
          <a:xfrm rot="10103466" flipH="1" flipV="1">
            <a:off x="3177059" y="8038782"/>
            <a:ext cx="663086" cy="183701"/>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1092" y="8608520"/>
            <a:ext cx="383182" cy="378585"/>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33056" y="7691863"/>
            <a:ext cx="556567" cy="51874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33055" y="8734212"/>
            <a:ext cx="556567" cy="53580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26420" y="2683387"/>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・「実施」欄に「○」を記入した場合は、具体的な取組内容や研修実施日等を記入する。</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233893" y="3691145"/>
            <a:ext cx="376944"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70832" y="3902474"/>
            <a:ext cx="1854363" cy="544960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124744" y="6105128"/>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241164" y="6153690"/>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601" y="6646172"/>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13764" y="4522754"/>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rPr>
              <a:t>研修は、活動を開始後の早い段階で実施します。</a:t>
            </a:r>
          </a:p>
        </p:txBody>
      </p:sp>
      <p:cxnSp>
        <p:nvCxnSpPr>
          <p:cNvPr id="28" name="直線矢印コネクタ 27"/>
          <p:cNvCxnSpPr>
            <a:cxnSpLocks/>
          </p:cNvCxnSpPr>
          <p:nvPr/>
        </p:nvCxnSpPr>
        <p:spPr>
          <a:xfrm>
            <a:off x="5085184" y="4749345"/>
            <a:ext cx="0" cy="491687"/>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2992838" y="8287321"/>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点検結果などに応じて実施する項目はエクセル様式を使う場合でも「計画」と「実施」の結果を手入力して下さい。</a:t>
            </a:r>
            <a:endParaRPr lang="ja-JP" altLang="en-US" sz="1000" u="sng" dirty="0">
              <a:solidFill>
                <a:srgbClr val="FF0000"/>
              </a:solidFill>
              <a:latin typeface="ＭＳ Ｐゴシック"/>
            </a:endParaRPr>
          </a:p>
        </p:txBody>
      </p:sp>
      <p:sp>
        <p:nvSpPr>
          <p:cNvPr id="35" name="テキスト ボックス 34">
            <a:extLst>
              <a:ext uri="{FF2B5EF4-FFF2-40B4-BE49-F238E27FC236}">
                <a16:creationId xmlns:a16="http://schemas.microsoft.com/office/drawing/2014/main" id="{5E1396E9-BCD5-4233-90B6-E91117A00100}"/>
              </a:ext>
            </a:extLst>
          </p:cNvPr>
          <p:cNvSpPr txBox="1"/>
          <p:nvPr/>
        </p:nvSpPr>
        <p:spPr>
          <a:xfrm>
            <a:off x="2906210" y="106509"/>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当該年度の活動や収支決算について総会や運営委員会に諮った日を記載してください。</a:t>
            </a:r>
          </a:p>
        </p:txBody>
      </p:sp>
      <p:sp>
        <p:nvSpPr>
          <p:cNvPr id="36" name="正方形/長方形 35">
            <a:extLst>
              <a:ext uri="{FF2B5EF4-FFF2-40B4-BE49-F238E27FC236}">
                <a16:creationId xmlns:a16="http://schemas.microsoft.com/office/drawing/2014/main" id="{70A4B8D3-BA66-4A23-96A0-E93471A30B98}"/>
              </a:ext>
            </a:extLst>
          </p:cNvPr>
          <p:cNvSpPr/>
          <p:nvPr/>
        </p:nvSpPr>
        <p:spPr>
          <a:xfrm>
            <a:off x="326425" y="893824"/>
            <a:ext cx="2879249" cy="2350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42">
            <a:extLst>
              <a:ext uri="{FF2B5EF4-FFF2-40B4-BE49-F238E27FC236}">
                <a16:creationId xmlns:a16="http://schemas.microsoft.com/office/drawing/2014/main" id="{18D7E5D9-4234-4CDE-ACFA-518E080282CA}"/>
              </a:ext>
            </a:extLst>
          </p:cNvPr>
          <p:cNvSpPr/>
          <p:nvPr/>
        </p:nvSpPr>
        <p:spPr>
          <a:xfrm rot="16200000" flipH="1">
            <a:off x="2425263" y="402297"/>
            <a:ext cx="658274" cy="30201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3217673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864769"/>
            <a:ext cx="6480000" cy="676875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472ECA35-8926-4844-917A-446BDF19585D}"/>
              </a:ext>
            </a:extLst>
          </p:cNvPr>
          <p:cNvPicPr>
            <a:picLocks noChangeAspect="1"/>
          </p:cNvPicPr>
          <p:nvPr/>
        </p:nvPicPr>
        <p:blipFill rotWithShape="1">
          <a:blip r:embed="rId2"/>
          <a:srcRect t="590"/>
          <a:stretch/>
        </p:blipFill>
        <p:spPr>
          <a:xfrm>
            <a:off x="384385" y="3090391"/>
            <a:ext cx="5387708" cy="6494487"/>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9FBA6737-BA45-4793-8FF7-46B49084EB61}"/>
              </a:ext>
            </a:extLst>
          </p:cNvPr>
          <p:cNvPicPr>
            <a:picLocks noChangeAspect="1"/>
          </p:cNvPicPr>
          <p:nvPr/>
        </p:nvPicPr>
        <p:blipFill>
          <a:blip r:embed="rId3"/>
          <a:stretch>
            <a:fillRect/>
          </a:stretch>
        </p:blipFill>
        <p:spPr>
          <a:xfrm>
            <a:off x="423965" y="435794"/>
            <a:ext cx="5842170" cy="226626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sp>
        <p:nvSpPr>
          <p:cNvPr id="22" name="正方形/長方形 21"/>
          <p:cNvSpPr/>
          <p:nvPr/>
        </p:nvSpPr>
        <p:spPr>
          <a:xfrm>
            <a:off x="3934386" y="6925937"/>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cxnSp>
        <p:nvCxnSpPr>
          <p:cNvPr id="23" name="直線矢印コネクタ 22"/>
          <p:cNvCxnSpPr>
            <a:cxnSpLocks/>
          </p:cNvCxnSpPr>
          <p:nvPr/>
        </p:nvCxnSpPr>
        <p:spPr>
          <a:xfrm flipV="1">
            <a:off x="4659610" y="6537176"/>
            <a:ext cx="0" cy="38048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研修や地域資源の適切な保全管理のための推進活動等を行った場合、実施日と具体的な実施内容を記入します。</a:t>
            </a:r>
            <a:endParaRPr lang="ja-JP" altLang="en-US" sz="1000" dirty="0">
              <a:solidFill>
                <a:srgbClr val="FF0000"/>
              </a:solidFill>
              <a:latin typeface="ＭＳ Ｐゴシック"/>
            </a:endParaRPr>
          </a:p>
        </p:txBody>
      </p:sp>
      <p:sp>
        <p:nvSpPr>
          <p:cNvPr id="40" name="フリーフォーム 39"/>
          <p:cNvSpPr/>
          <p:nvPr/>
        </p:nvSpPr>
        <p:spPr>
          <a:xfrm>
            <a:off x="4875634" y="1568624"/>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764704" y="8049344"/>
            <a:ext cx="3347202" cy="117256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97048" y="7436098"/>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選択したテーマに基づき行う実践活動の活動項目については、</a:t>
            </a:r>
            <a:r>
              <a:rPr lang="en-US" altLang="ja-JP" sz="1000" u="sng" dirty="0">
                <a:solidFill>
                  <a:srgbClr val="FF0000"/>
                </a:solidFill>
                <a:latin typeface="+mn-ea"/>
                <a:ea typeface="+mn-ea"/>
              </a:rPr>
              <a:t>P.66</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エクセル様式では活動計画書をもとに自動作成されます。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158606" y="8299658"/>
            <a:ext cx="566538" cy="39775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595856" y="5536529"/>
            <a:ext cx="562749" cy="9286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861048" y="4670137"/>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079543" y="5228056"/>
            <a:ext cx="789616" cy="8249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351226" y="8841433"/>
            <a:ext cx="216024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latin typeface="+mj-ea"/>
                <a:ea typeface="+mj-ea"/>
              </a:rPr>
              <a:t>活動計画書で行を追加した場合は、同じ行数となるよう行を追加してください。</a:t>
            </a:r>
            <a:endParaRPr lang="en-US" altLang="ja-JP" sz="1000" dirty="0">
              <a:solidFill>
                <a:srgbClr val="FF0000"/>
              </a:solidFill>
              <a:latin typeface="+mj-ea"/>
              <a:ea typeface="+mj-ea"/>
            </a:endParaRPr>
          </a:p>
        </p:txBody>
      </p:sp>
      <p:sp>
        <p:nvSpPr>
          <p:cNvPr id="21" name="右中かっこ 20"/>
          <p:cNvSpPr/>
          <p:nvPr/>
        </p:nvSpPr>
        <p:spPr>
          <a:xfrm>
            <a:off x="4213932" y="8957069"/>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03746475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5915"/>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3C5F7A3A-BCA8-7AA7-1393-2C87E99A25FE}"/>
              </a:ext>
            </a:extLst>
          </p:cNvPr>
          <p:cNvPicPr>
            <a:picLocks noChangeAspect="1"/>
          </p:cNvPicPr>
          <p:nvPr/>
        </p:nvPicPr>
        <p:blipFill>
          <a:blip r:embed="rId2"/>
          <a:stretch>
            <a:fillRect/>
          </a:stretch>
        </p:blipFill>
        <p:spPr>
          <a:xfrm>
            <a:off x="1078655" y="462616"/>
            <a:ext cx="4765999" cy="4038762"/>
          </a:xfrm>
          <a:prstGeom prst="rect">
            <a:avLst/>
          </a:prstGeom>
        </p:spPr>
      </p:pic>
      <p:pic>
        <p:nvPicPr>
          <p:cNvPr id="5" name="図 4">
            <a:extLst>
              <a:ext uri="{FF2B5EF4-FFF2-40B4-BE49-F238E27FC236}">
                <a16:creationId xmlns:a16="http://schemas.microsoft.com/office/drawing/2014/main" id="{0A68F067-A40A-48BA-AA31-B441091A96DF}"/>
              </a:ext>
            </a:extLst>
          </p:cNvPr>
          <p:cNvPicPr>
            <a:picLocks noChangeAspect="1"/>
          </p:cNvPicPr>
          <p:nvPr/>
        </p:nvPicPr>
        <p:blipFill>
          <a:blip r:embed="rId3"/>
          <a:stretch>
            <a:fillRect/>
          </a:stretch>
        </p:blipFill>
        <p:spPr>
          <a:xfrm>
            <a:off x="7353903" y="734668"/>
            <a:ext cx="3932817" cy="2727253"/>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8354B1A4-0B13-4970-8810-9A0D76D805A0}"/>
              </a:ext>
            </a:extLst>
          </p:cNvPr>
          <p:cNvPicPr>
            <a:picLocks noChangeAspect="1"/>
          </p:cNvPicPr>
          <p:nvPr/>
        </p:nvPicPr>
        <p:blipFill rotWithShape="1">
          <a:blip r:embed="rId4"/>
          <a:srcRect t="1182"/>
          <a:stretch/>
        </p:blipFill>
        <p:spPr>
          <a:xfrm>
            <a:off x="135330" y="4838711"/>
            <a:ext cx="6242967" cy="377324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sp>
        <p:nvSpPr>
          <p:cNvPr id="35" name="テキスト ボックス 34"/>
          <p:cNvSpPr txBox="1"/>
          <p:nvPr/>
        </p:nvSpPr>
        <p:spPr>
          <a:xfrm>
            <a:off x="3752849" y="8809958"/>
            <a:ext cx="2988519"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ＭＳ Ｐゴシック"/>
                <a:ea typeface="ＭＳ Ｐゴシック"/>
              </a:rPr>
              <a:t>当該年度を通じた認定農用地内における農地中間管</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理機構の借り受け農地の有無により判断して下さい。</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過年度からの継続保有地も含め、借受、保有、受渡を</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した全てが対象となります。</a:t>
            </a:r>
          </a:p>
        </p:txBody>
      </p:sp>
      <p:sp>
        <p:nvSpPr>
          <p:cNvPr id="29" name="テキスト ボックス 28"/>
          <p:cNvSpPr txBox="1"/>
          <p:nvPr/>
        </p:nvSpPr>
        <p:spPr>
          <a:xfrm>
            <a:off x="871516" y="8813794"/>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478846" y="6021475"/>
            <a:ext cx="750354" cy="1549012"/>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221088" y="6410880"/>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60647" y="5970984"/>
            <a:ext cx="3567785" cy="154968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flipH="1">
            <a:off x="3794910" y="7441536"/>
            <a:ext cx="63667" cy="4317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848205" y="3885561"/>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4947369" y="3748307"/>
            <a:ext cx="206776" cy="4571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752849" y="2098295"/>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活動項目番号</a:t>
            </a:r>
            <a:r>
              <a:rPr lang="en-US" altLang="ja-JP" sz="1000" dirty="0">
                <a:solidFill>
                  <a:srgbClr val="FF0000"/>
                </a:solidFill>
              </a:rPr>
              <a:t>52</a:t>
            </a:r>
            <a:r>
              <a:rPr lang="ja-JP" altLang="en-US" sz="1000" dirty="0">
                <a:solidFill>
                  <a:srgbClr val="FF0000"/>
                </a:solidFill>
              </a:rPr>
              <a:t>～</a:t>
            </a:r>
            <a:r>
              <a:rPr lang="en-US" altLang="ja-JP" sz="1000" dirty="0">
                <a:solidFill>
                  <a:srgbClr val="FF0000"/>
                </a:solidFill>
              </a:rPr>
              <a:t>59</a:t>
            </a:r>
            <a:r>
              <a:rPr lang="ja-JP" altLang="en-US" sz="1000" dirty="0">
                <a:solidFill>
                  <a:srgbClr val="FF0000"/>
                </a:solidFill>
              </a:rPr>
              <a:t>の増進活動の取組に関する広報活動の実施状況及び、農的関係人口の拡大に向けた広報活動の実施状況を記入してください。</a:t>
            </a:r>
            <a:endParaRPr lang="ja-JP" altLang="en-US" sz="1000" dirty="0">
              <a:solidFill>
                <a:srgbClr val="FF0000"/>
              </a:solidFill>
              <a:latin typeface="ＭＳ Ｐゴシック"/>
            </a:endParaRPr>
          </a:p>
        </p:txBody>
      </p:sp>
      <p:sp>
        <p:nvSpPr>
          <p:cNvPr id="30" name="フリーフォーム 29"/>
          <p:cNvSpPr/>
          <p:nvPr/>
        </p:nvSpPr>
        <p:spPr>
          <a:xfrm rot="10800000">
            <a:off x="3450545" y="2641205"/>
            <a:ext cx="584589" cy="112682"/>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5844654" y="5423968"/>
            <a:ext cx="516560" cy="20966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501368" y="4889600"/>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558832" y="4989195"/>
            <a:ext cx="394883" cy="43092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97722" y="8061765"/>
            <a:ext cx="1728192" cy="23283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2527" y="8368774"/>
            <a:ext cx="2175965" cy="2303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2042593" y="8688192"/>
            <a:ext cx="185208" cy="6272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567460" y="1088424"/>
            <a:ext cx="4173908"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P.64</a:t>
            </a:r>
            <a:r>
              <a:rPr lang="ja-JP" altLang="en-US" sz="1000" u="sng" dirty="0">
                <a:solidFill>
                  <a:srgbClr val="FF0000"/>
                </a:solidFill>
                <a:latin typeface="ＭＳ Ｐゴシック"/>
              </a:rPr>
              <a:t>以下の活動項目番号表の活動項目で「実践活動」と位置づけられている取組を実施したことがわかるよう該当する活動の実施日と参加人数、内容を記入します。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3903146" y="7778248"/>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計画内容などは活動計画書から転記して下さい。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活動計画書で行を追加した場合は、同じ行数となるよう行を追加してください。</a:t>
            </a:r>
          </a:p>
        </p:txBody>
      </p:sp>
      <p:sp>
        <p:nvSpPr>
          <p:cNvPr id="20" name="テキスト ボックス 19"/>
          <p:cNvSpPr txBox="1"/>
          <p:nvPr/>
        </p:nvSpPr>
        <p:spPr>
          <a:xfrm>
            <a:off x="3953960" y="7194034"/>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sp>
        <p:nvSpPr>
          <p:cNvPr id="40" name="フリーフォーム 37">
            <a:extLst>
              <a:ext uri="{FF2B5EF4-FFF2-40B4-BE49-F238E27FC236}">
                <a16:creationId xmlns:a16="http://schemas.microsoft.com/office/drawing/2014/main" id="{263DC2EC-3899-444A-8581-45735D83D127}"/>
              </a:ext>
            </a:extLst>
          </p:cNvPr>
          <p:cNvSpPr/>
          <p:nvPr/>
        </p:nvSpPr>
        <p:spPr>
          <a:xfrm rot="5957462" flipH="1" flipV="1">
            <a:off x="2796353" y="7433285"/>
            <a:ext cx="430104" cy="200515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46086416"/>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pic>
        <p:nvPicPr>
          <p:cNvPr id="4" name="図 3">
            <a:extLst>
              <a:ext uri="{FF2B5EF4-FFF2-40B4-BE49-F238E27FC236}">
                <a16:creationId xmlns:a16="http://schemas.microsoft.com/office/drawing/2014/main" id="{F48B163D-8C61-46BB-91A2-5DE1C8ED8D30}"/>
              </a:ext>
            </a:extLst>
          </p:cNvPr>
          <p:cNvPicPr>
            <a:picLocks noChangeAspect="1"/>
          </p:cNvPicPr>
          <p:nvPr/>
        </p:nvPicPr>
        <p:blipFill rotWithShape="1">
          <a:blip r:embed="rId2"/>
          <a:srcRect b="12664"/>
          <a:stretch/>
        </p:blipFill>
        <p:spPr>
          <a:xfrm>
            <a:off x="836712" y="464762"/>
            <a:ext cx="4828238" cy="6072414"/>
          </a:xfrm>
          <a:prstGeom prst="rect">
            <a:avLst/>
          </a:prstGeom>
        </p:spPr>
      </p:pic>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a:t>
            </a:r>
            <a:r>
              <a:rPr lang="ja-JP" altLang="en-US" sz="1000" dirty="0" smtClean="0">
                <a:solidFill>
                  <a:srgbClr val="FF0000"/>
                </a:solidFill>
              </a:rPr>
              <a:t>使用予定表を</a:t>
            </a:r>
            <a:r>
              <a:rPr lang="ja-JP" altLang="en-US" sz="1000" dirty="0">
                <a:solidFill>
                  <a:srgbClr val="FF0000"/>
                </a:solidFill>
              </a:rPr>
              <a:t>作成してください。</a:t>
            </a:r>
            <a:endParaRPr lang="en-US" altLang="ja-JP" sz="1000" dirty="0">
              <a:solidFill>
                <a:srgbClr val="FF0000"/>
              </a:solidFill>
            </a:endParaRPr>
          </a:p>
        </p:txBody>
      </p:sp>
      <p:cxnSp>
        <p:nvCxnSpPr>
          <p:cNvPr id="25" name="直線矢印コネクタ 24">
            <a:extLst>
              <a:ext uri="{FF2B5EF4-FFF2-40B4-BE49-F238E27FC236}">
                <a16:creationId xmlns:a16="http://schemas.microsoft.com/office/drawing/2014/main"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a16="http://schemas.microsoft.com/office/drawing/2014/main"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8EC572FE-C273-4E9F-9B2A-071823A0AF2F}"/>
              </a:ext>
            </a:extLst>
          </p:cNvPr>
          <p:cNvPicPr>
            <a:picLocks noChangeAspect="1"/>
          </p:cNvPicPr>
          <p:nvPr/>
        </p:nvPicPr>
        <p:blipFill>
          <a:blip r:embed="rId3"/>
          <a:stretch>
            <a:fillRect/>
          </a:stretch>
        </p:blipFill>
        <p:spPr>
          <a:xfrm>
            <a:off x="814006" y="6513472"/>
            <a:ext cx="4845264" cy="808484"/>
          </a:xfrm>
          <a:prstGeom prst="rect">
            <a:avLst/>
          </a:prstGeom>
        </p:spPr>
      </p:pic>
    </p:spTree>
    <p:extLst>
      <p:ext uri="{BB962C8B-B14F-4D97-AF65-F5344CB8AC3E}">
        <p14:creationId xmlns:p14="http://schemas.microsoft.com/office/powerpoint/2010/main" val="325217367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4"/>
          <p:cNvSpPr txBox="1">
            <a:spLocks noChangeArrowheads="1"/>
          </p:cNvSpPr>
          <p:nvPr/>
        </p:nvSpPr>
        <p:spPr bwMode="auto">
          <a:xfrm>
            <a:off x="1222413" y="2118554"/>
            <a:ext cx="5040000" cy="1661993"/>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活動組織を設立します。設立にあたっては設立総会等を開催します。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事前に、規約や事業計画書、活動計画書の案を作成し、総会で構成員からの合意を得ます。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対象地域の設定</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構成員の取りまとめ</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規約（案）の作成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事業計画（案）の作成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総会の開催</a:t>
            </a:r>
            <a:endParaRPr lang="en-US" altLang="ja-JP" sz="1050" dirty="0">
              <a:latin typeface="+mn-ea"/>
            </a:endParaRPr>
          </a:p>
        </p:txBody>
      </p:sp>
      <p:sp>
        <p:nvSpPr>
          <p:cNvPr id="18" name="テキスト ボックス 4"/>
          <p:cNvSpPr txBox="1">
            <a:spLocks noChangeArrowheads="1"/>
          </p:cNvSpPr>
          <p:nvPr/>
        </p:nvSpPr>
        <p:spPr bwMode="auto">
          <a:xfrm>
            <a:off x="1222413" y="4594701"/>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市町村長に事業計画書を提出します。事業計画が認定されると</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45" name="テキスト ボックス 4"/>
          <p:cNvSpPr txBox="1">
            <a:spLocks noChangeArrowheads="1"/>
          </p:cNvSpPr>
          <p:nvPr/>
        </p:nvSpPr>
        <p:spPr bwMode="auto">
          <a:xfrm>
            <a:off x="1222413" y="5889104"/>
            <a:ext cx="504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marL="88900"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222413" y="7442895"/>
            <a:ext cx="5040000" cy="715581"/>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dirty="0">
              <a:latin typeface="HG丸ｺﾞｼｯｸM-PRO" pitchFamily="50" charset="-128"/>
              <a:ea typeface="HG丸ｺﾞｼｯｸM-PRO" pitchFamily="50" charset="-128"/>
            </a:endParaRPr>
          </a:p>
          <a:p>
            <a:pPr indent="142875">
              <a:defRPr/>
            </a:pPr>
            <a:endParaRPr lang="en-US" altLang="ja-JP" sz="1050" b="1" dirty="0">
              <a:solidFill>
                <a:srgbClr val="0000FF"/>
              </a:solidFill>
              <a:latin typeface="ＭＳ Ｐ明朝" pitchFamily="18" charset="-128"/>
              <a:ea typeface="ＭＳ Ｐ明朝" pitchFamily="18" charset="-128"/>
            </a:endParaRPr>
          </a:p>
        </p:txBody>
      </p:sp>
      <p:sp>
        <p:nvSpPr>
          <p:cNvPr id="20499" name="テキスト ボックス 4"/>
          <p:cNvSpPr txBox="1">
            <a:spLocks noChangeArrowheads="1"/>
          </p:cNvSpPr>
          <p:nvPr/>
        </p:nvSpPr>
        <p:spPr bwMode="auto">
          <a:xfrm>
            <a:off x="1222413" y="9036363"/>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r>
              <a:rPr lang="ja-JP" altLang="en-US" dirty="0">
                <a:latin typeface="HG丸ｺﾞｼｯｸM-PRO" pitchFamily="50" charset="-128"/>
                <a:ea typeface="HG丸ｺﾞｼｯｸM-PRO" pitchFamily="50" charset="-128"/>
              </a:rPr>
              <a:t>当該年度の活動記録を取りまとめて実施状況報告書を作成し、市町村長に提出します。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0486" name="テキスト ボックス 4"/>
          <p:cNvSpPr txBox="1">
            <a:spLocks noChangeArrowheads="1"/>
          </p:cNvSpPr>
          <p:nvPr/>
        </p:nvSpPr>
        <p:spPr bwMode="auto">
          <a:xfrm>
            <a:off x="360000" y="1188839"/>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611336"/>
            <a:ext cx="16764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組織の設立</a:t>
            </a:r>
            <a:endParaRPr lang="ja-JP" altLang="en-US" sz="1300" b="1" dirty="0">
              <a:solidFill>
                <a:srgbClr val="FF9900"/>
              </a:solidFill>
              <a:latin typeface="+mn-ea"/>
            </a:endParaRPr>
          </a:p>
        </p:txBody>
      </p:sp>
      <p:sp>
        <p:nvSpPr>
          <p:cNvPr id="21" name="角丸四角形 20"/>
          <p:cNvSpPr/>
          <p:nvPr/>
        </p:nvSpPr>
        <p:spPr>
          <a:xfrm>
            <a:off x="363615" y="4082519"/>
            <a:ext cx="1676263"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46" name="角丸四角形 45"/>
          <p:cNvSpPr/>
          <p:nvPr/>
        </p:nvSpPr>
        <p:spPr>
          <a:xfrm>
            <a:off x="363615" y="5385048"/>
            <a:ext cx="2417314" cy="302156"/>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48" name="角丸四角形 47"/>
          <p:cNvSpPr/>
          <p:nvPr/>
        </p:nvSpPr>
        <p:spPr>
          <a:xfrm>
            <a:off x="363615" y="7014334"/>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52" name="角丸四角形 51"/>
          <p:cNvSpPr/>
          <p:nvPr/>
        </p:nvSpPr>
        <p:spPr>
          <a:xfrm>
            <a:off x="363615" y="8562618"/>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0" name="下矢印 29"/>
          <p:cNvSpPr/>
          <p:nvPr/>
        </p:nvSpPr>
        <p:spPr>
          <a:xfrm>
            <a:off x="404738" y="2046546"/>
            <a:ext cx="564988" cy="1754326"/>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角丸四角形 32"/>
          <p:cNvSpPr/>
          <p:nvPr/>
        </p:nvSpPr>
        <p:spPr>
          <a:xfrm>
            <a:off x="360000" y="718438"/>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36" name="下矢印 35"/>
          <p:cNvSpPr/>
          <p:nvPr/>
        </p:nvSpPr>
        <p:spPr>
          <a:xfrm>
            <a:off x="404738" y="4520952"/>
            <a:ext cx="564988" cy="72008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7" name="下矢印 36"/>
          <p:cNvSpPr/>
          <p:nvPr/>
        </p:nvSpPr>
        <p:spPr>
          <a:xfrm>
            <a:off x="404738" y="5913600"/>
            <a:ext cx="564988" cy="69558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8" name="下矢印 37"/>
          <p:cNvSpPr/>
          <p:nvPr/>
        </p:nvSpPr>
        <p:spPr>
          <a:xfrm>
            <a:off x="404738" y="7442895"/>
            <a:ext cx="564988" cy="83099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 name="テキスト ボックス 1"/>
          <p:cNvSpPr txBox="1"/>
          <p:nvPr/>
        </p:nvSpPr>
        <p:spPr>
          <a:xfrm>
            <a:off x="5301208" y="2668923"/>
            <a:ext cx="1008112" cy="110799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8</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13</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15</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30</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3" name="テキスト ボックス 22"/>
          <p:cNvSpPr txBox="1"/>
          <p:nvPr/>
        </p:nvSpPr>
        <p:spPr>
          <a:xfrm>
            <a:off x="5301208" y="479476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31</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4" name="テキスト ボックス 23"/>
          <p:cNvSpPr txBox="1"/>
          <p:nvPr/>
        </p:nvSpPr>
        <p:spPr>
          <a:xfrm>
            <a:off x="5301208" y="650465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5" name="テキスト ボックス 24"/>
          <p:cNvSpPr txBox="1"/>
          <p:nvPr/>
        </p:nvSpPr>
        <p:spPr>
          <a:xfrm>
            <a:off x="5301208" y="8004599"/>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6" name="テキスト ボックス 25"/>
          <p:cNvSpPr txBox="1"/>
          <p:nvPr/>
        </p:nvSpPr>
        <p:spPr>
          <a:xfrm>
            <a:off x="5301208" y="9232830"/>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48</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55</a:t>
            </a:r>
          </a:p>
        </p:txBody>
      </p:sp>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a:t>
            </a:r>
            <a:r>
              <a:rPr lang="ja-JP" altLang="en-US" sz="1000" dirty="0" smtClean="0">
                <a:solidFill>
                  <a:srgbClr val="FF0000"/>
                </a:solidFill>
              </a:rPr>
              <a:t>使用予定表を</a:t>
            </a:r>
            <a:r>
              <a:rPr lang="ja-JP" altLang="en-US" sz="1000" dirty="0">
                <a:solidFill>
                  <a:srgbClr val="FF0000"/>
                </a:solidFill>
              </a:rPr>
              <a:t>作成してください。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a16="http://schemas.microsoft.com/office/drawing/2014/main"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a16="http://schemas.microsoft.com/office/drawing/2014/main"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10" name="図 9">
            <a:extLst>
              <a:ext uri="{FF2B5EF4-FFF2-40B4-BE49-F238E27FC236}">
                <a16:creationId xmlns:a16="http://schemas.microsoft.com/office/drawing/2014/main" id="{07C719C5-A7EE-4D67-AEC1-A78F8BFD6C5A}"/>
              </a:ext>
            </a:extLst>
          </p:cNvPr>
          <p:cNvPicPr>
            <a:picLocks noChangeAspect="1"/>
          </p:cNvPicPr>
          <p:nvPr/>
        </p:nvPicPr>
        <p:blipFill>
          <a:blip r:embed="rId3"/>
          <a:stretch>
            <a:fillRect/>
          </a:stretch>
        </p:blipFill>
        <p:spPr>
          <a:xfrm>
            <a:off x="831012" y="6664796"/>
            <a:ext cx="4845264" cy="808484"/>
          </a:xfrm>
          <a:prstGeom prst="rect">
            <a:avLst/>
          </a:prstGeom>
        </p:spPr>
      </p:pic>
    </p:spTree>
    <p:extLst>
      <p:ext uri="{BB962C8B-B14F-4D97-AF65-F5344CB8AC3E}">
        <p14:creationId xmlns:p14="http://schemas.microsoft.com/office/powerpoint/2010/main" val="560240545"/>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0206" y="359758"/>
            <a:ext cx="6638925" cy="927820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3" name="図 12">
            <a:extLst>
              <a:ext uri="{FF2B5EF4-FFF2-40B4-BE49-F238E27FC236}">
                <a16:creationId xmlns:a16="http://schemas.microsoft.com/office/drawing/2014/main" id="{CEBF5BED-D390-C754-1814-0B5D32A6A0ED}"/>
              </a:ext>
            </a:extLst>
          </p:cNvPr>
          <p:cNvPicPr>
            <a:picLocks noChangeAspect="1"/>
          </p:cNvPicPr>
          <p:nvPr/>
        </p:nvPicPr>
        <p:blipFill>
          <a:blip r:embed="rId2"/>
          <a:stretch>
            <a:fillRect/>
          </a:stretch>
        </p:blipFill>
        <p:spPr>
          <a:xfrm>
            <a:off x="458279" y="314075"/>
            <a:ext cx="5941441" cy="934010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56</a:t>
            </a:r>
          </a:p>
        </p:txBody>
      </p:sp>
      <p:sp>
        <p:nvSpPr>
          <p:cNvPr id="8" name="Rectangle 65"/>
          <p:cNvSpPr>
            <a:spLocks noChangeArrowheads="1"/>
          </p:cNvSpPr>
          <p:nvPr/>
        </p:nvSpPr>
        <p:spPr bwMode="auto">
          <a:xfrm>
            <a:off x="4083131" y="3584848"/>
            <a:ext cx="1836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実施計画欄及び活動報告欄は、参加集落が記入します。</a:t>
            </a:r>
            <a:endParaRPr lang="en-US" altLang="ja-JP" sz="1000" dirty="0">
              <a:solidFill>
                <a:srgbClr val="FF0000"/>
              </a:solidFill>
            </a:endParaRPr>
          </a:p>
        </p:txBody>
      </p:sp>
      <p:sp>
        <p:nvSpPr>
          <p:cNvPr id="9" name="角丸四角形 8"/>
          <p:cNvSpPr/>
          <p:nvPr/>
        </p:nvSpPr>
        <p:spPr>
          <a:xfrm>
            <a:off x="2204864" y="4052036"/>
            <a:ext cx="3293184" cy="5494206"/>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角丸四角形 10"/>
          <p:cNvSpPr/>
          <p:nvPr/>
        </p:nvSpPr>
        <p:spPr>
          <a:xfrm>
            <a:off x="5548406" y="4039301"/>
            <a:ext cx="749100" cy="5518806"/>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Rectangle 65"/>
          <p:cNvSpPr>
            <a:spLocks noChangeArrowheads="1"/>
          </p:cNvSpPr>
          <p:nvPr/>
        </p:nvSpPr>
        <p:spPr bwMode="auto">
          <a:xfrm>
            <a:off x="4905275" y="867668"/>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必要に応じて現地確認を行った場合は「○」記入してください。</a:t>
            </a:r>
            <a:endParaRPr lang="en-US" altLang="ja-JP" sz="1000" u="sng" dirty="0">
              <a:solidFill>
                <a:srgbClr val="FF0000"/>
              </a:solidFill>
            </a:endParaRPr>
          </a:p>
        </p:txBody>
      </p:sp>
      <p:sp>
        <p:nvSpPr>
          <p:cNvPr id="23" name="Rectangle 65"/>
          <p:cNvSpPr>
            <a:spLocks noChangeArrowheads="1"/>
          </p:cNvSpPr>
          <p:nvPr/>
        </p:nvSpPr>
        <p:spPr bwMode="auto">
          <a:xfrm>
            <a:off x="1876629" y="333921"/>
            <a:ext cx="4648715"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複数集落から構成される活動組織は、必要に応じ集落毎に本様式を作成します。</a:t>
            </a:r>
            <a:endParaRPr lang="en-US" altLang="ja-JP" sz="1000" dirty="0">
              <a:solidFill>
                <a:srgbClr val="FF0000"/>
              </a:solidFill>
            </a:endParaRPr>
          </a:p>
        </p:txBody>
      </p:sp>
      <p:sp>
        <p:nvSpPr>
          <p:cNvPr id="16" name="フリーフォーム 15"/>
          <p:cNvSpPr/>
          <p:nvPr/>
        </p:nvSpPr>
        <p:spPr>
          <a:xfrm>
            <a:off x="5498048" y="2238400"/>
            <a:ext cx="268339" cy="842392"/>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rot="10800000">
            <a:off x="3904482" y="3800871"/>
            <a:ext cx="178649" cy="251163"/>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6112989" y="1546674"/>
            <a:ext cx="268339" cy="246679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Rectangle 65"/>
          <p:cNvSpPr>
            <a:spLocks noChangeArrowheads="1"/>
          </p:cNvSpPr>
          <p:nvPr/>
        </p:nvSpPr>
        <p:spPr bwMode="auto">
          <a:xfrm>
            <a:off x="4293319" y="1860636"/>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活動組織の確認者は、確認対象集落とは異なる集落の方としてください。</a:t>
            </a:r>
            <a:endParaRPr lang="en-US" altLang="ja-JP" sz="1000" dirty="0">
              <a:solidFill>
                <a:srgbClr val="FF0000"/>
              </a:solidFill>
            </a:endParaRPr>
          </a:p>
        </p:txBody>
      </p:sp>
    </p:spTree>
    <p:extLst>
      <p:ext uri="{BB962C8B-B14F-4D97-AF65-F5344CB8AC3E}">
        <p14:creationId xmlns:p14="http://schemas.microsoft.com/office/powerpoint/2010/main" val="399963837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97789" y="6113513"/>
            <a:ext cx="6638925" cy="35480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1" name="図 10">
            <a:extLst>
              <a:ext uri="{FF2B5EF4-FFF2-40B4-BE49-F238E27FC236}">
                <a16:creationId xmlns:a16="http://schemas.microsoft.com/office/drawing/2014/main" id="{61119E14-27A9-456B-BBF2-8A5B4DFFD561}"/>
              </a:ext>
            </a:extLst>
          </p:cNvPr>
          <p:cNvPicPr>
            <a:picLocks noChangeAspect="1"/>
          </p:cNvPicPr>
          <p:nvPr/>
        </p:nvPicPr>
        <p:blipFill>
          <a:blip r:embed="rId2"/>
          <a:stretch>
            <a:fillRect/>
          </a:stretch>
        </p:blipFill>
        <p:spPr>
          <a:xfrm>
            <a:off x="369233" y="6318353"/>
            <a:ext cx="6214539" cy="2264951"/>
          </a:xfrm>
          <a:prstGeom prst="rect">
            <a:avLst/>
          </a:prstGeom>
        </p:spPr>
      </p:pic>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CADF6545-783D-421A-8FF6-8679AE1083BC}"/>
              </a:ext>
            </a:extLst>
          </p:cNvPr>
          <p:cNvPicPr>
            <a:picLocks noChangeAspect="1"/>
          </p:cNvPicPr>
          <p:nvPr/>
        </p:nvPicPr>
        <p:blipFill>
          <a:blip r:embed="rId3"/>
          <a:stretch>
            <a:fillRect/>
          </a:stretch>
        </p:blipFill>
        <p:spPr>
          <a:xfrm>
            <a:off x="421430" y="634280"/>
            <a:ext cx="6015140" cy="489487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57</a:t>
            </a:r>
          </a:p>
        </p:txBody>
      </p:sp>
      <p:sp>
        <p:nvSpPr>
          <p:cNvPr id="21" name="角丸四角形 20"/>
          <p:cNvSpPr/>
          <p:nvPr/>
        </p:nvSpPr>
        <p:spPr>
          <a:xfrm>
            <a:off x="2132857" y="813296"/>
            <a:ext cx="3475073" cy="473385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607930" y="813296"/>
            <a:ext cx="807538" cy="4733850"/>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132856"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実施計画欄、活動報告欄は参加集落が記入します。</a:t>
            </a:r>
            <a:endParaRPr lang="en-US" altLang="ja-JP" sz="1000" dirty="0">
              <a:solidFill>
                <a:srgbClr val="FF0000"/>
              </a:solidFill>
            </a:endParaRPr>
          </a:p>
        </p:txBody>
      </p:sp>
      <p:sp>
        <p:nvSpPr>
          <p:cNvPr id="27" name="フリーフォーム 26"/>
          <p:cNvSpPr/>
          <p:nvPr/>
        </p:nvSpPr>
        <p:spPr>
          <a:xfrm>
            <a:off x="3308213" y="5466581"/>
            <a:ext cx="390525" cy="376237"/>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5403713" y="5457056"/>
            <a:ext cx="552450" cy="38576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358824" y="6456109"/>
            <a:ext cx="3502224"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512490" y="8834684"/>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参加集落又は組織が毎年度それぞれ行おうとする活動の計画または要望を記入して下さい。</a:t>
            </a:r>
            <a:endParaRPr lang="en-US" altLang="ja-JP" sz="1000" u="sng" dirty="0">
              <a:solidFill>
                <a:srgbClr val="FF0000"/>
              </a:solidFill>
            </a:endParaRPr>
          </a:p>
        </p:txBody>
      </p:sp>
      <p:sp>
        <p:nvSpPr>
          <p:cNvPr id="33" name="フリーフォーム 32"/>
          <p:cNvSpPr/>
          <p:nvPr/>
        </p:nvSpPr>
        <p:spPr>
          <a:xfrm>
            <a:off x="571640" y="8409384"/>
            <a:ext cx="516914" cy="42529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260465" y="7268892"/>
            <a:ext cx="390525" cy="1819744"/>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23775" y="6208124"/>
            <a:ext cx="491812" cy="64331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920198" y="6456109"/>
            <a:ext cx="1760595"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0" name="角丸四角形 39"/>
          <p:cNvSpPr/>
          <p:nvPr/>
        </p:nvSpPr>
        <p:spPr>
          <a:xfrm>
            <a:off x="5739942" y="6456109"/>
            <a:ext cx="812229"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68500" y="7070692"/>
            <a:ext cx="363096" cy="105066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365600" y="7968828"/>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活動組織で調整の結果、活動計画書に位置づけられた取組には「○」を記入して下さい。また、計画に位置づけられなかった活動は「－」など分かるように記入して下さい。</a:t>
            </a:r>
            <a:endParaRPr lang="en-US" altLang="ja-JP" sz="1000" u="sng" dirty="0">
              <a:solidFill>
                <a:srgbClr val="FF0000"/>
              </a:solidFill>
            </a:endParaRPr>
          </a:p>
        </p:txBody>
      </p:sp>
      <p:sp>
        <p:nvSpPr>
          <p:cNvPr id="28" name="Rectangle 65"/>
          <p:cNvSpPr>
            <a:spLocks noChangeArrowheads="1"/>
          </p:cNvSpPr>
          <p:nvPr/>
        </p:nvSpPr>
        <p:spPr bwMode="auto">
          <a:xfrm>
            <a:off x="4725144" y="5673080"/>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5" name="フリーフォーム 24"/>
          <p:cNvSpPr/>
          <p:nvPr/>
        </p:nvSpPr>
        <p:spPr>
          <a:xfrm rot="16200000" flipH="1">
            <a:off x="6264300" y="6525279"/>
            <a:ext cx="484220" cy="181884"/>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3738960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711898"/>
            <a:ext cx="6453360" cy="7921052"/>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58</a:t>
            </a:r>
          </a:p>
        </p:txBody>
      </p:sp>
      <p:sp>
        <p:nvSpPr>
          <p:cNvPr id="22535" name="テキスト ボックス 4"/>
          <p:cNvSpPr txBox="1">
            <a:spLocks noChangeArrowheads="1"/>
          </p:cNvSpPr>
          <p:nvPr/>
        </p:nvSpPr>
        <p:spPr bwMode="auto">
          <a:xfrm>
            <a:off x="347348" y="3109320"/>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a16="http://schemas.microsoft.com/office/drawing/2014/main" id="{A6CD1FC8-36C6-4661-94B4-B3EAC4C313F2}"/>
              </a:ext>
            </a:extLst>
          </p:cNvPr>
          <p:cNvSpPr/>
          <p:nvPr/>
        </p:nvSpPr>
        <p:spPr>
          <a:xfrm>
            <a:off x="238048" y="922736"/>
            <a:ext cx="6403952" cy="86527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pic>
        <p:nvPicPr>
          <p:cNvPr id="8" name="図 7">
            <a:extLst>
              <a:ext uri="{FF2B5EF4-FFF2-40B4-BE49-F238E27FC236}">
                <a16:creationId xmlns:a16="http://schemas.microsoft.com/office/drawing/2014/main" id="{768E4A38-8A76-4C66-AF0F-78D8BA25F636}"/>
              </a:ext>
            </a:extLst>
          </p:cNvPr>
          <p:cNvPicPr>
            <a:picLocks noChangeAspect="1"/>
          </p:cNvPicPr>
          <p:nvPr/>
        </p:nvPicPr>
        <p:blipFill>
          <a:blip r:embed="rId2"/>
          <a:stretch>
            <a:fillRect/>
          </a:stretch>
        </p:blipFill>
        <p:spPr>
          <a:xfrm>
            <a:off x="391226" y="6401380"/>
            <a:ext cx="6212600" cy="2253927"/>
          </a:xfrm>
          <a:prstGeom prst="rect">
            <a:avLst/>
          </a:prstGeom>
        </p:spPr>
      </p:pic>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0" y="60378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a16="http://schemas.microsoft.com/office/drawing/2014/main" id="{FB276BCB-2343-4748-B97E-DD66104DDE11}"/>
              </a:ext>
            </a:extLst>
          </p:cNvPr>
          <p:cNvSpPr txBox="1">
            <a:spLocks noChangeArrowheads="1"/>
          </p:cNvSpPr>
          <p:nvPr/>
        </p:nvSpPr>
        <p:spPr bwMode="auto">
          <a:xfrm>
            <a:off x="23184" y="91510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各段階の詳細な実施手順は、以下（次ページ）に示すとおりです。</a:t>
            </a:r>
            <a:endParaRPr lang="en-US" altLang="ja-JP" dirty="0">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A1CC5A92-A143-4D34-A07F-C193F2CA9F59}"/>
              </a:ext>
            </a:extLst>
          </p:cNvPr>
          <p:cNvSpPr txBox="1">
            <a:spLocks noChangeArrowheads="1"/>
          </p:cNvSpPr>
          <p:nvPr/>
        </p:nvSpPr>
        <p:spPr bwMode="auto">
          <a:xfrm>
            <a:off x="311446" y="996415"/>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sp>
        <p:nvSpPr>
          <p:cNvPr id="2" name="角丸四角形 30">
            <a:extLst>
              <a:ext uri="{FF2B5EF4-FFF2-40B4-BE49-F238E27FC236}">
                <a16:creationId xmlns:a16="http://schemas.microsoft.com/office/drawing/2014/main" id="{5D1DE29D-4004-328E-42A4-543E11AA38E6}"/>
              </a:ext>
            </a:extLst>
          </p:cNvPr>
          <p:cNvSpPr/>
          <p:nvPr/>
        </p:nvSpPr>
        <p:spPr>
          <a:xfrm>
            <a:off x="348916" y="1935385"/>
            <a:ext cx="6226302" cy="1001391"/>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100" b="1" u="sng" dirty="0">
                <a:solidFill>
                  <a:schemeClr val="tx1"/>
                </a:solidFill>
                <a:latin typeface="HG丸ｺﾞｼｯｸM-PRO" pitchFamily="50" charset="-128"/>
                <a:ea typeface="HG丸ｺﾞｼｯｸM-PRO" pitchFamily="50" charset="-128"/>
              </a:rPr>
              <a:t>ポイント（令和５年度拡充）地域計画の策定に伴う「地域資源保全管理構想」のみなし規定</a:t>
            </a:r>
            <a:endParaRPr lang="en-US" altLang="ja-JP" sz="1100" b="1" u="sng"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a:t>
            </a:r>
            <a:endParaRPr lang="en-US" altLang="ja-JP" sz="1100"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農業経営基盤強化促進法（昭和</a:t>
            </a:r>
            <a:r>
              <a:rPr lang="en-US" altLang="ja-JP" sz="1100" dirty="0">
                <a:solidFill>
                  <a:schemeClr val="tx1"/>
                </a:solidFill>
                <a:latin typeface="HG丸ｺﾞｼｯｸM-PRO" pitchFamily="50" charset="-128"/>
                <a:ea typeface="HG丸ｺﾞｼｯｸM-PRO" pitchFamily="50" charset="-128"/>
              </a:rPr>
              <a:t>55</a:t>
            </a:r>
            <a:r>
              <a:rPr lang="ja-JP" altLang="en-US" sz="1100" dirty="0">
                <a:solidFill>
                  <a:schemeClr val="tx1"/>
                </a:solidFill>
                <a:latin typeface="HG丸ｺﾞｼｯｸM-PRO" pitchFamily="50" charset="-128"/>
                <a:ea typeface="HG丸ｺﾞｼｯｸM-PRO" pitchFamily="50" charset="-128"/>
              </a:rPr>
              <a:t>年法律第</a:t>
            </a:r>
            <a:r>
              <a:rPr lang="en-US" altLang="ja-JP" sz="1100" dirty="0">
                <a:solidFill>
                  <a:schemeClr val="tx1"/>
                </a:solidFill>
                <a:latin typeface="HG丸ｺﾞｼｯｸM-PRO" pitchFamily="50" charset="-128"/>
                <a:ea typeface="HG丸ｺﾞｼｯｸM-PRO" pitchFamily="50" charset="-128"/>
              </a:rPr>
              <a:t>65</a:t>
            </a:r>
            <a:r>
              <a:rPr lang="ja-JP" altLang="en-US" sz="1100" dirty="0">
                <a:solidFill>
                  <a:schemeClr val="tx1"/>
                </a:solidFill>
                <a:latin typeface="HG丸ｺﾞｼｯｸM-PRO" pitchFamily="50" charset="-128"/>
                <a:ea typeface="HG丸ｺﾞｼｯｸM-PRO" pitchFamily="50" charset="-128"/>
              </a:rPr>
              <a:t>号）第</a:t>
            </a:r>
            <a:r>
              <a:rPr lang="en-US" altLang="ja-JP" sz="1100" dirty="0">
                <a:solidFill>
                  <a:schemeClr val="tx1"/>
                </a:solidFill>
                <a:latin typeface="HG丸ｺﾞｼｯｸM-PRO" pitchFamily="50" charset="-128"/>
                <a:ea typeface="HG丸ｺﾞｼｯｸM-PRO" pitchFamily="50" charset="-128"/>
              </a:rPr>
              <a:t>19</a:t>
            </a:r>
            <a:r>
              <a:rPr lang="ja-JP" altLang="en-US" sz="1100" dirty="0">
                <a:solidFill>
                  <a:schemeClr val="tx1"/>
                </a:solidFill>
                <a:latin typeface="HG丸ｺﾞｼｯｸM-PRO" pitchFamily="50" charset="-128"/>
                <a:ea typeface="HG丸ｺﾞｼｯｸM-PRO" pitchFamily="50" charset="-128"/>
              </a:rPr>
              <a:t>条第</a:t>
            </a:r>
            <a:r>
              <a:rPr lang="en-US" altLang="ja-JP" sz="1100" dirty="0">
                <a:solidFill>
                  <a:schemeClr val="tx1"/>
                </a:solidFill>
                <a:latin typeface="HG丸ｺﾞｼｯｸM-PRO" pitchFamily="50" charset="-128"/>
                <a:ea typeface="HG丸ｺﾞｼｯｸM-PRO" pitchFamily="50" charset="-128"/>
              </a:rPr>
              <a:t>1</a:t>
            </a:r>
            <a:r>
              <a:rPr lang="ja-JP" altLang="en-US" sz="1100" dirty="0">
                <a:solidFill>
                  <a:schemeClr val="tx1"/>
                </a:solidFill>
                <a:latin typeface="HG丸ｺﾞｼｯｸM-PRO" pitchFamily="50" charset="-128"/>
                <a:ea typeface="HG丸ｺﾞｼｯｸM-PRO" pitchFamily="50" charset="-128"/>
              </a:rPr>
              <a:t>項に定める地域計画において、別記１－４の第４の２に定める地域資源保全管理構想に準ずる内容が含まれている場合は、それをもって地域資源保全管理構想を作成したとみなすことができます。</a:t>
            </a:r>
            <a:endParaRPr lang="en-US" altLang="ja-JP" sz="1100" dirty="0">
              <a:solidFill>
                <a:schemeClr val="tx1"/>
              </a:solidFill>
              <a:latin typeface="HG丸ｺﾞｼｯｸM-PRO" pitchFamily="50" charset="-128"/>
              <a:ea typeface="HG丸ｺﾞｼｯｸM-PRO" pitchFamily="50" charset="-128"/>
            </a:endParaRPr>
          </a:p>
        </p:txBody>
      </p:sp>
      <p:sp>
        <p:nvSpPr>
          <p:cNvPr id="3" name="テキスト ボックス 2">
            <a:extLst>
              <a:ext uri="{FF2B5EF4-FFF2-40B4-BE49-F238E27FC236}">
                <a16:creationId xmlns:a16="http://schemas.microsoft.com/office/drawing/2014/main" id="{74BC1B32-05A0-8A59-23B0-7F460B6F089E}"/>
              </a:ext>
            </a:extLst>
          </p:cNvPr>
          <p:cNvSpPr txBox="1"/>
          <p:nvPr/>
        </p:nvSpPr>
        <p:spPr>
          <a:xfrm>
            <a:off x="7245424" y="2297580"/>
            <a:ext cx="3240360" cy="276999"/>
          </a:xfrm>
          <a:prstGeom prst="rect">
            <a:avLst/>
          </a:prstGeom>
          <a:noFill/>
          <a:ln>
            <a:solidFill>
              <a:schemeClr val="tx1"/>
            </a:solidFill>
          </a:ln>
        </p:spPr>
        <p:txBody>
          <a:bodyPr wrap="square" rtlCol="0">
            <a:spAutoFit/>
          </a:bodyPr>
          <a:lstStyle/>
          <a:p>
            <a:r>
              <a:rPr kumimoji="1" lang="ja-JP" altLang="en-US" dirty="0"/>
              <a:t>←</a:t>
            </a:r>
            <a:r>
              <a:rPr kumimoji="1" lang="en-US" altLang="ja-JP" dirty="0"/>
              <a:t>R5</a:t>
            </a:r>
            <a:r>
              <a:rPr kumimoji="1" lang="ja-JP" altLang="en-US" dirty="0"/>
              <a:t>年度追加</a:t>
            </a:r>
          </a:p>
        </p:txBody>
      </p:sp>
    </p:spTree>
    <p:extLst>
      <p:ext uri="{BB962C8B-B14F-4D97-AF65-F5344CB8AC3E}">
        <p14:creationId xmlns:p14="http://schemas.microsoft.com/office/powerpoint/2010/main" val="99398016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300039"/>
            <a:ext cx="6467643" cy="93329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336468" y="2073946"/>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a16="http://schemas.microsoft.com/office/drawing/2014/main" id="{B523F29D-0A46-4A81-AE61-C1419BC08B46}"/>
              </a:ext>
            </a:extLst>
          </p:cNvPr>
          <p:cNvPicPr>
            <a:picLocks noChangeAspect="1"/>
          </p:cNvPicPr>
          <p:nvPr/>
        </p:nvPicPr>
        <p:blipFill>
          <a:blip r:embed="rId2"/>
          <a:stretch>
            <a:fillRect/>
          </a:stretch>
        </p:blipFill>
        <p:spPr>
          <a:xfrm>
            <a:off x="2740142" y="6598268"/>
            <a:ext cx="1158340" cy="237765"/>
          </a:xfrm>
          <a:prstGeom prst="rect">
            <a:avLst/>
          </a:prstGeom>
        </p:spPr>
      </p:pic>
      <p:graphicFrame>
        <p:nvGraphicFramePr>
          <p:cNvPr id="6" name="表 5">
            <a:extLst>
              <a:ext uri="{FF2B5EF4-FFF2-40B4-BE49-F238E27FC236}">
                <a16:creationId xmlns:a16="http://schemas.microsoft.com/office/drawing/2014/main" id="{EFC062DE-5CA0-4E26-8458-7EAAF810D060}"/>
              </a:ext>
            </a:extLst>
          </p:cNvPr>
          <p:cNvGraphicFramePr>
            <a:graphicFrameLocks noGrp="1"/>
          </p:cNvGraphicFramePr>
          <p:nvPr>
            <p:extLst>
              <p:ext uri="{D42A27DB-BD31-4B8C-83A1-F6EECF244321}">
                <p14:modId xmlns:p14="http://schemas.microsoft.com/office/powerpoint/2010/main" val="3219120511"/>
              </p:ext>
            </p:extLst>
          </p:nvPr>
        </p:nvGraphicFramePr>
        <p:xfrm>
          <a:off x="350174" y="2350000"/>
          <a:ext cx="5829299" cy="4674139"/>
        </p:xfrm>
        <a:graphic>
          <a:graphicData uri="http://schemas.openxmlformats.org/drawingml/2006/table">
            <a:tbl>
              <a:tblPr firstRow="1" firstCol="1" bandRow="1">
                <a:tableStyleId>{5C22544A-7EE6-4342-B048-85BDC9FD1C3A}</a:tableStyleId>
              </a:tblPr>
              <a:tblGrid>
                <a:gridCol w="269720">
                  <a:extLst>
                    <a:ext uri="{9D8B030D-6E8A-4147-A177-3AD203B41FA5}">
                      <a16:colId xmlns:a16="http://schemas.microsoft.com/office/drawing/2014/main" val="4082353619"/>
                    </a:ext>
                  </a:extLst>
                </a:gridCol>
                <a:gridCol w="1021968">
                  <a:extLst>
                    <a:ext uri="{9D8B030D-6E8A-4147-A177-3AD203B41FA5}">
                      <a16:colId xmlns:a16="http://schemas.microsoft.com/office/drawing/2014/main" val="2900737365"/>
                    </a:ext>
                  </a:extLst>
                </a:gridCol>
                <a:gridCol w="2268496">
                  <a:extLst>
                    <a:ext uri="{9D8B030D-6E8A-4147-A177-3AD203B41FA5}">
                      <a16:colId xmlns:a16="http://schemas.microsoft.com/office/drawing/2014/main" val="564641662"/>
                    </a:ext>
                  </a:extLst>
                </a:gridCol>
                <a:gridCol w="2269115">
                  <a:extLst>
                    <a:ext uri="{9D8B030D-6E8A-4147-A177-3AD203B41FA5}">
                      <a16:colId xmlns:a16="http://schemas.microsoft.com/office/drawing/2014/main"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該当地域等</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a16="http://schemas.microsoft.com/office/drawing/2014/main"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altLang="en-US" sz="1100" kern="100" dirty="0">
                          <a:effectLst/>
                        </a:rPr>
                        <a:t>「地域計画」のうち「目標地図（基盤法第</a:t>
                      </a:r>
                      <a:r>
                        <a:rPr lang="en-US" altLang="ja-JP" sz="1100" kern="100" dirty="0">
                          <a:effectLst/>
                        </a:rPr>
                        <a:t>19</a:t>
                      </a:r>
                      <a:r>
                        <a:rPr lang="ja-JP" altLang="en-US" sz="1100" kern="100" dirty="0">
                          <a:effectLst/>
                        </a:rPr>
                        <a:t>条第３項の地図をいう。）に位置付けられた者」又は「人・農地プラン」の「今後の地域の中心となる経営体」に相当する経営体である「中心経営体」との役割分担や労力補完を図る地域等が該当</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資源向上支払で多様な主体の参画による保全管理を進める地域や、</a:t>
                      </a:r>
                      <a:r>
                        <a:rPr lang="en-US" sz="1100" kern="100">
                          <a:effectLst/>
                        </a:rPr>
                        <a:t>NPO</a:t>
                      </a:r>
                      <a:r>
                        <a:rPr lang="ja-JP" sz="1100" kern="100">
                          <a:effectLst/>
                        </a:rPr>
                        <a:t>法人、企業等との連携により農業生産の継続を図る地域等が該当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3020308785"/>
                  </a:ext>
                </a:extLst>
              </a:tr>
            </a:tbl>
          </a:graphicData>
        </a:graphic>
      </p:graphicFrame>
      <p:sp>
        <p:nvSpPr>
          <p:cNvPr id="98" name="テキスト ボックス 4">
            <a:extLst>
              <a:ext uri="{FF2B5EF4-FFF2-40B4-BE49-F238E27FC236}">
                <a16:creationId xmlns:a16="http://schemas.microsoft.com/office/drawing/2014/main" id="{8EA70648-4358-45B0-B4E4-9760232F7BA5}"/>
              </a:ext>
            </a:extLst>
          </p:cNvPr>
          <p:cNvSpPr txBox="1">
            <a:spLocks noChangeArrowheads="1"/>
          </p:cNvSpPr>
          <p:nvPr/>
        </p:nvSpPr>
        <p:spPr bwMode="auto">
          <a:xfrm>
            <a:off x="350174" y="7069761"/>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a16="http://schemas.microsoft.com/office/drawing/2014/main" id="{AA614C1F-163B-4BBB-9731-7F6228F26F1A}"/>
              </a:ext>
            </a:extLst>
          </p:cNvPr>
          <p:cNvSpPr>
            <a:spLocks noChangeArrowheads="1"/>
          </p:cNvSpPr>
          <p:nvPr/>
        </p:nvSpPr>
        <p:spPr bwMode="auto">
          <a:xfrm>
            <a:off x="656784" y="7716241"/>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a16="http://schemas.microsoft.com/office/drawing/2014/main" id="{36EEF59B-26E7-4908-91BF-EBE78A3708A9}"/>
              </a:ext>
            </a:extLst>
          </p:cNvPr>
          <p:cNvSpPr>
            <a:spLocks noChangeArrowheads="1"/>
          </p:cNvSpPr>
          <p:nvPr/>
        </p:nvSpPr>
        <p:spPr bwMode="auto">
          <a:xfrm>
            <a:off x="1556606" y="8581761"/>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a16="http://schemas.microsoft.com/office/drawing/2014/main" id="{1BAD90A2-10A3-4FFA-8405-677886E7B30A}"/>
              </a:ext>
            </a:extLst>
          </p:cNvPr>
          <p:cNvSpPr>
            <a:spLocks noChangeArrowheads="1"/>
          </p:cNvSpPr>
          <p:nvPr/>
        </p:nvSpPr>
        <p:spPr bwMode="auto">
          <a:xfrm>
            <a:off x="656784" y="8430412"/>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a16="http://schemas.microsoft.com/office/drawing/2014/main" id="{86D9754B-9D91-4965-AF92-354C68846028}"/>
              </a:ext>
            </a:extLst>
          </p:cNvPr>
          <p:cNvSpPr/>
          <p:nvPr/>
        </p:nvSpPr>
        <p:spPr>
          <a:xfrm>
            <a:off x="656784" y="7749069"/>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a16="http://schemas.microsoft.com/office/drawing/2014/main" id="{A94A0AF4-AACB-457F-A4C3-9D84903C6AAB}"/>
              </a:ext>
            </a:extLst>
          </p:cNvPr>
          <p:cNvSpPr txBox="1">
            <a:spLocks noChangeArrowheads="1"/>
          </p:cNvSpPr>
          <p:nvPr/>
        </p:nvSpPr>
        <p:spPr bwMode="auto">
          <a:xfrm>
            <a:off x="4613689" y="753187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a16="http://schemas.microsoft.com/office/drawing/2014/main" id="{F3DD4E6C-0992-43E5-BE68-2814E5A1CD9A}"/>
              </a:ext>
            </a:extLst>
          </p:cNvPr>
          <p:cNvPicPr>
            <a:picLocks noChangeAspect="1"/>
          </p:cNvPicPr>
          <p:nvPr/>
        </p:nvPicPr>
        <p:blipFill>
          <a:blip r:embed="rId2"/>
          <a:stretch>
            <a:fillRect/>
          </a:stretch>
        </p:blipFill>
        <p:spPr>
          <a:xfrm>
            <a:off x="2740143" y="9154597"/>
            <a:ext cx="1158340" cy="237765"/>
          </a:xfrm>
          <a:prstGeom prst="rect">
            <a:avLst/>
          </a:prstGeom>
        </p:spPr>
      </p:pic>
      <p:sp>
        <p:nvSpPr>
          <p:cNvPr id="2" name="テキスト ボックス 4">
            <a:extLst>
              <a:ext uri="{FF2B5EF4-FFF2-40B4-BE49-F238E27FC236}">
                <a16:creationId xmlns:a16="http://schemas.microsoft.com/office/drawing/2014/main" id="{D03DD681-84C4-2B9A-CAF8-1459C92805C1}"/>
              </a:ext>
            </a:extLst>
          </p:cNvPr>
          <p:cNvSpPr txBox="1">
            <a:spLocks noChangeArrowheads="1"/>
          </p:cNvSpPr>
          <p:nvPr/>
        </p:nvSpPr>
        <p:spPr bwMode="auto">
          <a:xfrm>
            <a:off x="231277" y="735590"/>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角丸四角形 23">
            <a:extLst>
              <a:ext uri="{FF2B5EF4-FFF2-40B4-BE49-F238E27FC236}">
                <a16:creationId xmlns:a16="http://schemas.microsoft.com/office/drawing/2014/main" id="{C1842DF2-2373-C2CC-89B8-52494388CCAB}"/>
              </a:ext>
            </a:extLst>
          </p:cNvPr>
          <p:cNvSpPr/>
          <p:nvPr/>
        </p:nvSpPr>
        <p:spPr>
          <a:xfrm>
            <a:off x="350174" y="40365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 name="テキスト ボックス 4">
            <a:extLst>
              <a:ext uri="{FF2B5EF4-FFF2-40B4-BE49-F238E27FC236}">
                <a16:creationId xmlns:a16="http://schemas.microsoft.com/office/drawing/2014/main" id="{0E88574D-3D6F-621C-7427-272413F859CC}"/>
              </a:ext>
            </a:extLst>
          </p:cNvPr>
          <p:cNvSpPr txBox="1">
            <a:spLocks noChangeArrowheads="1"/>
          </p:cNvSpPr>
          <p:nvPr/>
        </p:nvSpPr>
        <p:spPr bwMode="auto">
          <a:xfrm>
            <a:off x="336468" y="388452"/>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Tree>
    <p:extLst>
      <p:ext uri="{BB962C8B-B14F-4D97-AF65-F5344CB8AC3E}">
        <p14:creationId xmlns:p14="http://schemas.microsoft.com/office/powerpoint/2010/main" val="428172110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60</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a16="http://schemas.microsoft.com/office/drawing/2014/main"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a16="http://schemas.microsoft.com/office/drawing/2014/main"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a16="http://schemas.microsoft.com/office/drawing/2014/main"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a16="http://schemas.microsoft.com/office/drawing/2014/main"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a16="http://schemas.microsoft.com/office/drawing/2014/main"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a16="http://schemas.microsoft.com/office/drawing/2014/main"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a16="http://schemas.microsoft.com/office/drawing/2014/main"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a16="http://schemas.microsoft.com/office/drawing/2014/main"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Tree>
    <p:extLst>
      <p:ext uri="{BB962C8B-B14F-4D97-AF65-F5344CB8AC3E}">
        <p14:creationId xmlns:p14="http://schemas.microsoft.com/office/powerpoint/2010/main" val="2037505820"/>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a16="http://schemas.microsoft.com/office/drawing/2014/main"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444483" y="702004"/>
            <a:ext cx="6185057"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E8D06651-CFCE-405F-8C74-7A7CE4515622}"/>
              </a:ext>
            </a:extLst>
          </p:cNvPr>
          <p:cNvSpPr txBox="1">
            <a:spLocks noChangeArrowheads="1"/>
          </p:cNvSpPr>
          <p:nvPr/>
        </p:nvSpPr>
        <p:spPr bwMode="auto">
          <a:xfrm>
            <a:off x="336468" y="1048245"/>
            <a:ext cx="6185057" cy="1846659"/>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a:t>
            </a:r>
            <a:r>
              <a:rPr lang="ja-JP" altLang="ja-JP" dirty="0" smtClean="0"/>
              <a:t>、</a:t>
            </a:r>
            <a:r>
              <a:rPr lang="ja-JP" altLang="en-US" dirty="0" smtClean="0"/>
              <a:t>地域計画</a:t>
            </a:r>
            <a:r>
              <a:rPr lang="ja-JP" altLang="en-US" dirty="0"/>
              <a:t>（</a:t>
            </a:r>
            <a:r>
              <a:rPr lang="ja-JP" altLang="ja-JP" dirty="0" smtClean="0"/>
              <a:t>人</a:t>
            </a:r>
            <a:r>
              <a:rPr lang="ja-JP" altLang="ja-JP" dirty="0"/>
              <a:t>・農地</a:t>
            </a:r>
            <a:r>
              <a:rPr lang="ja-JP" altLang="ja-JP" dirty="0" smtClean="0"/>
              <a:t>プラン</a:t>
            </a:r>
            <a:r>
              <a:rPr lang="ja-JP" altLang="en-US" dirty="0"/>
              <a:t>）</a:t>
            </a:r>
            <a:r>
              <a:rPr lang="ja-JP" altLang="ja-JP" dirty="0" smtClean="0"/>
              <a:t>や</a:t>
            </a:r>
            <a:r>
              <a:rPr lang="ja-JP" altLang="ja-JP" dirty="0"/>
              <a:t>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a16="http://schemas.microsoft.com/office/drawing/2014/main" id="{5FEA7FC0-EE67-4159-BA95-58C0F940D45E}"/>
              </a:ext>
            </a:extLst>
          </p:cNvPr>
          <p:cNvPicPr>
            <a:picLocks noChangeAspect="1"/>
          </p:cNvPicPr>
          <p:nvPr/>
        </p:nvPicPr>
        <p:blipFill>
          <a:blip r:embed="rId2"/>
          <a:stretch>
            <a:fillRect/>
          </a:stretch>
        </p:blipFill>
        <p:spPr>
          <a:xfrm>
            <a:off x="980724" y="2792760"/>
            <a:ext cx="4896544" cy="6520877"/>
          </a:xfrm>
          <a:prstGeom prst="rect">
            <a:avLst/>
          </a:prstGeom>
        </p:spPr>
      </p:pic>
      <p:sp>
        <p:nvSpPr>
          <p:cNvPr id="3" name="テキスト ボックス 2"/>
          <p:cNvSpPr txBox="1"/>
          <p:nvPr/>
        </p:nvSpPr>
        <p:spPr>
          <a:xfrm>
            <a:off x="3573016" y="6825207"/>
            <a:ext cx="2268438" cy="396000"/>
          </a:xfrm>
          <a:prstGeom prst="rect">
            <a:avLst/>
          </a:prstGeom>
          <a:solidFill>
            <a:schemeClr val="bg1"/>
          </a:solidFill>
          <a:ln>
            <a:solidFill>
              <a:schemeClr val="tx1"/>
            </a:solidFill>
          </a:ln>
        </p:spPr>
        <p:txBody>
          <a:bodyPr wrap="square" rtlCol="0">
            <a:spAutoFit/>
          </a:bodyPr>
          <a:lstStyle/>
          <a:p>
            <a:r>
              <a:rPr kumimoji="1" lang="ja-JP" altLang="en-US" sz="800" dirty="0" smtClean="0">
                <a:latin typeface="ＭＳ 明朝" panose="02020609040205080304" pitchFamily="17" charset="-128"/>
                <a:ea typeface="ＭＳ 明朝" panose="02020609040205080304" pitchFamily="17" charset="-128"/>
              </a:rPr>
              <a:t>・地域計画</a:t>
            </a:r>
            <a:r>
              <a:rPr kumimoji="1" lang="en-US" altLang="ja-JP" sz="800" dirty="0" smtClean="0">
                <a:latin typeface="ＭＳ 明朝" panose="02020609040205080304" pitchFamily="17" charset="-128"/>
                <a:ea typeface="ＭＳ 明朝" panose="02020609040205080304" pitchFamily="17" charset="-128"/>
              </a:rPr>
              <a:t>(</a:t>
            </a:r>
            <a:r>
              <a:rPr kumimoji="1" lang="ja-JP" altLang="en-US" sz="800" dirty="0" smtClean="0">
                <a:latin typeface="ＭＳ 明朝" panose="02020609040205080304" pitchFamily="17" charset="-128"/>
                <a:ea typeface="ＭＳ 明朝" panose="02020609040205080304" pitchFamily="17" charset="-128"/>
              </a:rPr>
              <a:t>人・農地プラン）等を基に，担い手農家，農地集積の現状及び目標を記載する。</a:t>
            </a:r>
            <a:endParaRPr kumimoji="1" lang="en-US" altLang="ja-JP" sz="800" dirty="0" smtClean="0">
              <a:latin typeface="ＭＳ 明朝" panose="02020609040205080304" pitchFamily="17" charset="-128"/>
              <a:ea typeface="ＭＳ 明朝" panose="02020609040205080304" pitchFamily="17" charset="-128"/>
            </a:endParaRPr>
          </a:p>
          <a:p>
            <a:endParaRPr kumimoji="1" lang="ja-JP" altLang="en-US" sz="800" dirty="0">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0953985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a16="http://schemas.microsoft.com/office/drawing/2014/main"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62</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12125" y="533213"/>
            <a:ext cx="6357235" cy="5724644"/>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a:t>
            </a:r>
            <a:r>
              <a:rPr lang="ja-JP" altLang="ja-JP" dirty="0" smtClean="0">
                <a:latin typeface="HG丸ｺﾞｼｯｸM-PRO" panose="020F0600000000000000" pitchFamily="50" charset="-128"/>
                <a:ea typeface="HG丸ｺﾞｼｯｸM-PRO" panose="020F0600000000000000" pitchFamily="50" charset="-128"/>
              </a:rPr>
              <a:t>これまで</a:t>
            </a:r>
            <a:r>
              <a:rPr lang="ja-JP" altLang="ja-JP" dirty="0">
                <a:latin typeface="HG丸ｺﾞｼｯｸM-PRO" panose="020F0600000000000000" pitchFamily="50" charset="-128"/>
                <a:ea typeface="HG丸ｺﾞｼｯｸM-PRO" panose="020F0600000000000000" pitchFamily="50" charset="-128"/>
              </a:rPr>
              <a:t>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smtClean="0">
                <a:latin typeface="HG丸ｺﾞｼｯｸM-PRO" panose="020F0600000000000000" pitchFamily="50" charset="-128"/>
                <a:ea typeface="HG丸ｺﾞｼｯｸM-PRO" panose="020F0600000000000000" pitchFamily="50" charset="-128"/>
              </a:rPr>
              <a:t>・</a:t>
            </a:r>
            <a:r>
              <a:rPr lang="ja-JP" altLang="en-US" dirty="0" smtClean="0">
                <a:solidFill>
                  <a:srgbClr val="FF0000"/>
                </a:solidFill>
                <a:latin typeface="HG丸ｺﾞｼｯｸM-PRO" panose="020F0600000000000000" pitchFamily="50" charset="-128"/>
                <a:ea typeface="HG丸ｺﾞｼｯｸM-PRO" panose="020F0600000000000000" pitchFamily="50" charset="-128"/>
              </a:rPr>
              <a:t>地域計画</a:t>
            </a:r>
            <a:r>
              <a:rPr lang="ja-JP" altLang="en-US" dirty="0">
                <a:solidFill>
                  <a:srgbClr val="FF0000"/>
                </a:solidFill>
                <a:latin typeface="HG丸ｺﾞｼｯｸM-PRO" panose="020F0600000000000000" pitchFamily="50" charset="-128"/>
                <a:ea typeface="HG丸ｺﾞｼｯｸM-PRO" panose="020F0600000000000000" pitchFamily="50" charset="-128"/>
              </a:rPr>
              <a:t>（</a:t>
            </a:r>
            <a:r>
              <a:rPr lang="ja-JP" altLang="ja-JP" dirty="0" smtClean="0">
                <a:latin typeface="HG丸ｺﾞｼｯｸM-PRO" panose="020F0600000000000000" pitchFamily="50" charset="-128"/>
                <a:ea typeface="HG丸ｺﾞｼｯｸM-PRO" panose="020F0600000000000000" pitchFamily="50" charset="-128"/>
              </a:rPr>
              <a:t>人</a:t>
            </a:r>
            <a:r>
              <a:rPr lang="ja-JP" altLang="ja-JP" dirty="0">
                <a:latin typeface="HG丸ｺﾞｼｯｸM-PRO" panose="020F0600000000000000" pitchFamily="50" charset="-128"/>
                <a:ea typeface="HG丸ｺﾞｼｯｸM-PRO" panose="020F0600000000000000" pitchFamily="50" charset="-128"/>
              </a:rPr>
              <a:t>・農地</a:t>
            </a:r>
            <a:r>
              <a:rPr lang="ja-JP" altLang="ja-JP" dirty="0" smtClean="0">
                <a:latin typeface="HG丸ｺﾞｼｯｸM-PRO" panose="020F0600000000000000" pitchFamily="50" charset="-128"/>
                <a:ea typeface="HG丸ｺﾞｼｯｸM-PRO" panose="020F0600000000000000" pitchFamily="50" charset="-128"/>
              </a:rPr>
              <a:t>プラン</a:t>
            </a:r>
            <a:r>
              <a:rPr lang="ja-JP" altLang="en-US" dirty="0">
                <a:solidFill>
                  <a:srgbClr val="FF0000"/>
                </a:solidFill>
                <a:latin typeface="HG丸ｺﾞｼｯｸM-PRO" panose="020F0600000000000000" pitchFamily="50" charset="-128"/>
                <a:ea typeface="HG丸ｺﾞｼｯｸM-PRO" panose="020F0600000000000000" pitchFamily="50" charset="-128"/>
              </a:rPr>
              <a:t>）</a:t>
            </a:r>
            <a:r>
              <a:rPr lang="ja-JP" altLang="ja-JP" dirty="0" smtClean="0">
                <a:latin typeface="HG丸ｺﾞｼｯｸM-PRO" panose="020F0600000000000000" pitchFamily="50" charset="-128"/>
                <a:ea typeface="HG丸ｺﾞｼｯｸM-PRO" panose="020F0600000000000000" pitchFamily="50" charset="-128"/>
              </a:rPr>
              <a:t>や</a:t>
            </a:r>
            <a:r>
              <a:rPr lang="ja-JP" altLang="ja-JP" dirty="0">
                <a:latin typeface="HG丸ｺﾞｼｯｸM-PRO" panose="020F0600000000000000" pitchFamily="50" charset="-128"/>
                <a:ea typeface="HG丸ｺﾞｼｯｸM-PRO" panose="020F0600000000000000" pitchFamily="50" charset="-128"/>
              </a:rPr>
              <a:t>市町村が定めるビジョン等の抜粋があると、方向性の</a:t>
            </a:r>
            <a:r>
              <a:rPr lang="ja-JP" altLang="ja-JP" dirty="0" smtClean="0">
                <a:latin typeface="HG丸ｺﾞｼｯｸM-PRO" panose="020F0600000000000000" pitchFamily="50" charset="-128"/>
                <a:ea typeface="HG丸ｺﾞｼｯｸM-PRO" panose="020F0600000000000000" pitchFamily="50" charset="-128"/>
              </a:rPr>
              <a:t>決</a:t>
            </a:r>
            <a:r>
              <a:rPr lang="ja-JP" altLang="en-US" dirty="0" smtClean="0">
                <a:latin typeface="HG丸ｺﾞｼｯｸM-PRO" panose="020F0600000000000000" pitchFamily="50" charset="-128"/>
                <a:ea typeface="HG丸ｺﾞｼｯｸM-PRO" panose="020F0600000000000000" pitchFamily="50" charset="-128"/>
              </a:rPr>
              <a:t>　　　　</a:t>
            </a:r>
            <a:r>
              <a:rPr lang="ja-JP" altLang="en-US" dirty="0">
                <a:latin typeface="HG丸ｺﾞｼｯｸM-PRO" panose="020F0600000000000000" pitchFamily="50" charset="-128"/>
                <a:ea typeface="HG丸ｺﾞｼｯｸM-PRO" panose="020F0600000000000000" pitchFamily="50" charset="-128"/>
              </a:rPr>
              <a:t>　</a:t>
            </a:r>
            <a:r>
              <a:rPr lang="ja-JP" altLang="en-US" dirty="0" smtClean="0">
                <a:latin typeface="HG丸ｺﾞｼｯｸM-PRO" panose="020F0600000000000000" pitchFamily="50" charset="-128"/>
                <a:ea typeface="HG丸ｺﾞｼｯｸM-PRO" panose="020F0600000000000000" pitchFamily="50" charset="-128"/>
              </a:rPr>
              <a:t>　　　　　　　　</a:t>
            </a:r>
            <a:endParaRPr lang="en-US" altLang="ja-JP" dirty="0" smtClean="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en-US" dirty="0" smtClean="0">
                <a:latin typeface="HG丸ｺﾞｼｯｸM-PRO" panose="020F0600000000000000" pitchFamily="50" charset="-128"/>
                <a:ea typeface="HG丸ｺﾞｼｯｸM-PRO" panose="020F0600000000000000" pitchFamily="50" charset="-128"/>
              </a:rPr>
              <a:t>　</a:t>
            </a:r>
            <a:r>
              <a:rPr lang="ja-JP" altLang="ja-JP" dirty="0" smtClean="0">
                <a:latin typeface="HG丸ｺﾞｼｯｸM-PRO" panose="020F0600000000000000" pitchFamily="50" charset="-128"/>
                <a:ea typeface="HG丸ｺﾞｼｯｸM-PRO" panose="020F0600000000000000" pitchFamily="50" charset="-128"/>
              </a:rPr>
              <a:t>定の</a:t>
            </a:r>
            <a:r>
              <a:rPr lang="ja-JP" altLang="ja-JP" dirty="0">
                <a:latin typeface="HG丸ｺﾞｼｯｸM-PRO" panose="020F0600000000000000" pitchFamily="50" charset="-128"/>
                <a:ea typeface="HG丸ｺﾞｼｯｸM-PRO" panose="020F0600000000000000" pitchFamily="50" charset="-128"/>
              </a:rPr>
              <a:t>際に</a:t>
            </a:r>
            <a:r>
              <a:rPr lang="ja-JP" altLang="ja-JP" dirty="0" smtClean="0">
                <a:latin typeface="HG丸ｺﾞｼｯｸM-PRO" panose="020F0600000000000000" pitchFamily="50" charset="-128"/>
                <a:ea typeface="HG丸ｺﾞｼｯｸM-PRO" panose="020F0600000000000000" pitchFamily="50" charset="-128"/>
              </a:rPr>
              <a:t>参考に</a:t>
            </a:r>
            <a:r>
              <a:rPr lang="ja-JP" altLang="ja-JP" dirty="0">
                <a:latin typeface="HG丸ｺﾞｼｯｸM-PRO" panose="020F0600000000000000" pitchFamily="50" charset="-128"/>
                <a:ea typeface="HG丸ｺﾞｼｯｸM-PRO" panose="020F0600000000000000" pitchFamily="50" charset="-128"/>
              </a:rPr>
              <a:t>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a16="http://schemas.microsoft.com/office/drawing/2014/main"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Tree>
    <p:extLst>
      <p:ext uri="{BB962C8B-B14F-4D97-AF65-F5344CB8AC3E}">
        <p14:creationId xmlns:p14="http://schemas.microsoft.com/office/powerpoint/2010/main" val="250340107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a16="http://schemas.microsoft.com/office/drawing/2014/main"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a16="http://schemas.microsoft.com/office/drawing/2014/main"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436930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64</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7" name="テキスト ボックス 4">
            <a:extLst>
              <a:ext uri="{FF2B5EF4-FFF2-40B4-BE49-F238E27FC236}">
                <a16:creationId xmlns:a16="http://schemas.microsoft.com/office/drawing/2014/main"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a16="http://schemas.microsoft.com/office/drawing/2014/main"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sp>
        <p:nvSpPr>
          <p:cNvPr id="13" name="正方形/長方形 12">
            <a:extLst>
              <a:ext uri="{FF2B5EF4-FFF2-40B4-BE49-F238E27FC236}">
                <a16:creationId xmlns:a16="http://schemas.microsoft.com/office/drawing/2014/main" id="{26A245EE-1AC2-42A8-AE20-8609720320D9}"/>
              </a:ext>
            </a:extLst>
          </p:cNvPr>
          <p:cNvSpPr/>
          <p:nvPr/>
        </p:nvSpPr>
        <p:spPr>
          <a:xfrm>
            <a:off x="336471" y="391995"/>
            <a:ext cx="6289927" cy="924095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a16="http://schemas.microsoft.com/office/drawing/2014/main" id="{D71F154E-012A-4EBD-979C-BC512E59B85F}"/>
              </a:ext>
            </a:extLst>
          </p:cNvPr>
          <p:cNvSpPr txBox="1">
            <a:spLocks noChangeArrowheads="1"/>
          </p:cNvSpPr>
          <p:nvPr/>
        </p:nvSpPr>
        <p:spPr bwMode="auto">
          <a:xfrm>
            <a:off x="462365" y="7190611"/>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pic>
        <p:nvPicPr>
          <p:cNvPr id="2" name="図 1">
            <a:extLst>
              <a:ext uri="{FF2B5EF4-FFF2-40B4-BE49-F238E27FC236}">
                <a16:creationId xmlns:a16="http://schemas.microsoft.com/office/drawing/2014/main" id="{2483FF07-E5EE-FA5C-CB6D-22572C57AFBE}"/>
              </a:ext>
            </a:extLst>
          </p:cNvPr>
          <p:cNvPicPr>
            <a:picLocks noChangeAspect="1"/>
          </p:cNvPicPr>
          <p:nvPr/>
        </p:nvPicPr>
        <p:blipFill>
          <a:blip r:embed="rId2"/>
          <a:stretch>
            <a:fillRect/>
          </a:stretch>
        </p:blipFill>
        <p:spPr>
          <a:xfrm>
            <a:off x="531003" y="1508343"/>
            <a:ext cx="5055590" cy="5453013"/>
          </a:xfrm>
          <a:prstGeom prst="rect">
            <a:avLst/>
          </a:prstGeom>
        </p:spPr>
      </p:pic>
    </p:spTree>
    <p:extLst>
      <p:ext uri="{BB962C8B-B14F-4D97-AF65-F5344CB8AC3E}">
        <p14:creationId xmlns:p14="http://schemas.microsoft.com/office/powerpoint/2010/main" val="78273202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468000" y="741960"/>
            <a:ext cx="6012000" cy="889156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令和５年度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（１）事務の簡素化</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48" name="テキスト ボックス 47">
            <a:extLst>
              <a:ext uri="{FF2B5EF4-FFF2-40B4-BE49-F238E27FC236}">
                <a16:creationId xmlns:a16="http://schemas.microsoft.com/office/drawing/2014/main" id="{85FE38A8-A866-43FB-8BD6-8EB49E7F3373}"/>
              </a:ext>
            </a:extLst>
          </p:cNvPr>
          <p:cNvSpPr txBox="1"/>
          <p:nvPr/>
        </p:nvSpPr>
        <p:spPr>
          <a:xfrm>
            <a:off x="624403" y="1115671"/>
            <a:ext cx="5609194" cy="2123658"/>
          </a:xfrm>
          <a:prstGeom prst="rect">
            <a:avLst/>
          </a:prstGeom>
          <a:solidFill>
            <a:schemeClr val="bg1"/>
          </a:solidFill>
        </p:spPr>
        <p:txBody>
          <a:bodyPr wrap="square" rtlCol="0">
            <a:spAutoFit/>
          </a:bodyPr>
          <a:lstStyle/>
          <a:p>
            <a:r>
              <a:rPr lang="ja-JP" altLang="en-US" sz="1200" b="1" dirty="0">
                <a:solidFill>
                  <a:schemeClr val="tx1"/>
                </a:solidFill>
                <a:latin typeface="HGPｺﾞｼｯｸE" panose="020B0900000000000000" pitchFamily="50" charset="-128"/>
                <a:ea typeface="HGPｺﾞｼｯｸE" panose="020B0900000000000000" pitchFamily="50" charset="-128"/>
              </a:rPr>
              <a:t>①</a:t>
            </a:r>
            <a:r>
              <a:rPr lang="ja-JP" altLang="en-US" sz="1200" dirty="0">
                <a:solidFill>
                  <a:schemeClr val="tx1"/>
                </a:solidFill>
                <a:latin typeface="HGPｺﾞｼｯｸE" panose="020B0900000000000000" pitchFamily="50" charset="-128"/>
                <a:ea typeface="HGPｺﾞｼｯｸE" panose="020B0900000000000000" pitchFamily="50" charset="-128"/>
              </a:rPr>
              <a:t>「農村環境保全活動」及び「多面的機能の増進を図る活動」の活動項目の変更に係る手続き簡素化</a:t>
            </a:r>
          </a:p>
          <a:p>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資源向上支払（共同）における「農村環境保全活動」及び「多面的機能の増進を図る活動」の活動項目を変更する場合は、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申請ではなく、変更計画書の届け出</a:t>
            </a:r>
            <a:r>
              <a:rPr lang="ja-JP" altLang="en-US" sz="1200" dirty="0">
                <a:latin typeface="HG丸ｺﾞｼｯｸM-PRO" panose="020F0600000000000000" pitchFamily="50" charset="-128"/>
                <a:ea typeface="HG丸ｺﾞｼｯｸM-PRO" panose="020F0600000000000000" pitchFamily="50" charset="-128"/>
              </a:rPr>
              <a:t>を行うこととします。</a:t>
            </a:r>
            <a:endParaRPr lang="en-US" altLang="ja-JP" sz="1200"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加算単価に変更がある場合は、引き続き申請が必要です。</a:t>
            </a:r>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申請・・・市町村の認定が必要。</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届出・・・市町村の認定が不要。</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3" name="テキスト ボックス 2">
            <a:extLst>
              <a:ext uri="{FF2B5EF4-FFF2-40B4-BE49-F238E27FC236}">
                <a16:creationId xmlns:a16="http://schemas.microsoft.com/office/drawing/2014/main" id="{EC5C75A0-8178-5D41-39BF-738202EE50A3}"/>
              </a:ext>
            </a:extLst>
          </p:cNvPr>
          <p:cNvSpPr txBox="1"/>
          <p:nvPr/>
        </p:nvSpPr>
        <p:spPr>
          <a:xfrm>
            <a:off x="624403" y="3512313"/>
            <a:ext cx="5609194" cy="2308324"/>
          </a:xfrm>
          <a:prstGeom prst="rect">
            <a:avLst/>
          </a:prstGeom>
          <a:solidFill>
            <a:schemeClr val="bg1"/>
          </a:solidFill>
        </p:spPr>
        <p:txBody>
          <a:bodyPr wrap="square" rtlCol="0">
            <a:spAutoFit/>
          </a:bodyPr>
          <a:lstStyle/>
          <a:p>
            <a:r>
              <a:rPr lang="ja-JP" altLang="en-US" b="1" dirty="0">
                <a:latin typeface="HG丸ｺﾞｼｯｸM-PRO" panose="020F0600000000000000" pitchFamily="50" charset="-128"/>
                <a:ea typeface="HG丸ｺﾞｼｯｸM-PRO" panose="020F0600000000000000" pitchFamily="50" charset="-128"/>
              </a:rPr>
              <a:t>②</a:t>
            </a:r>
            <a:r>
              <a:rPr lang="ja-JP" altLang="en-US" sz="1200" dirty="0">
                <a:solidFill>
                  <a:schemeClr val="tx1"/>
                </a:solidFill>
                <a:latin typeface="HGPｺﾞｼｯｸE" panose="020B0900000000000000" pitchFamily="50" charset="-128"/>
                <a:ea typeface="HGPｺﾞｼｯｸE" panose="020B0900000000000000" pitchFamily="50" charset="-128"/>
              </a:rPr>
              <a:t>活性化計画に多面支払の活動を定める場合、事業計画書の提出が不要</a:t>
            </a: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農用地等の保全を定めた活性化計画</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農山漁村の活性化のための定住等及び地域間交流の促進に関する法律第５条第１項に規定する活性化計画</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を作成しており、その添付書類として</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a:t>
            </a:r>
            <a:r>
              <a:rPr lang="ja-JP" altLang="en-US" b="1" dirty="0">
                <a:highlight>
                  <a:srgbClr val="FFFF00"/>
                </a:highlight>
                <a:latin typeface="HG丸ｺﾞｼｯｸM-PRO" panose="020F0600000000000000" pitchFamily="50" charset="-128"/>
                <a:ea typeface="HG丸ｺﾞｼｯｸM-PRO" panose="020F0600000000000000" pitchFamily="50" charset="-128"/>
              </a:rPr>
              <a:t>１</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号　事業計画の認定申請書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・様式第１－２号　事業計画書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・様式第１－３号　活動計画書</a:t>
            </a:r>
            <a:endParaRPr lang="en-US" altLang="ja-JP" sz="1200"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・様式第１－４号　長寿命化整備計画書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・様式第１－５号　工事に関する確認書</a:t>
            </a:r>
            <a:endParaRPr lang="en-US" altLang="ja-JP" sz="1200"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を既に市町村に提出している場合は</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上記様式第１－</a:t>
            </a:r>
            <a:r>
              <a:rPr lang="en-US" altLang="ja-JP" sz="1200" b="1" u="sng" dirty="0">
                <a:highlight>
                  <a:srgbClr val="FFFF00"/>
                </a:highlight>
                <a:latin typeface="HG丸ｺﾞｼｯｸM-PRO" panose="020F0600000000000000" pitchFamily="50" charset="-128"/>
                <a:ea typeface="HG丸ｺﾞｼｯｸM-PRO" panose="020F0600000000000000" pitchFamily="50" charset="-128"/>
              </a:rPr>
              <a:t>1</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号から第１－５号の提出が不要</a:t>
            </a:r>
            <a:r>
              <a:rPr lang="ja-JP" altLang="en-US" sz="1200" dirty="0">
                <a:latin typeface="HG丸ｺﾞｼｯｸM-PRO" panose="020F0600000000000000" pitchFamily="50" charset="-128"/>
                <a:ea typeface="HG丸ｺﾞｼｯｸM-PRO" panose="020F0600000000000000" pitchFamily="50" charset="-128"/>
              </a:rPr>
              <a:t>となります。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4" name="テキスト ボックス 3">
            <a:extLst>
              <a:ext uri="{FF2B5EF4-FFF2-40B4-BE49-F238E27FC236}">
                <a16:creationId xmlns:a16="http://schemas.microsoft.com/office/drawing/2014/main" id="{7618500F-4C6F-AE25-AE6B-FB45928EFB37}"/>
              </a:ext>
            </a:extLst>
          </p:cNvPr>
          <p:cNvSpPr txBox="1"/>
          <p:nvPr/>
        </p:nvSpPr>
        <p:spPr>
          <a:xfrm>
            <a:off x="611495" y="6133709"/>
            <a:ext cx="5609194" cy="1015663"/>
          </a:xfrm>
          <a:prstGeom prst="rect">
            <a:avLst/>
          </a:prstGeom>
          <a:solidFill>
            <a:schemeClr val="bg1"/>
          </a:solidFill>
        </p:spPr>
        <p:txBody>
          <a:bodyPr wrap="square" rtlCol="0">
            <a:spAutoFit/>
          </a:bodyPr>
          <a:lstStyle/>
          <a:p>
            <a:r>
              <a:rPr lang="ja-JP" altLang="en-US" sz="1200" b="1" dirty="0">
                <a:solidFill>
                  <a:schemeClr val="tx1"/>
                </a:solidFill>
                <a:latin typeface="HG丸ｺﾞｼｯｸM-PRO" panose="020F0600000000000000" pitchFamily="50" charset="-128"/>
                <a:ea typeface="HG丸ｺﾞｼｯｸM-PRO" panose="020F0600000000000000" pitchFamily="50" charset="-128"/>
              </a:rPr>
              <a:t>③</a:t>
            </a:r>
            <a:r>
              <a:rPr lang="ja-JP" altLang="en-US" sz="1200" dirty="0">
                <a:solidFill>
                  <a:schemeClr val="tx1"/>
                </a:solidFill>
                <a:latin typeface="HGPｺﾞｼｯｸE" panose="020B0900000000000000" pitchFamily="50" charset="-128"/>
                <a:ea typeface="HGPｺﾞｼｯｸE" panose="020B0900000000000000" pitchFamily="50" charset="-128"/>
              </a:rPr>
              <a:t>地域計画に定める場合、地域資源保全管理構想の作成が不要</a:t>
            </a: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r>
              <a:rPr lang="ja-JP" altLang="en-US" sz="1200" dirty="0">
                <a:solidFill>
                  <a:schemeClr val="tx1"/>
                </a:solidFill>
                <a:latin typeface="HG丸ｺﾞｼｯｸM-PRO" panose="020F0600000000000000" pitchFamily="50" charset="-128"/>
                <a:ea typeface="HG丸ｺﾞｼｯｸM-PRO" panose="020F0600000000000000" pitchFamily="50" charset="-128"/>
              </a:rPr>
              <a:t>地域計画（農業経営基盤強化促進法第</a:t>
            </a:r>
            <a:r>
              <a:rPr lang="en-US" altLang="ja-JP" sz="1200" dirty="0">
                <a:solidFill>
                  <a:schemeClr val="tx1"/>
                </a:solidFill>
                <a:latin typeface="HG丸ｺﾞｼｯｸM-PRO" panose="020F0600000000000000" pitchFamily="50" charset="-128"/>
                <a:ea typeface="HG丸ｺﾞｼｯｸM-PRO" panose="020F0600000000000000" pitchFamily="50" charset="-128"/>
              </a:rPr>
              <a:t>19</a:t>
            </a:r>
            <a:r>
              <a:rPr lang="ja-JP" altLang="en-US" sz="1200" dirty="0">
                <a:solidFill>
                  <a:schemeClr val="tx1"/>
                </a:solidFill>
                <a:latin typeface="HG丸ｺﾞｼｯｸM-PRO" panose="020F0600000000000000" pitchFamily="50" charset="-128"/>
                <a:ea typeface="HG丸ｺﾞｼｯｸM-PRO" panose="020F0600000000000000" pitchFamily="50" charset="-128"/>
              </a:rPr>
              <a:t>条第１項に定める地域計画）に地域資源保全管理構想に準ずる記載がある場合、</a:t>
            </a:r>
            <a:r>
              <a:rPr lang="ja-JP" altLang="en-US" sz="1200" b="1" u="sng" dirty="0">
                <a:solidFill>
                  <a:schemeClr val="tx1"/>
                </a:solidFill>
                <a:highlight>
                  <a:srgbClr val="FFFF00"/>
                </a:highlight>
                <a:latin typeface="HG丸ｺﾞｼｯｸM-PRO" panose="020F0600000000000000" pitchFamily="50" charset="-128"/>
                <a:ea typeface="HG丸ｺﾞｼｯｸM-PRO" panose="020F0600000000000000" pitchFamily="50" charset="-128"/>
              </a:rPr>
              <a:t>地域資源保全管理構想の作成が不要</a:t>
            </a:r>
            <a:r>
              <a:rPr lang="ja-JP" altLang="en-US" sz="1200" dirty="0">
                <a:solidFill>
                  <a:schemeClr val="tx1"/>
                </a:solidFill>
                <a:latin typeface="HG丸ｺﾞｼｯｸM-PRO" panose="020F0600000000000000" pitchFamily="50" charset="-128"/>
                <a:ea typeface="HG丸ｺﾞｼｯｸM-PRO" panose="020F0600000000000000" pitchFamily="50" charset="-128"/>
              </a:rPr>
              <a:t>となります。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7" name="テキスト ボックス 6">
            <a:extLst>
              <a:ext uri="{FF2B5EF4-FFF2-40B4-BE49-F238E27FC236}">
                <a16:creationId xmlns:a16="http://schemas.microsoft.com/office/drawing/2014/main" id="{E050A01A-D234-5804-04CE-FDAE97288CE6}"/>
              </a:ext>
            </a:extLst>
          </p:cNvPr>
          <p:cNvSpPr txBox="1"/>
          <p:nvPr/>
        </p:nvSpPr>
        <p:spPr>
          <a:xfrm>
            <a:off x="611495" y="7375782"/>
            <a:ext cx="5609194" cy="1015663"/>
          </a:xfrm>
          <a:prstGeom prst="rect">
            <a:avLst/>
          </a:prstGeom>
          <a:solidFill>
            <a:schemeClr val="bg1"/>
          </a:solidFill>
        </p:spPr>
        <p:txBody>
          <a:bodyPr wrap="square" rtlCol="0">
            <a:spAutoFit/>
          </a:bodyPr>
          <a:lstStyle/>
          <a:p>
            <a:r>
              <a:rPr lang="ja-JP" altLang="en-US" sz="1200" b="1" dirty="0">
                <a:solidFill>
                  <a:schemeClr val="tx1"/>
                </a:solidFill>
                <a:latin typeface="HG丸ｺﾞｼｯｸM-PRO" panose="020F0600000000000000" pitchFamily="50" charset="-128"/>
                <a:ea typeface="HG丸ｺﾞｼｯｸM-PRO" panose="020F0600000000000000" pitchFamily="50" charset="-128"/>
              </a:rPr>
              <a:t>④</a:t>
            </a:r>
            <a:r>
              <a:rPr lang="ja-JP" altLang="en-US" sz="1200" dirty="0">
                <a:solidFill>
                  <a:schemeClr val="tx1"/>
                </a:solidFill>
                <a:latin typeface="HGPｺﾞｼｯｸE" panose="020B0900000000000000" pitchFamily="50" charset="-128"/>
                <a:ea typeface="HGPｺﾞｼｯｸE" panose="020B0900000000000000" pitchFamily="50" charset="-128"/>
              </a:rPr>
              <a:t>先進技術による現地確認が可能とわかるようにしました</a:t>
            </a:r>
            <a:endParaRPr lang="en-US" altLang="ja-JP" sz="1200" dirty="0">
              <a:solidFill>
                <a:schemeClr val="tx1"/>
              </a:solidFill>
              <a:latin typeface="HGPｺﾞｼｯｸE" panose="020B0900000000000000" pitchFamily="50" charset="-128"/>
              <a:ea typeface="HGPｺﾞｼｯｸE" panose="020B09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これまでも実施可能でありましたが、現地確認の負担軽減を推進するため、</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人工衛星やドローン等を用いた現地確認が可能であることを実施要領に明記</a:t>
            </a:r>
            <a:r>
              <a:rPr lang="ja-JP" altLang="en-US" sz="1200" dirty="0">
                <a:latin typeface="HG丸ｺﾞｼｯｸM-PRO" panose="020F0600000000000000" pitchFamily="50" charset="-128"/>
                <a:ea typeface="HG丸ｺﾞｼｯｸM-PRO" panose="020F0600000000000000" pitchFamily="50" charset="-128"/>
              </a:rPr>
              <a:t>します。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10" name="テキスト ボックス 9">
            <a:extLst>
              <a:ext uri="{FF2B5EF4-FFF2-40B4-BE49-F238E27FC236}">
                <a16:creationId xmlns:a16="http://schemas.microsoft.com/office/drawing/2014/main" id="{1E10FFC5-3888-A736-CDD3-92E3C05959E3}"/>
              </a:ext>
            </a:extLst>
          </p:cNvPr>
          <p:cNvSpPr txBox="1"/>
          <p:nvPr/>
        </p:nvSpPr>
        <p:spPr>
          <a:xfrm>
            <a:off x="7173416" y="961782"/>
            <a:ext cx="2736304" cy="646331"/>
          </a:xfrm>
          <a:prstGeom prst="rect">
            <a:avLst/>
          </a:prstGeom>
          <a:noFill/>
          <a:ln>
            <a:solidFill>
              <a:schemeClr val="tx1"/>
            </a:solidFill>
          </a:ln>
        </p:spPr>
        <p:txBody>
          <a:bodyPr wrap="square" rtlCol="0">
            <a:spAutoFit/>
          </a:bodyPr>
          <a:lstStyle/>
          <a:p>
            <a:r>
              <a:rPr kumimoji="1" lang="ja-JP" altLang="en-US" dirty="0"/>
              <a:t>令和５年度の改定に修正</a:t>
            </a:r>
            <a:endParaRPr kumimoji="1" lang="en-US" altLang="ja-JP" dirty="0"/>
          </a:p>
          <a:p>
            <a:r>
              <a:rPr lang="en-US" altLang="ja-JP" dirty="0"/>
              <a:t>※</a:t>
            </a:r>
            <a:r>
              <a:rPr lang="ja-JP" altLang="en-US" dirty="0"/>
              <a:t>令和５年度改定のポイント（パンフレット）を参考</a:t>
            </a:r>
            <a:endParaRPr lang="en-US" altLang="ja-JP" dirty="0"/>
          </a:p>
        </p:txBody>
      </p:sp>
    </p:spTree>
    <p:extLst>
      <p:ext uri="{BB962C8B-B14F-4D97-AF65-F5344CB8AC3E}">
        <p14:creationId xmlns:p14="http://schemas.microsoft.com/office/powerpoint/2010/main" val="426768750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65</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389105"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237332" y="464003"/>
            <a:ext cx="6504036" cy="916894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a16="http://schemas.microsoft.com/office/drawing/2014/main" id="{F6D15DD6-850F-4F64-B11A-6EBD00D2C2AD}"/>
              </a:ext>
            </a:extLst>
          </p:cNvPr>
          <p:cNvSpPr txBox="1"/>
          <p:nvPr/>
        </p:nvSpPr>
        <p:spPr>
          <a:xfrm>
            <a:off x="375285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Tree>
    <p:extLst>
      <p:ext uri="{BB962C8B-B14F-4D97-AF65-F5344CB8AC3E}">
        <p14:creationId xmlns:p14="http://schemas.microsoft.com/office/powerpoint/2010/main" val="851148657"/>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381000" y="901398"/>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36" name="正方形/長方形 35"/>
          <p:cNvSpPr/>
          <p:nvPr/>
        </p:nvSpPr>
        <p:spPr>
          <a:xfrm>
            <a:off x="96838" y="2144688"/>
            <a:ext cx="6638925" cy="756084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4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66</a:t>
            </a:r>
          </a:p>
        </p:txBody>
      </p:sp>
      <p:pic>
        <p:nvPicPr>
          <p:cNvPr id="2" name="図 1"/>
          <p:cNvPicPr>
            <a:picLocks noChangeAspect="1"/>
          </p:cNvPicPr>
          <p:nvPr/>
        </p:nvPicPr>
        <p:blipFill>
          <a:blip r:embed="rId2"/>
          <a:stretch>
            <a:fillRect/>
          </a:stretch>
        </p:blipFill>
        <p:spPr>
          <a:xfrm rot="16200000">
            <a:off x="6582375" y="3671833"/>
            <a:ext cx="6858000" cy="4811822"/>
          </a:xfrm>
          <a:prstGeom prst="rect">
            <a:avLst/>
          </a:prstGeom>
        </p:spPr>
      </p:pic>
      <p:pic>
        <p:nvPicPr>
          <p:cNvPr id="13" name="図 12"/>
          <p:cNvPicPr>
            <a:picLocks noChangeAspect="1"/>
          </p:cNvPicPr>
          <p:nvPr/>
        </p:nvPicPr>
        <p:blipFill>
          <a:blip r:embed="rId3"/>
          <a:stretch>
            <a:fillRect/>
          </a:stretch>
        </p:blipFill>
        <p:spPr>
          <a:xfrm rot="-5400000">
            <a:off x="-730213" y="3394780"/>
            <a:ext cx="7283081" cy="5060655"/>
          </a:xfrm>
          <a:prstGeom prst="rect">
            <a:avLst/>
          </a:prstGeom>
        </p:spPr>
      </p:pic>
    </p:spTree>
    <p:extLst>
      <p:ext uri="{BB962C8B-B14F-4D97-AF65-F5344CB8AC3E}">
        <p14:creationId xmlns:p14="http://schemas.microsoft.com/office/powerpoint/2010/main" val="219397901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67</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102443"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6351788" y="1707341"/>
            <a:ext cx="7812000" cy="6094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図 7"/>
          <p:cNvPicPr>
            <a:picLocks noChangeAspect="1"/>
          </p:cNvPicPr>
          <p:nvPr/>
        </p:nvPicPr>
        <p:blipFill>
          <a:blip r:embed="rId6"/>
          <a:stretch>
            <a:fillRect/>
          </a:stretch>
        </p:blipFill>
        <p:spPr>
          <a:xfrm rot="-5400000">
            <a:off x="-555914" y="1819085"/>
            <a:ext cx="7969827" cy="6483854"/>
          </a:xfrm>
          <a:prstGeom prst="rect">
            <a:avLst/>
          </a:prstGeom>
        </p:spPr>
      </p:pic>
    </p:spTree>
    <p:extLst>
      <p:ext uri="{BB962C8B-B14F-4D97-AF65-F5344CB8AC3E}">
        <p14:creationId xmlns:p14="http://schemas.microsoft.com/office/powerpoint/2010/main" val="111485488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68</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図 5">
            <a:extLst>
              <a:ext uri="{FF2B5EF4-FFF2-40B4-BE49-F238E27FC236}">
                <a16:creationId xmlns:a16="http://schemas.microsoft.com/office/drawing/2014/main" id="{3675FA7C-F5DC-4E81-B0B1-6D432A222E42}"/>
              </a:ext>
            </a:extLst>
          </p:cNvPr>
          <p:cNvPicPr>
            <a:picLocks noChangeAspect="1"/>
          </p:cNvPicPr>
          <p:nvPr/>
        </p:nvPicPr>
        <p:blipFill>
          <a:blip r:embed="rId5"/>
          <a:stretch>
            <a:fillRect/>
          </a:stretch>
        </p:blipFill>
        <p:spPr>
          <a:xfrm rot="16200000">
            <a:off x="6342884" y="2266030"/>
            <a:ext cx="6693586" cy="4767526"/>
          </a:xfrm>
          <a:prstGeom prst="rect">
            <a:avLst/>
          </a:prstGeom>
        </p:spPr>
      </p:pic>
      <p:pic>
        <p:nvPicPr>
          <p:cNvPr id="8" name="図 7"/>
          <p:cNvPicPr>
            <a:picLocks noChangeAspect="1"/>
          </p:cNvPicPr>
          <p:nvPr/>
        </p:nvPicPr>
        <p:blipFill>
          <a:blip r:embed="rId6"/>
          <a:stretch>
            <a:fillRect/>
          </a:stretch>
        </p:blipFill>
        <p:spPr>
          <a:xfrm rot="-5400000">
            <a:off x="-901520" y="1823233"/>
            <a:ext cx="8661040" cy="6398372"/>
          </a:xfrm>
          <a:prstGeom prst="rect">
            <a:avLst/>
          </a:prstGeom>
        </p:spPr>
      </p:pic>
    </p:spTree>
    <p:extLst>
      <p:ext uri="{BB962C8B-B14F-4D97-AF65-F5344CB8AC3E}">
        <p14:creationId xmlns:p14="http://schemas.microsoft.com/office/powerpoint/2010/main" val="3361772131"/>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69</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5708185" y="3204460"/>
            <a:ext cx="7826400" cy="3384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正方形/長方形 14"/>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 name="図 7"/>
          <p:cNvPicPr>
            <a:picLocks noChangeAspect="1"/>
          </p:cNvPicPr>
          <p:nvPr/>
        </p:nvPicPr>
        <p:blipFill>
          <a:blip r:embed="rId6"/>
          <a:stretch>
            <a:fillRect/>
          </a:stretch>
        </p:blipFill>
        <p:spPr>
          <a:xfrm rot="-5400000">
            <a:off x="-1643955" y="2382681"/>
            <a:ext cx="9108794" cy="5356662"/>
          </a:xfrm>
          <a:prstGeom prst="rect">
            <a:avLst/>
          </a:prstGeom>
        </p:spPr>
      </p:pic>
    </p:spTree>
    <p:extLst>
      <p:ext uri="{BB962C8B-B14F-4D97-AF65-F5344CB8AC3E}">
        <p14:creationId xmlns:p14="http://schemas.microsoft.com/office/powerpoint/2010/main" val="209584356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05000" y="815992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7" name="Rectangle 58"/>
          <p:cNvSpPr>
            <a:spLocks noChangeArrowheads="1"/>
          </p:cNvSpPr>
          <p:nvPr/>
        </p:nvSpPr>
        <p:spPr bwMode="auto">
          <a:xfrm>
            <a:off x="5353875" y="9129464"/>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令和</a:t>
            </a:r>
            <a:r>
              <a:rPr lang="ja-JP" altLang="en-US" dirty="0" smtClean="0">
                <a:solidFill>
                  <a:srgbClr val="103540"/>
                </a:solidFill>
                <a:latin typeface="Arial" charset="0"/>
              </a:rPr>
              <a:t>５年</a:t>
            </a:r>
            <a:r>
              <a:rPr lang="ja-JP" altLang="en-US" dirty="0" smtClean="0">
                <a:solidFill>
                  <a:srgbClr val="FF0000"/>
                </a:solidFill>
                <a:latin typeface="Arial" charset="0"/>
              </a:rPr>
              <a:t>４</a:t>
            </a:r>
            <a:r>
              <a:rPr lang="ja-JP" altLang="en-US" dirty="0" smtClean="0">
                <a:solidFill>
                  <a:srgbClr val="103540"/>
                </a:solidFill>
                <a:latin typeface="Arial" charset="0"/>
              </a:rPr>
              <a:t>月</a:t>
            </a:r>
            <a:endParaRPr lang="ja-JP" altLang="en-US" dirty="0">
              <a:solidFill>
                <a:srgbClr val="103540"/>
              </a:solidFill>
              <a:latin typeface="Arial" charset="0"/>
            </a:endParaRPr>
          </a:p>
        </p:txBody>
      </p:sp>
      <p:sp>
        <p:nvSpPr>
          <p:cNvPr id="25" name="テキスト ボックス 24"/>
          <p:cNvSpPr txBox="1"/>
          <p:nvPr/>
        </p:nvSpPr>
        <p:spPr>
          <a:xfrm>
            <a:off x="396528" y="5656821"/>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28" name="グループ化 27"/>
          <p:cNvGrpSpPr/>
          <p:nvPr/>
        </p:nvGrpSpPr>
        <p:grpSpPr>
          <a:xfrm>
            <a:off x="5013176" y="5427346"/>
            <a:ext cx="1759122" cy="1052675"/>
            <a:chOff x="5126262" y="5146301"/>
            <a:chExt cx="1759122" cy="1052675"/>
          </a:xfrm>
        </p:grpSpPr>
        <p:pic>
          <p:nvPicPr>
            <p:cNvPr id="30" name="図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31" name="図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70</a:t>
            </a:r>
          </a:p>
        </p:txBody>
      </p:sp>
      <p:sp>
        <p:nvSpPr>
          <p:cNvPr id="10" name="テキスト ボックス 9"/>
          <p:cNvSpPr txBox="1"/>
          <p:nvPr/>
        </p:nvSpPr>
        <p:spPr>
          <a:xfrm>
            <a:off x="1415629" y="7135306"/>
            <a:ext cx="4488408" cy="369332"/>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smtClean="0">
                <a:solidFill>
                  <a:srgbClr val="FF0000"/>
                </a:solidFill>
                <a:latin typeface="HG丸ｺﾞｼｯｸM-PRO" pitchFamily="50" charset="-128"/>
                <a:ea typeface="HG丸ｺﾞｼｯｸM-PRO" pitchFamily="50" charset="-128"/>
              </a:rPr>
              <a:t>鹿児島県○○市町村○○課</a:t>
            </a:r>
            <a:r>
              <a:rPr lang="ja-JP" altLang="en-US" dirty="0">
                <a:solidFill>
                  <a:srgbClr val="FF0000"/>
                </a:solidFill>
                <a:latin typeface="HG丸ｺﾞｼｯｸM-PRO" pitchFamily="50" charset="-128"/>
                <a:ea typeface="HG丸ｺﾞｼｯｸM-PRO" pitchFamily="50" charset="-128"/>
              </a:rPr>
              <a:t>　（電話</a:t>
            </a:r>
            <a:r>
              <a:rPr lang="ja-JP" altLang="en-US" dirty="0" smtClean="0">
                <a:solidFill>
                  <a:srgbClr val="FF0000"/>
                </a:solidFill>
                <a:latin typeface="HG丸ｺﾞｼｯｸM-PRO" pitchFamily="50" charset="-128"/>
                <a:ea typeface="HG丸ｺﾞｼｯｸM-PRO" pitchFamily="50" charset="-128"/>
              </a:rPr>
              <a:t>）○○</a:t>
            </a:r>
            <a:r>
              <a:rPr lang="en-US" altLang="ja-JP" dirty="0" smtClean="0">
                <a:solidFill>
                  <a:srgbClr val="FF0000"/>
                </a:solidFill>
                <a:latin typeface="HG丸ｺﾞｼｯｸM-PRO" pitchFamily="50" charset="-128"/>
                <a:ea typeface="HG丸ｺﾞｼｯｸM-PRO" pitchFamily="50" charset="-128"/>
              </a:rPr>
              <a:t>-</a:t>
            </a:r>
            <a:r>
              <a:rPr lang="ja-JP" altLang="en-US" dirty="0" smtClean="0">
                <a:solidFill>
                  <a:srgbClr val="FF0000"/>
                </a:solidFill>
                <a:latin typeface="HG丸ｺﾞｼｯｸM-PRO" pitchFamily="50" charset="-128"/>
                <a:ea typeface="HG丸ｺﾞｼｯｸM-PRO" pitchFamily="50" charset="-128"/>
              </a:rPr>
              <a:t>○○〇〇</a:t>
            </a:r>
            <a:r>
              <a:rPr lang="en-US" altLang="ja-JP" dirty="0" smtClean="0">
                <a:solidFill>
                  <a:srgbClr val="FF0000"/>
                </a:solidFill>
                <a:latin typeface="HG丸ｺﾞｼｯｸM-PRO" pitchFamily="50" charset="-128"/>
                <a:ea typeface="HG丸ｺﾞｼｯｸM-PRO" pitchFamily="50" charset="-128"/>
              </a:rPr>
              <a:t>-</a:t>
            </a:r>
            <a:r>
              <a:rPr lang="ja-JP" altLang="en-US" dirty="0" smtClean="0">
                <a:solidFill>
                  <a:srgbClr val="FF0000"/>
                </a:solidFill>
                <a:latin typeface="HG丸ｺﾞｼｯｸM-PRO" pitchFamily="50" charset="-128"/>
                <a:ea typeface="HG丸ｺﾞｼｯｸM-PRO" pitchFamily="50" charset="-128"/>
              </a:rPr>
              <a:t>○○○○</a:t>
            </a:r>
            <a:endParaRPr lang="en-US" altLang="ja-JP" dirty="0">
              <a:solidFill>
                <a:srgbClr val="FF0000"/>
              </a:solidFill>
              <a:latin typeface="HG丸ｺﾞｼｯｸM-PRO" pitchFamily="50" charset="-128"/>
              <a:ea typeface="HG丸ｺﾞｼｯｸM-PRO" pitchFamily="50" charset="-128"/>
            </a:endParaRPr>
          </a:p>
        </p:txBody>
      </p:sp>
      <p:sp>
        <p:nvSpPr>
          <p:cNvPr id="11" name="四角形吹き出し 10"/>
          <p:cNvSpPr/>
          <p:nvPr/>
        </p:nvSpPr>
        <p:spPr>
          <a:xfrm>
            <a:off x="1573863" y="6609729"/>
            <a:ext cx="2863249" cy="395869"/>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smtClean="0">
                <a:solidFill>
                  <a:srgbClr val="FF0000"/>
                </a:solidFill>
              </a:rPr>
              <a:t>各市町村のお問い合わせ先に修正して下さい</a:t>
            </a:r>
            <a:r>
              <a:rPr lang="ja-JP" altLang="en-US" sz="1050" dirty="0">
                <a:solidFill>
                  <a:srgbClr val="FF0000"/>
                </a:solidFill>
              </a:rPr>
              <a:t>。</a:t>
            </a:r>
            <a:endParaRPr lang="en-US" altLang="ja-JP" sz="1050" dirty="0">
              <a:solidFill>
                <a:srgbClr val="FF0000"/>
              </a:solidFill>
            </a:endParaRPr>
          </a:p>
        </p:txBody>
      </p:sp>
    </p:spTree>
    <p:extLst>
      <p:ext uri="{BB962C8B-B14F-4D97-AF65-F5344CB8AC3E}">
        <p14:creationId xmlns:p14="http://schemas.microsoft.com/office/powerpoint/2010/main" val="290423557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374586" y="654524"/>
            <a:ext cx="6012000" cy="807140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令和５年度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（２）様式の変更なし</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48" name="テキスト ボックス 47">
            <a:extLst>
              <a:ext uri="{FF2B5EF4-FFF2-40B4-BE49-F238E27FC236}">
                <a16:creationId xmlns:a16="http://schemas.microsoft.com/office/drawing/2014/main" id="{85FE38A8-A866-43FB-8BD6-8EB49E7F3373}"/>
              </a:ext>
            </a:extLst>
          </p:cNvPr>
          <p:cNvSpPr txBox="1"/>
          <p:nvPr/>
        </p:nvSpPr>
        <p:spPr>
          <a:xfrm>
            <a:off x="575989" y="1180066"/>
            <a:ext cx="5609194" cy="1015663"/>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これまでは、毎年度様式を変更してきておりましたが、令和５年度は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highlight>
                  <a:srgbClr val="FFFF00"/>
                </a:highlight>
                <a:latin typeface="HG丸ｺﾞｼｯｸM-PRO" panose="020F0600000000000000" pitchFamily="50" charset="-128"/>
                <a:ea typeface="HG丸ｺﾞｼｯｸM-PRO" panose="020F0600000000000000" pitchFamily="50" charset="-128"/>
              </a:rPr>
              <a:t>の変更がありません</a:t>
            </a:r>
            <a:r>
              <a:rPr kumimoji="1" lang="ja-JP" altLang="en-US" sz="1200" dirty="0">
                <a:latin typeface="HG丸ｺﾞｼｯｸM-PRO" panose="020F0600000000000000" pitchFamily="50" charset="-128"/>
                <a:ea typeface="HG丸ｺﾞｼｯｸM-PRO" panose="020F0600000000000000" pitchFamily="50" charset="-128"/>
              </a:rPr>
              <a:t>。</a:t>
            </a:r>
            <a:endParaRPr kumimoji="1" lang="en-US" altLang="ja-JP" sz="1200" dirty="0">
              <a:latin typeface="HG丸ｺﾞｼｯｸM-PRO" panose="020F0600000000000000" pitchFamily="50" charset="-128"/>
              <a:ea typeface="HG丸ｺﾞｼｯｸM-PRO" panose="020F0600000000000000" pitchFamily="50" charset="-128"/>
            </a:endParaRPr>
          </a:p>
          <a:p>
            <a:endParaRPr kumimoji="1" lang="en-US" altLang="ja-JP" sz="1200" dirty="0">
              <a:latin typeface="HG丸ｺﾞｼｯｸM-PRO" panose="020F0600000000000000" pitchFamily="50" charset="-128"/>
              <a:ea typeface="HG丸ｺﾞｼｯｸM-PRO" panose="020F0600000000000000" pitchFamily="50" charset="-128"/>
            </a:endParaRPr>
          </a:p>
          <a:p>
            <a:r>
              <a:rPr kumimoji="1" lang="en-US" altLang="ja-JP" dirty="0">
                <a:latin typeface="HG丸ｺﾞｼｯｸM-PRO" panose="020F0600000000000000" pitchFamily="50" charset="-128"/>
                <a:ea typeface="HG丸ｺﾞｼｯｸM-PRO" panose="020F0600000000000000" pitchFamily="50" charset="-128"/>
              </a:rPr>
              <a:t>※</a:t>
            </a:r>
            <a:r>
              <a:rPr kumimoji="1" lang="ja-JP" altLang="en-US" dirty="0">
                <a:latin typeface="HG丸ｺﾞｼｯｸM-PRO" panose="020F0600000000000000" pitchFamily="50" charset="-128"/>
                <a:ea typeface="HG丸ｺﾞｼｯｸM-PRO" panose="020F0600000000000000" pitchFamily="50" charset="-128"/>
              </a:rPr>
              <a:t>ただし、活動期間原則５年に</a:t>
            </a:r>
            <a:r>
              <a:rPr kumimoji="1" lang="en-US" altLang="ja-JP" dirty="0">
                <a:latin typeface="HG丸ｺﾞｼｯｸM-PRO" panose="020F0600000000000000" pitchFamily="50" charset="-128"/>
                <a:ea typeface="HG丸ｺﾞｼｯｸM-PRO" panose="020F0600000000000000" pitchFamily="50" charset="-128"/>
              </a:rPr>
              <a:t>1</a:t>
            </a:r>
            <a:r>
              <a:rPr kumimoji="1" lang="ja-JP" altLang="en-US" dirty="0">
                <a:latin typeface="HG丸ｺﾞｼｯｸM-PRO" panose="020F0600000000000000" pitchFamily="50" charset="-128"/>
                <a:ea typeface="HG丸ｺﾞｼｯｸM-PRO" panose="020F0600000000000000" pitchFamily="50" charset="-128"/>
              </a:rPr>
              <a:t>度の提出となっている</a:t>
            </a:r>
            <a:r>
              <a:rPr lang="ja-JP" altLang="en-US" dirty="0">
                <a:latin typeface="HG丸ｺﾞｼｯｸM-PRO" panose="020F0600000000000000" pitchFamily="50" charset="-128"/>
                <a:ea typeface="HG丸ｺﾞｼｯｸM-PRO" panose="020F0600000000000000" pitchFamily="50" charset="-128"/>
              </a:rPr>
              <a:t>様式第１－</a:t>
            </a:r>
            <a:r>
              <a:rPr lang="en-US" altLang="ja-JP" dirty="0">
                <a:latin typeface="HG丸ｺﾞｼｯｸM-PRO" panose="020F0600000000000000" pitchFamily="50" charset="-128"/>
                <a:ea typeface="HG丸ｺﾞｼｯｸM-PRO" panose="020F0600000000000000" pitchFamily="50" charset="-128"/>
              </a:rPr>
              <a:t>1</a:t>
            </a:r>
            <a:r>
              <a:rPr lang="ja-JP" altLang="en-US" dirty="0">
                <a:latin typeface="HG丸ｺﾞｼｯｸM-PRO" panose="020F0600000000000000" pitchFamily="50" charset="-128"/>
                <a:ea typeface="HG丸ｺﾞｼｯｸM-PRO" panose="020F0600000000000000" pitchFamily="50" charset="-128"/>
              </a:rPr>
              <a:t>号　事業計画の認定申請書は変更あり。</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テキスト ボックス 3">
            <a:extLst>
              <a:ext uri="{FF2B5EF4-FFF2-40B4-BE49-F238E27FC236}">
                <a16:creationId xmlns:a16="http://schemas.microsoft.com/office/drawing/2014/main" id="{7618500F-4C6F-AE25-AE6B-FB45928EFB37}"/>
              </a:ext>
            </a:extLst>
          </p:cNvPr>
          <p:cNvSpPr txBox="1"/>
          <p:nvPr/>
        </p:nvSpPr>
        <p:spPr>
          <a:xfrm>
            <a:off x="575989" y="2839507"/>
            <a:ext cx="5609194" cy="1384995"/>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a:t>
            </a:r>
            <a:r>
              <a:rPr kumimoji="1" lang="ja-JP" altLang="en-US" sz="1200" dirty="0">
                <a:latin typeface="HG丸ｺﾞｼｯｸM-PRO" panose="020F0600000000000000" pitchFamily="50" charset="-128"/>
                <a:ea typeface="HG丸ｺﾞｼｯｸM-PRO" panose="020F0600000000000000" pitchFamily="50" charset="-128"/>
              </a:rPr>
              <a:t>スマホやタブレット、パソコンなどから交付金申請が行えるよう、</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共通申請サービス（</a:t>
            </a:r>
            <a:r>
              <a:rPr kumimoji="1" lang="en-US" altLang="ja-JP" sz="1200" b="1" dirty="0" err="1">
                <a:highlight>
                  <a:srgbClr val="FFFF00"/>
                </a:highlight>
                <a:latin typeface="HG丸ｺﾞｼｯｸM-PRO" panose="020F0600000000000000" pitchFamily="50" charset="-128"/>
                <a:ea typeface="HG丸ｺﾞｼｯｸM-PRO" panose="020F0600000000000000" pitchFamily="50" charset="-128"/>
              </a:rPr>
              <a:t>eMAFF</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）による行政手続きのオンライン化へ対応</a:t>
            </a:r>
            <a:r>
              <a:rPr kumimoji="1" lang="ja-JP" altLang="en-US" sz="1200" dirty="0">
                <a:latin typeface="HG丸ｺﾞｼｯｸM-PRO" panose="020F0600000000000000" pitchFamily="50" charset="-128"/>
                <a:ea typeface="HG丸ｺﾞｼｯｸM-PRO" panose="020F0600000000000000" pitchFamily="50" charset="-128"/>
              </a:rPr>
              <a:t>します。</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共通申請サービス</a:t>
            </a:r>
            <a:r>
              <a:rPr kumimoji="1" lang="en-US" altLang="ja-JP" sz="1200" dirty="0">
                <a:latin typeface="HG丸ｺﾞｼｯｸM-PRO" panose="020F0600000000000000" pitchFamily="50" charset="-128"/>
                <a:ea typeface="HG丸ｺﾞｼｯｸM-PRO" panose="020F0600000000000000" pitchFamily="50" charset="-128"/>
              </a:rPr>
              <a:t>(</a:t>
            </a:r>
            <a:r>
              <a:rPr kumimoji="1" lang="en-US" altLang="ja-JP" sz="1200" dirty="0" err="1" smtClean="0">
                <a:latin typeface="HG丸ｺﾞｼｯｸM-PRO" panose="020F0600000000000000" pitchFamily="50" charset="-128"/>
                <a:ea typeface="HG丸ｺﾞｼｯｸM-PRO" panose="020F0600000000000000" pitchFamily="50" charset="-128"/>
              </a:rPr>
              <a:t>eMAFF</a:t>
            </a:r>
            <a:r>
              <a:rPr kumimoji="1" lang="ja-JP" altLang="en-US" sz="1200" dirty="0" smtClean="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での申請には、市町村が対応可能となっている必要がありますので、各市町村へ問い合わせください。</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今までどおり、紙による申請も可能です。</a:t>
            </a:r>
            <a:endParaRPr kumimoji="1" lang="en-US" altLang="ja-JP" sz="1200" dirty="0">
              <a:latin typeface="HG丸ｺﾞｼｯｸM-PRO" panose="020F0600000000000000" pitchFamily="50" charset="-128"/>
              <a:ea typeface="HG丸ｺﾞｼｯｸM-PRO" panose="020F0600000000000000" pitchFamily="50" charset="-128"/>
            </a:endParaRPr>
          </a:p>
        </p:txBody>
      </p:sp>
      <p:sp>
        <p:nvSpPr>
          <p:cNvPr id="6" name="テキスト ボックス 5">
            <a:extLst>
              <a:ext uri="{FF2B5EF4-FFF2-40B4-BE49-F238E27FC236}">
                <a16:creationId xmlns:a16="http://schemas.microsoft.com/office/drawing/2014/main" id="{28B2A9D6-6B4A-9036-429A-0A44EA1C35AE}"/>
              </a:ext>
            </a:extLst>
          </p:cNvPr>
          <p:cNvSpPr txBox="1"/>
          <p:nvPr/>
        </p:nvSpPr>
        <p:spPr>
          <a:xfrm>
            <a:off x="624403" y="4953000"/>
            <a:ext cx="5609194" cy="3416320"/>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下表の書類は、市町村への提出や市町村での保管は義務ではありません。ただし、</a:t>
            </a:r>
            <a:r>
              <a:rPr kumimoji="1" lang="ja-JP" altLang="en-US" sz="1200" dirty="0">
                <a:latin typeface="HG丸ｺﾞｼｯｸM-PRO" panose="020F0600000000000000" pitchFamily="50" charset="-128"/>
                <a:ea typeface="HG丸ｺﾞｼｯｸM-PRO" panose="020F0600000000000000" pitchFamily="50" charset="-128"/>
              </a:rPr>
              <a:t>実施状況確認等のために必要であるため、活動組織において作成・保管は必要です（活動写真は活動組織の作成・保管も不要）。</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kumimoji="1" lang="en-US" altLang="ja-JP" sz="1200" dirty="0">
              <a:latin typeface="メイリオ" panose="020B0604030504040204" pitchFamily="50" charset="-128"/>
              <a:ea typeface="メイリオ" panose="020B0604030504040204" pitchFamily="50" charset="-128"/>
            </a:endParaRPr>
          </a:p>
          <a:p>
            <a:r>
              <a:rPr kumimoji="1" lang="ja-JP" altLang="en-US" sz="1200" dirty="0">
                <a:latin typeface="メイリオ" panose="020B0604030504040204" pitchFamily="50" charset="-128"/>
                <a:ea typeface="メイリオ" panose="020B0604030504040204" pitchFamily="50" charset="-128"/>
              </a:rPr>
              <a:t>　　　　　　　「○」･･･義務あり、「</a:t>
            </a:r>
            <a:r>
              <a:rPr kumimoji="1" lang="en-US" altLang="ja-JP" sz="1200" dirty="0">
                <a:latin typeface="メイリオ" panose="020B0604030504040204" pitchFamily="50" charset="-128"/>
                <a:ea typeface="メイリオ" panose="020B0604030504040204" pitchFamily="50" charset="-128"/>
              </a:rPr>
              <a:t>×</a:t>
            </a:r>
            <a:r>
              <a:rPr kumimoji="1" lang="ja-JP" altLang="en-US" sz="1200" dirty="0">
                <a:latin typeface="メイリオ" panose="020B0604030504040204" pitchFamily="50" charset="-128"/>
                <a:ea typeface="メイリオ" panose="020B0604030504040204" pitchFamily="50" charset="-128"/>
              </a:rPr>
              <a:t>」･･･義務ではない</a:t>
            </a:r>
            <a:endParaRPr kumimoji="1" lang="en-US" altLang="ja-JP" sz="1200"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endParaRPr lang="en-US" altLang="ja-JP"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r>
              <a:rPr lang="en-US" altLang="ja-JP" dirty="0">
                <a:latin typeface="メイリオ" panose="020B0604030504040204" pitchFamily="50" charset="-128"/>
                <a:ea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rPr>
              <a:t>１　市町村から提出を求められた場合は、提出が必要です。</a:t>
            </a:r>
            <a:endParaRPr lang="en-US" altLang="ja-JP" dirty="0">
              <a:latin typeface="メイリオ" panose="020B0604030504040204" pitchFamily="50" charset="-128"/>
              <a:ea typeface="メイリオ" panose="020B0604030504040204"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また、令和４年度より予算書や決算書、金銭出納簿等</a:t>
            </a:r>
            <a:r>
              <a:rPr lang="ja-JP" altLang="en-US" sz="1200" dirty="0" smtClean="0">
                <a:latin typeface="HG丸ｺﾞｼｯｸM-PRO" panose="020F0600000000000000" pitchFamily="50" charset="-128"/>
                <a:ea typeface="HG丸ｺﾞｼｯｸM-PRO" panose="020F0600000000000000" pitchFamily="50" charset="-128"/>
              </a:rPr>
              <a:t>、</a:t>
            </a:r>
            <a:r>
              <a:rPr lang="ja-JP" altLang="en-US" sz="1200" dirty="0" smtClean="0">
                <a:solidFill>
                  <a:srgbClr val="FF0000"/>
                </a:solidFill>
                <a:latin typeface="HG丸ｺﾞｼｯｸM-PRO" panose="020F0600000000000000" pitchFamily="50" charset="-128"/>
                <a:ea typeface="HG丸ｺﾞｼｯｸM-PRO" panose="020F0600000000000000" pitchFamily="50" charset="-128"/>
              </a:rPr>
              <a:t>県</a:t>
            </a:r>
            <a:r>
              <a:rPr lang="ja-JP" altLang="en-US" sz="1200" dirty="0">
                <a:latin typeface="HG丸ｺﾞｼｯｸM-PRO" panose="020F0600000000000000" pitchFamily="50" charset="-128"/>
                <a:ea typeface="HG丸ｺﾞｼｯｸM-PRO" panose="020F0600000000000000" pitchFamily="50" charset="-128"/>
              </a:rPr>
              <a:t>・市町村または活動組織が保管すべき証拠書類のうち、電磁的記録により保管が可能なものは、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電磁的記録での保管をすることもできます</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10" name="テキスト ボックス 9">
            <a:extLst>
              <a:ext uri="{FF2B5EF4-FFF2-40B4-BE49-F238E27FC236}">
                <a16:creationId xmlns:a16="http://schemas.microsoft.com/office/drawing/2014/main" id="{1E10FFC5-3888-A736-CDD3-92E3C05959E3}"/>
              </a:ext>
            </a:extLst>
          </p:cNvPr>
          <p:cNvSpPr txBox="1"/>
          <p:nvPr/>
        </p:nvSpPr>
        <p:spPr>
          <a:xfrm>
            <a:off x="7173416" y="961782"/>
            <a:ext cx="2736304" cy="646331"/>
          </a:xfrm>
          <a:prstGeom prst="rect">
            <a:avLst/>
          </a:prstGeom>
          <a:noFill/>
          <a:ln>
            <a:solidFill>
              <a:schemeClr val="tx1"/>
            </a:solidFill>
          </a:ln>
        </p:spPr>
        <p:txBody>
          <a:bodyPr wrap="square" rtlCol="0">
            <a:spAutoFit/>
          </a:bodyPr>
          <a:lstStyle/>
          <a:p>
            <a:r>
              <a:rPr kumimoji="1" lang="ja-JP" altLang="en-US" dirty="0"/>
              <a:t>令和５年度の改定に修正</a:t>
            </a:r>
            <a:endParaRPr kumimoji="1" lang="en-US" altLang="ja-JP" dirty="0"/>
          </a:p>
          <a:p>
            <a:r>
              <a:rPr lang="en-US" altLang="ja-JP" dirty="0"/>
              <a:t>※</a:t>
            </a:r>
            <a:r>
              <a:rPr lang="ja-JP" altLang="en-US" dirty="0"/>
              <a:t>令和５年度改定のポイント（パンフレット）を参考</a:t>
            </a:r>
            <a:endParaRPr lang="en-US" altLang="ja-JP" dirty="0"/>
          </a:p>
        </p:txBody>
      </p:sp>
      <p:sp>
        <p:nvSpPr>
          <p:cNvPr id="2" name="テキスト ボックス 1">
            <a:extLst>
              <a:ext uri="{FF2B5EF4-FFF2-40B4-BE49-F238E27FC236}">
                <a16:creationId xmlns:a16="http://schemas.microsoft.com/office/drawing/2014/main" id="{D774A524-1AB4-CB7A-174A-799E2325FAE2}"/>
              </a:ext>
            </a:extLst>
          </p:cNvPr>
          <p:cNvSpPr txBox="1"/>
          <p:nvPr/>
        </p:nvSpPr>
        <p:spPr>
          <a:xfrm>
            <a:off x="468000" y="2469080"/>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（３）電子申請が利用可能になります</a:t>
            </a:r>
          </a:p>
        </p:txBody>
      </p:sp>
      <p:sp>
        <p:nvSpPr>
          <p:cNvPr id="5" name="テキスト ボックス 4">
            <a:extLst>
              <a:ext uri="{FF2B5EF4-FFF2-40B4-BE49-F238E27FC236}">
                <a16:creationId xmlns:a16="http://schemas.microsoft.com/office/drawing/2014/main" id="{2F00A0E9-451F-68D8-32D8-5EA2EBF1BB74}"/>
              </a:ext>
            </a:extLst>
          </p:cNvPr>
          <p:cNvSpPr txBox="1"/>
          <p:nvPr/>
        </p:nvSpPr>
        <p:spPr>
          <a:xfrm>
            <a:off x="467999" y="4549872"/>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（４）市町村への提出書類の留意点</a:t>
            </a:r>
          </a:p>
        </p:txBody>
      </p:sp>
      <p:graphicFrame>
        <p:nvGraphicFramePr>
          <p:cNvPr id="8" name="表 7">
            <a:extLst>
              <a:ext uri="{FF2B5EF4-FFF2-40B4-BE49-F238E27FC236}">
                <a16:creationId xmlns:a16="http://schemas.microsoft.com/office/drawing/2014/main" id="{58A897B6-5D93-AF60-71AF-197213E8C293}"/>
              </a:ext>
            </a:extLst>
          </p:cNvPr>
          <p:cNvGraphicFramePr>
            <a:graphicFrameLocks noGrp="1"/>
          </p:cNvGraphicFramePr>
          <p:nvPr>
            <p:extLst>
              <p:ext uri="{D42A27DB-BD31-4B8C-83A1-F6EECF244321}">
                <p14:modId xmlns:p14="http://schemas.microsoft.com/office/powerpoint/2010/main" val="1147782572"/>
              </p:ext>
            </p:extLst>
          </p:nvPr>
        </p:nvGraphicFramePr>
        <p:xfrm>
          <a:off x="1183355" y="5709999"/>
          <a:ext cx="4010728" cy="1237333"/>
        </p:xfrm>
        <a:graphic>
          <a:graphicData uri="http://schemas.openxmlformats.org/drawingml/2006/table">
            <a:tbl>
              <a:tblPr firstRow="1" bandRow="1"/>
              <a:tblGrid>
                <a:gridCol w="1612818">
                  <a:extLst>
                    <a:ext uri="{9D8B030D-6E8A-4147-A177-3AD203B41FA5}">
                      <a16:colId xmlns:a16="http://schemas.microsoft.com/office/drawing/2014/main" val="1940157996"/>
                    </a:ext>
                  </a:extLst>
                </a:gridCol>
                <a:gridCol w="1198955">
                  <a:extLst>
                    <a:ext uri="{9D8B030D-6E8A-4147-A177-3AD203B41FA5}">
                      <a16:colId xmlns:a16="http://schemas.microsoft.com/office/drawing/2014/main" val="3972234599"/>
                    </a:ext>
                  </a:extLst>
                </a:gridCol>
                <a:gridCol w="1198955">
                  <a:extLst>
                    <a:ext uri="{9D8B030D-6E8A-4147-A177-3AD203B41FA5}">
                      <a16:colId xmlns:a16="http://schemas.microsoft.com/office/drawing/2014/main" val="3164414183"/>
                    </a:ext>
                  </a:extLst>
                </a:gridCol>
              </a:tblGrid>
              <a:tr h="418286">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書類名</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作成・</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組織保管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提出・</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市町村保管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extLst>
                  <a:ext uri="{0D108BD9-81ED-4DB2-BD59-A6C34878D82A}">
                    <a16:rowId xmlns:a16="http://schemas.microsoft.com/office/drawing/2014/main" val="1861261779"/>
                  </a:ext>
                </a:extLst>
              </a:tr>
              <a:tr h="19286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zh-TW" altLang="en-US" sz="1000" u="none" strike="noStrike" dirty="0">
                          <a:effectLst/>
                          <a:latin typeface="メイリオ" panose="020B0604030504040204" pitchFamily="50" charset="-128"/>
                          <a:ea typeface="メイリオ" panose="020B0604030504040204" pitchFamily="50" charset="-128"/>
                        </a:rPr>
                        <a:t>財産管理台帳</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141838729"/>
                  </a:ext>
                </a:extLst>
              </a:tr>
              <a:tr h="216024">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領収書・通帳の写し</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3768578097"/>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総会資料・議事録</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857934696"/>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活動写真</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637544046"/>
                  </a:ext>
                </a:extLst>
              </a:tr>
            </a:tbl>
          </a:graphicData>
        </a:graphic>
      </p:graphicFrame>
    </p:spTree>
    <p:extLst>
      <p:ext uri="{BB962C8B-B14F-4D97-AF65-F5344CB8AC3E}">
        <p14:creationId xmlns:p14="http://schemas.microsoft.com/office/powerpoint/2010/main" val="140794817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角丸四角形 138"/>
          <p:cNvSpPr/>
          <p:nvPr/>
        </p:nvSpPr>
        <p:spPr>
          <a:xfrm>
            <a:off x="229745" y="4868014"/>
            <a:ext cx="2988000" cy="669473"/>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229745" y="1703086"/>
            <a:ext cx="2988000" cy="69892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9" name="角丸四角形 8"/>
          <p:cNvSpPr/>
          <p:nvPr/>
        </p:nvSpPr>
        <p:spPr bwMode="auto">
          <a:xfrm>
            <a:off x="172368" y="1233451"/>
            <a:ext cx="3132000" cy="4367621"/>
          </a:xfrm>
          <a:prstGeom prst="roundRect">
            <a:avLst>
              <a:gd name="adj" fmla="val 0"/>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511" name="テキスト ボックス 25"/>
          <p:cNvSpPr txBox="1">
            <a:spLocks noChangeArrowheads="1"/>
          </p:cNvSpPr>
          <p:nvPr/>
        </p:nvSpPr>
        <p:spPr bwMode="auto">
          <a:xfrm>
            <a:off x="172368" y="1233451"/>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活動組織</a:t>
            </a:r>
          </a:p>
        </p:txBody>
      </p:sp>
      <p:sp>
        <p:nvSpPr>
          <p:cNvPr id="11" name="Rectangle 18"/>
          <p:cNvSpPr>
            <a:spLocks noChangeArrowheads="1"/>
          </p:cNvSpPr>
          <p:nvPr/>
        </p:nvSpPr>
        <p:spPr bwMode="auto">
          <a:xfrm>
            <a:off x="5811071" y="3182416"/>
            <a:ext cx="936000" cy="1922787"/>
          </a:xfrm>
          <a:prstGeom prst="rect">
            <a:avLst/>
          </a:prstGeom>
          <a:no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11071" y="2720752"/>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49" name="テキスト ボックス 48"/>
          <p:cNvSpPr txBox="1"/>
          <p:nvPr/>
        </p:nvSpPr>
        <p:spPr>
          <a:xfrm>
            <a:off x="5829071" y="352745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2155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84" name="角丸四角形 83"/>
          <p:cNvSpPr/>
          <p:nvPr/>
        </p:nvSpPr>
        <p:spPr bwMode="auto">
          <a:xfrm>
            <a:off x="172368" y="6075779"/>
            <a:ext cx="3132000" cy="3485734"/>
          </a:xfrm>
          <a:prstGeom prst="roundRect">
            <a:avLst>
              <a:gd name="adj" fmla="val 4123"/>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テキスト ボックス 25"/>
          <p:cNvSpPr txBox="1">
            <a:spLocks noChangeArrowheads="1"/>
          </p:cNvSpPr>
          <p:nvPr/>
        </p:nvSpPr>
        <p:spPr bwMode="auto">
          <a:xfrm>
            <a:off x="172368" y="6075779"/>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11071" y="6099495"/>
            <a:ext cx="936000" cy="1782786"/>
          </a:xfrm>
          <a:prstGeom prst="rect">
            <a:avLst/>
          </a:prstGeom>
          <a:solidFill>
            <a:schemeClr val="bg1">
              <a:alpha val="16000"/>
            </a:schemeClr>
          </a:solid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11071" y="5649080"/>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14" name="テキスト ボックス 13"/>
          <p:cNvSpPr txBox="1"/>
          <p:nvPr/>
        </p:nvSpPr>
        <p:spPr>
          <a:xfrm>
            <a:off x="5829071" y="3717307"/>
            <a:ext cx="900000" cy="180000"/>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29071" y="672250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29071" y="6930608"/>
            <a:ext cx="900000" cy="180000"/>
          </a:xfrm>
          <a:prstGeom prst="rect">
            <a:avLst/>
          </a:prstGeom>
          <a:noFill/>
        </p:spPr>
        <p:txBody>
          <a:bodyPr wrap="none" lIns="0" tIns="0" rIns="0" bIns="0" rtlCol="0">
            <a:spAutoFit/>
          </a:bodyPr>
          <a:lstStyle/>
          <a:p>
            <a:pPr lvl="0"/>
            <a:r>
              <a:rPr kumimoji="1" lang="ja-JP" altLang="en-US" dirty="0"/>
              <a:t>○月○日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44107" y="2351187"/>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31070" y="1856656"/>
            <a:ext cx="2340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対象地域の設定、構成員の取りまとめを行い、組織の設立に必要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な規約などの案を作成します。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0" name="角丸四角形 9"/>
          <p:cNvSpPr/>
          <p:nvPr/>
        </p:nvSpPr>
        <p:spPr>
          <a:xfrm>
            <a:off x="318704" y="1571300"/>
            <a:ext cx="1417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①規約等の作成</a:t>
            </a:r>
          </a:p>
        </p:txBody>
      </p:sp>
      <p:sp>
        <p:nvSpPr>
          <p:cNvPr id="106" name="角丸四角形 105"/>
          <p:cNvSpPr/>
          <p:nvPr/>
        </p:nvSpPr>
        <p:spPr>
          <a:xfrm>
            <a:off x="229745" y="3811454"/>
            <a:ext cx="2988000" cy="70187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331070" y="3992062"/>
            <a:ext cx="1008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組織が取り組む活動計画の案を作成します。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318704" y="3674448"/>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③活動計画書の作成</a:t>
            </a:r>
          </a:p>
        </p:txBody>
      </p:sp>
      <p:sp>
        <p:nvSpPr>
          <p:cNvPr id="138" name="角丸四角形 137"/>
          <p:cNvSpPr/>
          <p:nvPr/>
        </p:nvSpPr>
        <p:spPr>
          <a:xfrm>
            <a:off x="318704" y="4736229"/>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④設立総会の開催</a:t>
            </a:r>
          </a:p>
        </p:txBody>
      </p:sp>
      <p:sp>
        <p:nvSpPr>
          <p:cNvPr id="140" name="正方形/長方形 139"/>
          <p:cNvSpPr/>
          <p:nvPr/>
        </p:nvSpPr>
        <p:spPr>
          <a:xfrm>
            <a:off x="331070" y="5095915"/>
            <a:ext cx="2232000" cy="32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総会を開催し、規約や事業計画等の案について組織構成員の合意を得ます。</a:t>
            </a:r>
            <a:endParaRPr lang="en-US" altLang="ja-JP" sz="105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bwMode="auto">
          <a:xfrm>
            <a:off x="2008802" y="2081216"/>
            <a:ext cx="1133776" cy="244390"/>
          </a:xfrm>
          <a:prstGeom prst="rect">
            <a:avLst/>
          </a:prstGeom>
          <a:solidFill>
            <a:srgbClr val="FFFF99"/>
          </a:solidFill>
          <a:ln>
            <a:solidFill>
              <a:srgbClr val="FFC000"/>
            </a:solidFill>
          </a:ln>
        </p:spPr>
        <p:txBody>
          <a:bodyPr lIns="36000" tIns="36000" rIns="36000" b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規約</a:t>
            </a:r>
            <a:endParaRPr lang="en-US" altLang="ja-JP" sz="1050" dirty="0">
              <a:latin typeface="ＭＳ ゴシック" panose="020B0609070205080204" pitchFamily="49" charset="-128"/>
              <a:ea typeface="ＭＳ ゴシック" panose="020B0609070205080204" pitchFamily="49" charset="-128"/>
            </a:endParaRPr>
          </a:p>
        </p:txBody>
      </p:sp>
      <p:sp>
        <p:nvSpPr>
          <p:cNvPr id="109" name="テキスト ボックス 108"/>
          <p:cNvSpPr txBox="1"/>
          <p:nvPr/>
        </p:nvSpPr>
        <p:spPr bwMode="auto">
          <a:xfrm>
            <a:off x="1584541" y="4059200"/>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mj-lt"/>
              <a:ea typeface="ＭＳ ゴシック" panose="020B0609070205080204" pitchFamily="49" charset="-128"/>
            </a:endParaRPr>
          </a:p>
        </p:txBody>
      </p:sp>
      <p:sp>
        <p:nvSpPr>
          <p:cNvPr id="143" name="テキスト ボックス 142"/>
          <p:cNvSpPr txBox="1"/>
          <p:nvPr/>
        </p:nvSpPr>
        <p:spPr>
          <a:xfrm>
            <a:off x="2654892" y="520130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30</a:t>
            </a:r>
            <a:endParaRPr kumimoji="1" lang="en-US" altLang="ja-JP" sz="1050" dirty="0"/>
          </a:p>
        </p:txBody>
      </p:sp>
      <p:sp>
        <p:nvSpPr>
          <p:cNvPr id="155" name="角丸四角形 154"/>
          <p:cNvSpPr/>
          <p:nvPr/>
        </p:nvSpPr>
        <p:spPr>
          <a:xfrm>
            <a:off x="3414430" y="2867105"/>
            <a:ext cx="2304000" cy="92659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504796" y="2733406"/>
            <a:ext cx="205834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⑤事業計画の申請</a:t>
            </a:r>
          </a:p>
        </p:txBody>
      </p:sp>
      <p:sp>
        <p:nvSpPr>
          <p:cNvPr id="157" name="正方形/長方形 156"/>
          <p:cNvSpPr/>
          <p:nvPr/>
        </p:nvSpPr>
        <p:spPr>
          <a:xfrm>
            <a:off x="3508838" y="3098671"/>
            <a:ext cx="169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市町村長に事業計画書を提出し、事業計画の申請を行います。</a:t>
            </a:r>
            <a:endParaRPr lang="en-US" altLang="ja-JP" sz="1050" dirty="0">
              <a:latin typeface="ＭＳ 明朝" pitchFamily="17" charset="-128"/>
              <a:ea typeface="ＭＳ 明朝" pitchFamily="17" charset="-128"/>
            </a:endParaRPr>
          </a:p>
        </p:txBody>
      </p:sp>
      <p:cxnSp>
        <p:nvCxnSpPr>
          <p:cNvPr id="162" name="直線矢印コネクタ 161"/>
          <p:cNvCxnSpPr/>
          <p:nvPr/>
        </p:nvCxnSpPr>
        <p:spPr>
          <a:xfrm>
            <a:off x="3290137" y="3632830"/>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64" name="角丸四角形 163"/>
          <p:cNvSpPr/>
          <p:nvPr/>
        </p:nvSpPr>
        <p:spPr>
          <a:xfrm>
            <a:off x="3414430" y="4106670"/>
            <a:ext cx="2304000" cy="77198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504796" y="3967755"/>
            <a:ext cx="2060569"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⑥事業計画の認定の通知</a:t>
            </a:r>
          </a:p>
        </p:txBody>
      </p:sp>
      <p:sp>
        <p:nvSpPr>
          <p:cNvPr id="166" name="正方形/長方形 165"/>
          <p:cNvSpPr/>
          <p:nvPr/>
        </p:nvSpPr>
        <p:spPr>
          <a:xfrm>
            <a:off x="3508838" y="4314422"/>
            <a:ext cx="1944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市町村長から事業計画の認定通知書が送付されます。</a:t>
            </a:r>
            <a:endParaRPr lang="en-US" altLang="ja-JP" sz="1050" dirty="0">
              <a:latin typeface="ＭＳ 明朝" pitchFamily="17" charset="-128"/>
              <a:ea typeface="ＭＳ 明朝" pitchFamily="17" charset="-128"/>
            </a:endParaRPr>
          </a:p>
        </p:txBody>
      </p:sp>
      <p:cxnSp>
        <p:nvCxnSpPr>
          <p:cNvPr id="167" name="直線矢印コネクタ 166"/>
          <p:cNvCxnSpPr/>
          <p:nvPr/>
        </p:nvCxnSpPr>
        <p:spPr>
          <a:xfrm>
            <a:off x="3290137" y="4713734"/>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50" name="テキスト ボックス 149"/>
          <p:cNvSpPr txBox="1"/>
          <p:nvPr/>
        </p:nvSpPr>
        <p:spPr>
          <a:xfrm>
            <a:off x="5188089" y="3259787"/>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P.31</a:t>
            </a:r>
          </a:p>
        </p:txBody>
      </p:sp>
      <p:sp>
        <p:nvSpPr>
          <p:cNvPr id="151" name="角丸四角形 150"/>
          <p:cNvSpPr/>
          <p:nvPr/>
        </p:nvSpPr>
        <p:spPr>
          <a:xfrm>
            <a:off x="3414430" y="5725019"/>
            <a:ext cx="2304000" cy="102514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504796" y="5584697"/>
            <a:ext cx="157437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508838" y="5953591"/>
            <a:ext cx="1617577"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188089" y="60555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P.35</a:t>
            </a:r>
          </a:p>
        </p:txBody>
      </p:sp>
      <p:sp>
        <p:nvSpPr>
          <p:cNvPr id="170" name="テキスト ボックス 169"/>
          <p:cNvSpPr txBox="1"/>
          <p:nvPr/>
        </p:nvSpPr>
        <p:spPr bwMode="auto">
          <a:xfrm>
            <a:off x="3986178" y="6309841"/>
            <a:ext cx="1666626" cy="232574"/>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188089" y="634266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P.35</a:t>
            </a:r>
          </a:p>
        </p:txBody>
      </p:sp>
      <p:cxnSp>
        <p:nvCxnSpPr>
          <p:cNvPr id="174" name="直線矢印コネクタ 173"/>
          <p:cNvCxnSpPr/>
          <p:nvPr/>
        </p:nvCxnSpPr>
        <p:spPr>
          <a:xfrm>
            <a:off x="3290137" y="664130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414430" y="6949153"/>
            <a:ext cx="2304000" cy="86400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504796" y="6808833"/>
            <a:ext cx="1550386"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sp>
        <p:nvSpPr>
          <p:cNvPr id="177" name="正方形/長方形 176"/>
          <p:cNvSpPr/>
          <p:nvPr/>
        </p:nvSpPr>
        <p:spPr>
          <a:xfrm>
            <a:off x="3508838"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cxnSp>
        <p:nvCxnSpPr>
          <p:cNvPr id="178" name="直線矢印コネクタ 177"/>
          <p:cNvCxnSpPr/>
          <p:nvPr/>
        </p:nvCxnSpPr>
        <p:spPr>
          <a:xfrm>
            <a:off x="3290137" y="7685112"/>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229745" y="6534192"/>
            <a:ext cx="2988000" cy="120273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318704" y="6407055"/>
            <a:ext cx="1643105"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332656" y="6731992"/>
            <a:ext cx="280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480396" y="7073999"/>
            <a:ext cx="1666626" cy="576064"/>
          </a:xfrm>
          <a:prstGeom prst="rect">
            <a:avLst/>
          </a:prstGeom>
          <a:solidFill>
            <a:srgbClr val="FFFF99"/>
          </a:solidFill>
          <a:ln>
            <a:solidFill>
              <a:srgbClr val="FFC000"/>
            </a:solidFill>
          </a:ln>
        </p:spPr>
        <p:txBody>
          <a:bodyPr lIns="36000" rIns="36000" anchor="ctr"/>
          <a:lstStyle/>
          <a:p>
            <a:pPr marL="96838" indent="-96838">
              <a:defRPr/>
            </a:pPr>
            <a:endParaRPr lang="en-US" altLang="ja-JP" sz="300" dirty="0">
              <a:latin typeface="ＭＳ 明朝" pitchFamily="17" charset="-128"/>
              <a:ea typeface="ＭＳ 明朝" pitchFamily="17"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95" name="下矢印 194"/>
          <p:cNvSpPr/>
          <p:nvPr/>
        </p:nvSpPr>
        <p:spPr>
          <a:xfrm>
            <a:off x="1210026" y="7705854"/>
            <a:ext cx="958590" cy="29586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229745" y="8280104"/>
            <a:ext cx="2988000" cy="123897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420001" y="8485387"/>
            <a:ext cx="205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654892" y="858731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P.48</a:t>
            </a:r>
          </a:p>
        </p:txBody>
      </p:sp>
      <p:sp>
        <p:nvSpPr>
          <p:cNvPr id="200" name="テキスト ボックス 199"/>
          <p:cNvSpPr txBox="1"/>
          <p:nvPr/>
        </p:nvSpPr>
        <p:spPr bwMode="auto">
          <a:xfrm>
            <a:off x="1452440" y="8978865"/>
            <a:ext cx="1666626" cy="46709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654892" y="904248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50</a:t>
            </a:r>
            <a:endParaRPr kumimoji="1" lang="en-US" altLang="ja-JP" sz="1050" dirty="0"/>
          </a:p>
          <a:p>
            <a:r>
              <a:rPr lang="ja-JP" altLang="en-US" sz="1050" dirty="0"/>
              <a:t>・・・</a:t>
            </a:r>
            <a:r>
              <a:rPr lang="en-US" altLang="ja-JP" sz="1050" dirty="0"/>
              <a:t>P.49</a:t>
            </a:r>
            <a:endParaRPr kumimoji="1" lang="en-US" altLang="ja-JP" sz="1050" dirty="0"/>
          </a:p>
        </p:txBody>
      </p:sp>
      <p:sp>
        <p:nvSpPr>
          <p:cNvPr id="196" name="角丸四角形 195"/>
          <p:cNvSpPr/>
          <p:nvPr/>
        </p:nvSpPr>
        <p:spPr>
          <a:xfrm>
            <a:off x="318704" y="8145678"/>
            <a:ext cx="163229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11071" y="8526887"/>
            <a:ext cx="936000" cy="1034626"/>
          </a:xfrm>
          <a:prstGeom prst="roundRect">
            <a:avLst>
              <a:gd name="adj" fmla="val 0"/>
            </a:avLst>
          </a:prstGeom>
          <a:solidFill>
            <a:schemeClr val="bg1"/>
          </a:solidFill>
          <a:ln>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11071" y="8076473"/>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414430" y="8031487"/>
            <a:ext cx="2304000" cy="67043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504796" y="7891165"/>
            <a:ext cx="1563606"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508837" y="8231514"/>
            <a:ext cx="172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88089" y="836199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P.48</a:t>
            </a:r>
          </a:p>
        </p:txBody>
      </p:sp>
      <p:cxnSp>
        <p:nvCxnSpPr>
          <p:cNvPr id="214" name="直線矢印コネクタ 213"/>
          <p:cNvCxnSpPr/>
          <p:nvPr/>
        </p:nvCxnSpPr>
        <p:spPr>
          <a:xfrm>
            <a:off x="3290137" y="861288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414430" y="8903537"/>
            <a:ext cx="2304000" cy="657976"/>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504796" y="8746877"/>
            <a:ext cx="1539622"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⑥確認結果の通知</a:t>
            </a:r>
          </a:p>
        </p:txBody>
      </p:sp>
      <p:sp>
        <p:nvSpPr>
          <p:cNvPr id="217" name="正方形/長方形 216"/>
          <p:cNvSpPr/>
          <p:nvPr/>
        </p:nvSpPr>
        <p:spPr>
          <a:xfrm>
            <a:off x="3508838" y="9075281"/>
            <a:ext cx="2232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確認後のチェックシートについては、必要に応じて送付します。</a:t>
            </a:r>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90137" y="9461107"/>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29071" y="8747768"/>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19" name="テキスト ボックス 218"/>
          <p:cNvSpPr txBox="1"/>
          <p:nvPr/>
        </p:nvSpPr>
        <p:spPr>
          <a:xfrm>
            <a:off x="5829071" y="8965703"/>
            <a:ext cx="900000" cy="180000"/>
          </a:xfrm>
          <a:prstGeom prst="rect">
            <a:avLst/>
          </a:prstGeom>
          <a:noFill/>
        </p:spPr>
        <p:txBody>
          <a:bodyPr wrap="none" lIns="0" tIns="0" rIns="0" bIns="0" rtlCol="0">
            <a:spAutoFit/>
          </a:bodyPr>
          <a:lstStyle/>
          <a:p>
            <a:r>
              <a:rPr kumimoji="1" lang="ja-JP" altLang="en-US" dirty="0"/>
              <a:t>○月○日</a:t>
            </a:r>
            <a:r>
              <a:rPr kumimoji="1" lang="ja-JP" altLang="en-US" sz="900" dirty="0"/>
              <a:t>まで</a:t>
            </a:r>
            <a:endParaRPr kumimoji="1" lang="ja-JP" altLang="en-US" sz="1400" dirty="0"/>
          </a:p>
        </p:txBody>
      </p:sp>
      <p:sp>
        <p:nvSpPr>
          <p:cNvPr id="220" name="テキスト ボックス 219"/>
          <p:cNvSpPr txBox="1"/>
          <p:nvPr/>
        </p:nvSpPr>
        <p:spPr>
          <a:xfrm>
            <a:off x="2722218" y="1856656"/>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P.6</a:t>
            </a:r>
          </a:p>
        </p:txBody>
      </p:sp>
      <p:sp>
        <p:nvSpPr>
          <p:cNvPr id="10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57" name="四角形吹き出し 56"/>
          <p:cNvSpPr/>
          <p:nvPr/>
        </p:nvSpPr>
        <p:spPr>
          <a:xfrm>
            <a:off x="4600152" y="1732243"/>
            <a:ext cx="1908000"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smtClean="0">
                <a:solidFill>
                  <a:srgbClr val="FF0000"/>
                </a:solidFill>
              </a:rPr>
              <a:t>（市町村向け</a:t>
            </a:r>
            <a:r>
              <a:rPr lang="ja-JP" altLang="en-US" sz="1050" dirty="0">
                <a:solidFill>
                  <a:srgbClr val="FF0000"/>
                </a:solidFill>
              </a:rPr>
              <a:t>記述）</a:t>
            </a:r>
            <a:endParaRPr lang="en-US" altLang="ja-JP" sz="1050" dirty="0">
              <a:solidFill>
                <a:srgbClr val="FF0000"/>
              </a:solidFill>
            </a:endParaRPr>
          </a:p>
          <a:p>
            <a:pPr>
              <a:defRPr/>
            </a:pPr>
            <a:r>
              <a:rPr lang="ja-JP" altLang="en-US" sz="1050" dirty="0" smtClean="0">
                <a:solidFill>
                  <a:srgbClr val="FF0000"/>
                </a:solidFill>
              </a:rPr>
              <a:t>市町村で申請期限等を記述してください</a:t>
            </a:r>
            <a:endParaRPr lang="en-US" altLang="ja-JP" sz="1050" dirty="0">
              <a:solidFill>
                <a:srgbClr val="FF0000"/>
              </a:solidFill>
            </a:endParaRPr>
          </a:p>
        </p:txBody>
      </p:sp>
      <p:sp>
        <p:nvSpPr>
          <p:cNvPr id="95" name="正方形/長方形 94"/>
          <p:cNvSpPr/>
          <p:nvPr/>
        </p:nvSpPr>
        <p:spPr>
          <a:xfrm>
            <a:off x="196925" y="831552"/>
            <a:ext cx="3141018"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196925" y="5687714"/>
            <a:ext cx="2933153"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88" name="角丸四角形 87"/>
          <p:cNvSpPr/>
          <p:nvPr/>
        </p:nvSpPr>
        <p:spPr>
          <a:xfrm>
            <a:off x="224976" y="273138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86" name="角丸四角形 85"/>
          <p:cNvSpPr/>
          <p:nvPr/>
        </p:nvSpPr>
        <p:spPr>
          <a:xfrm>
            <a:off x="313935" y="2599596"/>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②事業計画書の作成</a:t>
            </a:r>
          </a:p>
        </p:txBody>
      </p:sp>
      <p:sp>
        <p:nvSpPr>
          <p:cNvPr id="89" name="下矢印 88"/>
          <p:cNvSpPr/>
          <p:nvPr/>
        </p:nvSpPr>
        <p:spPr>
          <a:xfrm>
            <a:off x="1144107" y="4463322"/>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97" name="テキスト ボックス 96"/>
          <p:cNvSpPr txBox="1"/>
          <p:nvPr/>
        </p:nvSpPr>
        <p:spPr bwMode="auto">
          <a:xfrm>
            <a:off x="1579772" y="2989305"/>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99" name="正方形/長方形 98"/>
          <p:cNvSpPr/>
          <p:nvPr/>
        </p:nvSpPr>
        <p:spPr>
          <a:xfrm>
            <a:off x="326301" y="2935329"/>
            <a:ext cx="1116000" cy="50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cxnSp>
        <p:nvCxnSpPr>
          <p:cNvPr id="100" name="直線コネクタ 99"/>
          <p:cNvCxnSpPr>
            <a:stCxn id="57" idx="2"/>
            <a:endCxn id="21515" idx="0"/>
          </p:cNvCxnSpPr>
          <p:nvPr/>
        </p:nvCxnSpPr>
        <p:spPr>
          <a:xfrm>
            <a:off x="5554152" y="2289694"/>
            <a:ext cx="724919" cy="431058"/>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2722218" y="2122620"/>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P.8</a:t>
            </a:r>
          </a:p>
        </p:txBody>
      </p:sp>
      <p:sp>
        <p:nvSpPr>
          <p:cNvPr id="104" name="テキスト ボックス 103"/>
          <p:cNvSpPr txBox="1"/>
          <p:nvPr/>
        </p:nvSpPr>
        <p:spPr>
          <a:xfrm>
            <a:off x="2654892" y="410802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P.15</a:t>
            </a:r>
          </a:p>
        </p:txBody>
      </p:sp>
      <p:sp>
        <p:nvSpPr>
          <p:cNvPr id="107" name="テキスト ボックス 106"/>
          <p:cNvSpPr txBox="1"/>
          <p:nvPr/>
        </p:nvSpPr>
        <p:spPr>
          <a:xfrm>
            <a:off x="2650123" y="30426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P.13</a:t>
            </a:r>
          </a:p>
        </p:txBody>
      </p:sp>
      <p:sp>
        <p:nvSpPr>
          <p:cNvPr id="108" name="テキスト ボックス 107"/>
          <p:cNvSpPr txBox="1"/>
          <p:nvPr/>
        </p:nvSpPr>
        <p:spPr>
          <a:xfrm>
            <a:off x="2654892" y="7135560"/>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P.36</a:t>
            </a:r>
          </a:p>
          <a:p>
            <a:r>
              <a:rPr lang="ja-JP" altLang="en-US" sz="1050" dirty="0"/>
              <a:t>・・・</a:t>
            </a:r>
            <a:r>
              <a:rPr lang="en-US" altLang="ja-JP" sz="1050" dirty="0"/>
              <a:t>P.38</a:t>
            </a:r>
          </a:p>
          <a:p>
            <a:r>
              <a:rPr lang="ja-JP" altLang="en-US" sz="1050" dirty="0"/>
              <a:t>・・・</a:t>
            </a:r>
            <a:r>
              <a:rPr lang="en-US" altLang="ja-JP" sz="1050" dirty="0"/>
              <a:t>P.44</a:t>
            </a:r>
            <a:endParaRPr kumimoji="1" lang="en-US" altLang="ja-JP" sz="1050" dirty="0"/>
          </a:p>
        </p:txBody>
      </p:sp>
      <p:sp>
        <p:nvSpPr>
          <p:cNvPr id="180" name="下矢印 179"/>
          <p:cNvSpPr/>
          <p:nvPr/>
        </p:nvSpPr>
        <p:spPr>
          <a:xfrm>
            <a:off x="1144107" y="3397399"/>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77322254"/>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emplate>Trek</Template>
  <TotalTime>63589</TotalTime>
  <Words>27545</Words>
  <Application>Microsoft Office PowerPoint</Application>
  <PresentationFormat>A4 210 x 297 mm</PresentationFormat>
  <Paragraphs>2342</Paragraphs>
  <Slides>75</Slides>
  <Notes>7</Notes>
  <HiddenSlides>0</HiddenSlides>
  <MMClips>0</MMClips>
  <ScaleCrop>false</ScaleCrop>
  <HeadingPairs>
    <vt:vector size="6" baseType="variant">
      <vt:variant>
        <vt:lpstr>使用されているフォント</vt:lpstr>
      </vt:variant>
      <vt:variant>
        <vt:i4>21</vt:i4>
      </vt:variant>
      <vt:variant>
        <vt:lpstr>テーマ</vt:lpstr>
      </vt:variant>
      <vt:variant>
        <vt:i4>3</vt:i4>
      </vt:variant>
      <vt:variant>
        <vt:lpstr>スライド タイトル</vt:lpstr>
      </vt:variant>
      <vt:variant>
        <vt:i4>75</vt:i4>
      </vt:variant>
    </vt:vector>
  </HeadingPairs>
  <TitlesOfParts>
    <vt:vector size="99" baseType="lpstr">
      <vt:lpstr>ＤＦ特太ゴシック体</vt:lpstr>
      <vt:lpstr>ＤＨＰ特太ゴシック体</vt:lpstr>
      <vt:lpstr>HGPｺﾞｼｯｸE</vt:lpstr>
      <vt:lpstr>HGｺﾞｼｯｸE</vt:lpstr>
      <vt:lpstr>HG丸ｺﾞｼｯｸM-PRO</vt:lpstr>
      <vt:lpstr>HG創英角ｺﾞｼｯｸUB</vt:lpstr>
      <vt:lpstr>Meiryo UI</vt:lpstr>
      <vt:lpstr>ＭＳ Ｐゴシック</vt:lpstr>
      <vt:lpstr>ＭＳ Ｐ明朝</vt:lpstr>
      <vt:lpstr>ＭＳ ゴシック</vt:lpstr>
      <vt:lpstr>ＭＳ 明朝</vt:lpstr>
      <vt:lpstr>メイリオ</vt:lpstr>
      <vt:lpstr>Arial</vt:lpstr>
      <vt:lpstr>Calibri</vt:lpstr>
      <vt:lpstr>Calibri Light</vt:lpstr>
      <vt:lpstr>Century</vt:lpstr>
      <vt:lpstr>Franklin Gothic Book</vt:lpstr>
      <vt:lpstr>Franklin Gothic Medium</vt:lpstr>
      <vt:lpstr>Times New Roman</vt:lpstr>
      <vt:lpstr>Wingdings</vt:lpstr>
      <vt:lpstr>Wingdings 2</vt:lpstr>
      <vt:lpstr>トラベル</vt:lpstr>
      <vt:lpstr>標準デザイン</vt:lpstr>
      <vt:lpstr>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iii</dc:creator>
  <cp:lastModifiedBy>k-ueno@kflia.asunoyume.net.local</cp:lastModifiedBy>
  <cp:revision>2776</cp:revision>
  <cp:lastPrinted>2023-06-14T03:08:11Z</cp:lastPrinted>
  <dcterms:created xsi:type="dcterms:W3CDTF">2005-12-03T00:13:53Z</dcterms:created>
  <dcterms:modified xsi:type="dcterms:W3CDTF">2023-09-21T04:02:01Z</dcterms:modified>
</cp:coreProperties>
</file>